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481" r:id="rId2"/>
    <p:sldId id="542" r:id="rId3"/>
    <p:sldId id="514" r:id="rId4"/>
    <p:sldId id="272" r:id="rId5"/>
    <p:sldId id="273" r:id="rId6"/>
    <p:sldId id="274" r:id="rId7"/>
    <p:sldId id="276" r:id="rId8"/>
    <p:sldId id="277" r:id="rId9"/>
    <p:sldId id="278" r:id="rId10"/>
    <p:sldId id="279" r:id="rId11"/>
    <p:sldId id="282" r:id="rId12"/>
    <p:sldId id="283" r:id="rId13"/>
    <p:sldId id="256" r:id="rId14"/>
    <p:sldId id="536" r:id="rId15"/>
    <p:sldId id="537" r:id="rId16"/>
    <p:sldId id="538" r:id="rId17"/>
    <p:sldId id="539" r:id="rId18"/>
    <p:sldId id="280" r:id="rId19"/>
    <p:sldId id="286" r:id="rId20"/>
    <p:sldId id="289" r:id="rId21"/>
    <p:sldId id="287" r:id="rId22"/>
    <p:sldId id="281" r:id="rId23"/>
    <p:sldId id="295" r:id="rId24"/>
    <p:sldId id="540" r:id="rId25"/>
    <p:sldId id="541" r:id="rId26"/>
    <p:sldId id="284" r:id="rId27"/>
    <p:sldId id="298" r:id="rId28"/>
    <p:sldId id="299" r:id="rId29"/>
    <p:sldId id="290" r:id="rId30"/>
    <p:sldId id="292" r:id="rId31"/>
    <p:sldId id="515" r:id="rId32"/>
    <p:sldId id="483" r:id="rId33"/>
    <p:sldId id="484" r:id="rId34"/>
    <p:sldId id="485" r:id="rId35"/>
    <p:sldId id="488" r:id="rId36"/>
    <p:sldId id="491" r:id="rId37"/>
    <p:sldId id="492" r:id="rId38"/>
    <p:sldId id="493" r:id="rId39"/>
    <p:sldId id="494" r:id="rId40"/>
    <p:sldId id="495" r:id="rId41"/>
    <p:sldId id="496" r:id="rId42"/>
    <p:sldId id="509" r:id="rId43"/>
    <p:sldId id="510" r:id="rId44"/>
    <p:sldId id="511" r:id="rId45"/>
    <p:sldId id="498" r:id="rId46"/>
    <p:sldId id="501" r:id="rId47"/>
    <p:sldId id="502" r:id="rId48"/>
    <p:sldId id="503" r:id="rId49"/>
    <p:sldId id="504" r:id="rId50"/>
    <p:sldId id="505" r:id="rId51"/>
    <p:sldId id="512" r:id="rId52"/>
    <p:sldId id="516" r:id="rId53"/>
    <p:sldId id="517" r:id="rId54"/>
    <p:sldId id="508" r:id="rId55"/>
    <p:sldId id="518" r:id="rId56"/>
    <p:sldId id="519" r:id="rId57"/>
    <p:sldId id="520" r:id="rId58"/>
    <p:sldId id="521" r:id="rId59"/>
    <p:sldId id="522" r:id="rId60"/>
    <p:sldId id="523" r:id="rId61"/>
    <p:sldId id="513" r:id="rId62"/>
    <p:sldId id="524" r:id="rId63"/>
    <p:sldId id="525" r:id="rId64"/>
    <p:sldId id="526" r:id="rId65"/>
    <p:sldId id="527" r:id="rId66"/>
    <p:sldId id="528" r:id="rId67"/>
    <p:sldId id="529" r:id="rId68"/>
    <p:sldId id="499" r:id="rId69"/>
    <p:sldId id="530" r:id="rId70"/>
    <p:sldId id="500" r:id="rId71"/>
    <p:sldId id="531" r:id="rId72"/>
    <p:sldId id="532" r:id="rId73"/>
    <p:sldId id="533" r:id="rId74"/>
    <p:sldId id="535" r:id="rId75"/>
    <p:sldId id="506" r:id="rId76"/>
    <p:sldId id="507"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B75A3F-5418-044C-BB08-C1C22E3F2539}" v="35" dt="2022-06-08T13:50:34.9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12" autoAdjust="0"/>
    <p:restoredTop sz="88566" autoAdjust="0"/>
  </p:normalViewPr>
  <p:slideViewPr>
    <p:cSldViewPr>
      <p:cViewPr varScale="1">
        <p:scale>
          <a:sx n="82" d="100"/>
          <a:sy n="82" d="100"/>
        </p:scale>
        <p:origin x="1056" y="184"/>
      </p:cViewPr>
      <p:guideLst>
        <p:guide orient="horz" pos="2160"/>
        <p:guide pos="2880"/>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microsoft.com/office/2015/10/relationships/revisionInfo" Target="revisionInfo.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E J Davison" userId="07c1fc34-a64e-4c2c-977a-dd183ff3423a" providerId="ADAL" clId="{5DB75A3F-5418-044C-BB08-C1C22E3F2539}"/>
    <pc:docChg chg="custSel addSld modSld">
      <pc:chgData name="Mrs E J Davison" userId="07c1fc34-a64e-4c2c-977a-dd183ff3423a" providerId="ADAL" clId="{5DB75A3F-5418-044C-BB08-C1C22E3F2539}" dt="2022-06-08T13:50:47.008" v="665" actId="20577"/>
      <pc:docMkLst>
        <pc:docMk/>
      </pc:docMkLst>
      <pc:sldChg chg="addSp modSp mod">
        <pc:chgData name="Mrs E J Davison" userId="07c1fc34-a64e-4c2c-977a-dd183ff3423a" providerId="ADAL" clId="{5DB75A3F-5418-044C-BB08-C1C22E3F2539}" dt="2022-06-08T13:31:25.774" v="16" actId="1076"/>
        <pc:sldMkLst>
          <pc:docMk/>
          <pc:sldMk cId="1089025509" sldId="272"/>
        </pc:sldMkLst>
        <pc:spChg chg="add mod">
          <ac:chgData name="Mrs E J Davison" userId="07c1fc34-a64e-4c2c-977a-dd183ff3423a" providerId="ADAL" clId="{5DB75A3F-5418-044C-BB08-C1C22E3F2539}" dt="2022-06-08T13:31:25.774" v="16" actId="1076"/>
          <ac:spMkLst>
            <pc:docMk/>
            <pc:sldMk cId="1089025509" sldId="272"/>
            <ac:spMk id="23" creationId="{B4DA984E-2F38-EAFA-BA55-08CB5D3AA22D}"/>
          </ac:spMkLst>
        </pc:spChg>
      </pc:sldChg>
      <pc:sldChg chg="addSp modSp mod">
        <pc:chgData name="Mrs E J Davison" userId="07c1fc34-a64e-4c2c-977a-dd183ff3423a" providerId="ADAL" clId="{5DB75A3F-5418-044C-BB08-C1C22E3F2539}" dt="2022-06-08T13:48:21.875" v="633" actId="20577"/>
        <pc:sldMkLst>
          <pc:docMk/>
          <pc:sldMk cId="2763533245" sldId="290"/>
        </pc:sldMkLst>
        <pc:spChg chg="add mod">
          <ac:chgData name="Mrs E J Davison" userId="07c1fc34-a64e-4c2c-977a-dd183ff3423a" providerId="ADAL" clId="{5DB75A3F-5418-044C-BB08-C1C22E3F2539}" dt="2022-06-08T13:48:21.875" v="633" actId="20577"/>
          <ac:spMkLst>
            <pc:docMk/>
            <pc:sldMk cId="2763533245" sldId="290"/>
            <ac:spMk id="14" creationId="{01BB831F-0134-77EB-CD8B-87097F86FBDF}"/>
          </ac:spMkLst>
        </pc:spChg>
      </pc:sldChg>
      <pc:sldChg chg="addSp modSp mod">
        <pc:chgData name="Mrs E J Davison" userId="07c1fc34-a64e-4c2c-977a-dd183ff3423a" providerId="ADAL" clId="{5DB75A3F-5418-044C-BB08-C1C22E3F2539}" dt="2022-06-08T13:33:23.886" v="40" actId="20577"/>
        <pc:sldMkLst>
          <pc:docMk/>
          <pc:sldMk cId="3617830027" sldId="484"/>
        </pc:sldMkLst>
        <pc:spChg chg="add mod">
          <ac:chgData name="Mrs E J Davison" userId="07c1fc34-a64e-4c2c-977a-dd183ff3423a" providerId="ADAL" clId="{5DB75A3F-5418-044C-BB08-C1C22E3F2539}" dt="2022-06-08T13:33:23.886" v="40" actId="20577"/>
          <ac:spMkLst>
            <pc:docMk/>
            <pc:sldMk cId="3617830027" sldId="484"/>
            <ac:spMk id="31" creationId="{DCA787F7-29B3-6AA8-1517-85A7D31C4F44}"/>
          </ac:spMkLst>
        </pc:spChg>
      </pc:sldChg>
      <pc:sldChg chg="addSp modSp mod">
        <pc:chgData name="Mrs E J Davison" userId="07c1fc34-a64e-4c2c-977a-dd183ff3423a" providerId="ADAL" clId="{5DB75A3F-5418-044C-BB08-C1C22E3F2539}" dt="2022-06-08T13:33:40.311" v="44" actId="20577"/>
        <pc:sldMkLst>
          <pc:docMk/>
          <pc:sldMk cId="4161425287" sldId="488"/>
        </pc:sldMkLst>
        <pc:spChg chg="add mod">
          <ac:chgData name="Mrs E J Davison" userId="07c1fc34-a64e-4c2c-977a-dd183ff3423a" providerId="ADAL" clId="{5DB75A3F-5418-044C-BB08-C1C22E3F2539}" dt="2022-06-08T13:33:40.311" v="44" actId="20577"/>
          <ac:spMkLst>
            <pc:docMk/>
            <pc:sldMk cId="4161425287" sldId="488"/>
            <ac:spMk id="26" creationId="{2AD4D938-A35B-169B-0961-A1BA191735EF}"/>
          </ac:spMkLst>
        </pc:spChg>
      </pc:sldChg>
      <pc:sldChg chg="addSp modSp mod">
        <pc:chgData name="Mrs E J Davison" userId="07c1fc34-a64e-4c2c-977a-dd183ff3423a" providerId="ADAL" clId="{5DB75A3F-5418-044C-BB08-C1C22E3F2539}" dt="2022-06-08T13:33:59.964" v="52" actId="20577"/>
        <pc:sldMkLst>
          <pc:docMk/>
          <pc:sldMk cId="4079007622" sldId="492"/>
        </pc:sldMkLst>
        <pc:spChg chg="add mod">
          <ac:chgData name="Mrs E J Davison" userId="07c1fc34-a64e-4c2c-977a-dd183ff3423a" providerId="ADAL" clId="{5DB75A3F-5418-044C-BB08-C1C22E3F2539}" dt="2022-06-08T13:33:59.964" v="52" actId="20577"/>
          <ac:spMkLst>
            <pc:docMk/>
            <pc:sldMk cId="4079007622" sldId="492"/>
            <ac:spMk id="17" creationId="{E94BF9F7-737D-7A8A-D495-51F14A7170AA}"/>
          </ac:spMkLst>
        </pc:spChg>
      </pc:sldChg>
      <pc:sldChg chg="addSp modSp mod">
        <pc:chgData name="Mrs E J Davison" userId="07c1fc34-a64e-4c2c-977a-dd183ff3423a" providerId="ADAL" clId="{5DB75A3F-5418-044C-BB08-C1C22E3F2539}" dt="2022-06-08T13:36:41.608" v="90" actId="20577"/>
        <pc:sldMkLst>
          <pc:docMk/>
          <pc:sldMk cId="3044220269" sldId="493"/>
        </pc:sldMkLst>
        <pc:spChg chg="add mod">
          <ac:chgData name="Mrs E J Davison" userId="07c1fc34-a64e-4c2c-977a-dd183ff3423a" providerId="ADAL" clId="{5DB75A3F-5418-044C-BB08-C1C22E3F2539}" dt="2022-06-08T13:36:41.608" v="90" actId="20577"/>
          <ac:spMkLst>
            <pc:docMk/>
            <pc:sldMk cId="3044220269" sldId="493"/>
            <ac:spMk id="32" creationId="{F65A2B4D-EC1E-F963-D94F-8F24921C48D5}"/>
          </ac:spMkLst>
        </pc:spChg>
      </pc:sldChg>
      <pc:sldChg chg="addSp modSp mod">
        <pc:chgData name="Mrs E J Davison" userId="07c1fc34-a64e-4c2c-977a-dd183ff3423a" providerId="ADAL" clId="{5DB75A3F-5418-044C-BB08-C1C22E3F2539}" dt="2022-06-08T13:37:13.320" v="94" actId="20577"/>
        <pc:sldMkLst>
          <pc:docMk/>
          <pc:sldMk cId="1472293953" sldId="496"/>
        </pc:sldMkLst>
        <pc:spChg chg="add mod">
          <ac:chgData name="Mrs E J Davison" userId="07c1fc34-a64e-4c2c-977a-dd183ff3423a" providerId="ADAL" clId="{5DB75A3F-5418-044C-BB08-C1C22E3F2539}" dt="2022-06-08T13:37:13.320" v="94" actId="20577"/>
          <ac:spMkLst>
            <pc:docMk/>
            <pc:sldMk cId="1472293953" sldId="496"/>
            <ac:spMk id="26" creationId="{6BC807BE-4041-5B8A-FA7C-B65665815D8D}"/>
          </ac:spMkLst>
        </pc:spChg>
      </pc:sldChg>
      <pc:sldChg chg="addSp modSp mod">
        <pc:chgData name="Mrs E J Davison" userId="07c1fc34-a64e-4c2c-977a-dd183ff3423a" providerId="ADAL" clId="{5DB75A3F-5418-044C-BB08-C1C22E3F2539}" dt="2022-06-08T13:34:33.150" v="59" actId="20577"/>
        <pc:sldMkLst>
          <pc:docMk/>
          <pc:sldMk cId="2133712902" sldId="498"/>
        </pc:sldMkLst>
        <pc:spChg chg="add mod">
          <ac:chgData name="Mrs E J Davison" userId="07c1fc34-a64e-4c2c-977a-dd183ff3423a" providerId="ADAL" clId="{5DB75A3F-5418-044C-BB08-C1C22E3F2539}" dt="2022-06-08T13:34:33.150" v="59" actId="20577"/>
          <ac:spMkLst>
            <pc:docMk/>
            <pc:sldMk cId="2133712902" sldId="498"/>
            <ac:spMk id="18" creationId="{9CCB721F-585E-0CCE-3FF9-D6DE79E43C66}"/>
          </ac:spMkLst>
        </pc:spChg>
      </pc:sldChg>
      <pc:sldChg chg="addSp modSp mod">
        <pc:chgData name="Mrs E J Davison" userId="07c1fc34-a64e-4c2c-977a-dd183ff3423a" providerId="ADAL" clId="{5DB75A3F-5418-044C-BB08-C1C22E3F2539}" dt="2022-06-08T13:49:57.734" v="649" actId="1036"/>
        <pc:sldMkLst>
          <pc:docMk/>
          <pc:sldMk cId="4176743121" sldId="499"/>
        </pc:sldMkLst>
        <pc:spChg chg="add mod">
          <ac:chgData name="Mrs E J Davison" userId="07c1fc34-a64e-4c2c-977a-dd183ff3423a" providerId="ADAL" clId="{5DB75A3F-5418-044C-BB08-C1C22E3F2539}" dt="2022-06-08T13:49:57.734" v="649" actId="1036"/>
          <ac:spMkLst>
            <pc:docMk/>
            <pc:sldMk cId="4176743121" sldId="499"/>
            <ac:spMk id="15" creationId="{46EDAC43-AF44-B05D-85B0-EBB77913368A}"/>
          </ac:spMkLst>
        </pc:spChg>
      </pc:sldChg>
      <pc:sldChg chg="addSp modSp mod">
        <pc:chgData name="Mrs E J Davison" userId="07c1fc34-a64e-4c2c-977a-dd183ff3423a" providerId="ADAL" clId="{5DB75A3F-5418-044C-BB08-C1C22E3F2539}" dt="2022-06-08T13:50:15.780" v="653" actId="14100"/>
        <pc:sldMkLst>
          <pc:docMk/>
          <pc:sldMk cId="3305154508" sldId="500"/>
        </pc:sldMkLst>
        <pc:spChg chg="add mod">
          <ac:chgData name="Mrs E J Davison" userId="07c1fc34-a64e-4c2c-977a-dd183ff3423a" providerId="ADAL" clId="{5DB75A3F-5418-044C-BB08-C1C22E3F2539}" dt="2022-06-08T13:50:15.780" v="653" actId="14100"/>
          <ac:spMkLst>
            <pc:docMk/>
            <pc:sldMk cId="3305154508" sldId="500"/>
            <ac:spMk id="16" creationId="{058E97F2-9BC7-A374-856D-22160D250788}"/>
          </ac:spMkLst>
        </pc:spChg>
      </pc:sldChg>
      <pc:sldChg chg="addSp modSp mod">
        <pc:chgData name="Mrs E J Davison" userId="07c1fc34-a64e-4c2c-977a-dd183ff3423a" providerId="ADAL" clId="{5DB75A3F-5418-044C-BB08-C1C22E3F2539}" dt="2022-06-08T13:47:40.071" v="630" actId="1076"/>
        <pc:sldMkLst>
          <pc:docMk/>
          <pc:sldMk cId="1381502003" sldId="514"/>
        </pc:sldMkLst>
        <pc:spChg chg="add mod">
          <ac:chgData name="Mrs E J Davison" userId="07c1fc34-a64e-4c2c-977a-dd183ff3423a" providerId="ADAL" clId="{5DB75A3F-5418-044C-BB08-C1C22E3F2539}" dt="2022-06-08T13:47:40.071" v="630" actId="1076"/>
          <ac:spMkLst>
            <pc:docMk/>
            <pc:sldMk cId="1381502003" sldId="514"/>
            <ac:spMk id="4" creationId="{8C3D9826-8ED2-C969-288E-77FA9374F41D}"/>
          </ac:spMkLst>
        </pc:spChg>
      </pc:sldChg>
      <pc:sldChg chg="addSp modSp mod">
        <pc:chgData name="Mrs E J Davison" userId="07c1fc34-a64e-4c2c-977a-dd183ff3423a" providerId="ADAL" clId="{5DB75A3F-5418-044C-BB08-C1C22E3F2539}" dt="2022-06-08T13:33:05.190" v="38" actId="1076"/>
        <pc:sldMkLst>
          <pc:docMk/>
          <pc:sldMk cId="3628346506" sldId="515"/>
        </pc:sldMkLst>
        <pc:spChg chg="add mod">
          <ac:chgData name="Mrs E J Davison" userId="07c1fc34-a64e-4c2c-977a-dd183ff3423a" providerId="ADAL" clId="{5DB75A3F-5418-044C-BB08-C1C22E3F2539}" dt="2022-06-08T13:33:05.190" v="38" actId="1076"/>
          <ac:spMkLst>
            <pc:docMk/>
            <pc:sldMk cId="3628346506" sldId="515"/>
            <ac:spMk id="7" creationId="{46FAE7C9-8306-D51F-DF37-8539BC546DD5}"/>
          </ac:spMkLst>
        </pc:spChg>
      </pc:sldChg>
      <pc:sldChg chg="addSp modSp mod">
        <pc:chgData name="Mrs E J Davison" userId="07c1fc34-a64e-4c2c-977a-dd183ff3423a" providerId="ADAL" clId="{5DB75A3F-5418-044C-BB08-C1C22E3F2539}" dt="2022-06-08T13:35:03.406" v="66" actId="1076"/>
        <pc:sldMkLst>
          <pc:docMk/>
          <pc:sldMk cId="2200335181" sldId="516"/>
        </pc:sldMkLst>
        <pc:spChg chg="add mod">
          <ac:chgData name="Mrs E J Davison" userId="07c1fc34-a64e-4c2c-977a-dd183ff3423a" providerId="ADAL" clId="{5DB75A3F-5418-044C-BB08-C1C22E3F2539}" dt="2022-06-08T13:35:03.406" v="66" actId="1076"/>
          <ac:spMkLst>
            <pc:docMk/>
            <pc:sldMk cId="2200335181" sldId="516"/>
            <ac:spMk id="7" creationId="{A5C90477-F876-A2DA-4999-04B63616547C}"/>
          </ac:spMkLst>
        </pc:spChg>
      </pc:sldChg>
      <pc:sldChg chg="addSp modSp mod">
        <pc:chgData name="Mrs E J Davison" userId="07c1fc34-a64e-4c2c-977a-dd183ff3423a" providerId="ADAL" clId="{5DB75A3F-5418-044C-BB08-C1C22E3F2539}" dt="2022-06-08T13:36:06.386" v="83" actId="20577"/>
        <pc:sldMkLst>
          <pc:docMk/>
          <pc:sldMk cId="2279212857" sldId="519"/>
        </pc:sldMkLst>
        <pc:spChg chg="add mod">
          <ac:chgData name="Mrs E J Davison" userId="07c1fc34-a64e-4c2c-977a-dd183ff3423a" providerId="ADAL" clId="{5DB75A3F-5418-044C-BB08-C1C22E3F2539}" dt="2022-06-08T13:36:06.386" v="83" actId="20577"/>
          <ac:spMkLst>
            <pc:docMk/>
            <pc:sldMk cId="2279212857" sldId="519"/>
            <ac:spMk id="17" creationId="{CF4D8B2A-4C92-AA56-4129-5D2BFB86FFCD}"/>
          </ac:spMkLst>
        </pc:spChg>
      </pc:sldChg>
      <pc:sldChg chg="addSp modSp mod">
        <pc:chgData name="Mrs E J Davison" userId="07c1fc34-a64e-4c2c-977a-dd183ff3423a" providerId="ADAL" clId="{5DB75A3F-5418-044C-BB08-C1C22E3F2539}" dt="2022-06-08T13:49:24.778" v="636" actId="20577"/>
        <pc:sldMkLst>
          <pc:docMk/>
          <pc:sldMk cId="3425280415" sldId="522"/>
        </pc:sldMkLst>
        <pc:spChg chg="add mod">
          <ac:chgData name="Mrs E J Davison" userId="07c1fc34-a64e-4c2c-977a-dd183ff3423a" providerId="ADAL" clId="{5DB75A3F-5418-044C-BB08-C1C22E3F2539}" dt="2022-06-08T13:49:24.778" v="636" actId="20577"/>
          <ac:spMkLst>
            <pc:docMk/>
            <pc:sldMk cId="3425280415" sldId="522"/>
            <ac:spMk id="12" creationId="{488C9D3F-1D8D-FAF8-3584-1AB823B525C3}"/>
          </ac:spMkLst>
        </pc:spChg>
      </pc:sldChg>
      <pc:sldChg chg="addSp modSp mod">
        <pc:chgData name="Mrs E J Davison" userId="07c1fc34-a64e-4c2c-977a-dd183ff3423a" providerId="ADAL" clId="{5DB75A3F-5418-044C-BB08-C1C22E3F2539}" dt="2022-06-08T13:35:26.862" v="77" actId="20577"/>
        <pc:sldMkLst>
          <pc:docMk/>
          <pc:sldMk cId="2167698242" sldId="526"/>
        </pc:sldMkLst>
        <pc:spChg chg="add mod">
          <ac:chgData name="Mrs E J Davison" userId="07c1fc34-a64e-4c2c-977a-dd183ff3423a" providerId="ADAL" clId="{5DB75A3F-5418-044C-BB08-C1C22E3F2539}" dt="2022-06-08T13:35:26.862" v="77" actId="20577"/>
          <ac:spMkLst>
            <pc:docMk/>
            <pc:sldMk cId="2167698242" sldId="526"/>
            <ac:spMk id="7" creationId="{1CDA55D4-88CA-B95D-4ECD-82AB30265CE4}"/>
          </ac:spMkLst>
        </pc:spChg>
      </pc:sldChg>
      <pc:sldChg chg="addSp modSp mod">
        <pc:chgData name="Mrs E J Davison" userId="07c1fc34-a64e-4c2c-977a-dd183ff3423a" providerId="ADAL" clId="{5DB75A3F-5418-044C-BB08-C1C22E3F2539}" dt="2022-06-08T13:31:48.548" v="20" actId="20577"/>
        <pc:sldMkLst>
          <pc:docMk/>
          <pc:sldMk cId="3569013954" sldId="537"/>
        </pc:sldMkLst>
        <pc:spChg chg="add mod">
          <ac:chgData name="Mrs E J Davison" userId="07c1fc34-a64e-4c2c-977a-dd183ff3423a" providerId="ADAL" clId="{5DB75A3F-5418-044C-BB08-C1C22E3F2539}" dt="2022-06-08T13:31:48.548" v="20" actId="20577"/>
          <ac:spMkLst>
            <pc:docMk/>
            <pc:sldMk cId="3569013954" sldId="537"/>
            <ac:spMk id="38" creationId="{53745D0E-1CE0-822F-B053-F8162339DB44}"/>
          </ac:spMkLst>
        </pc:spChg>
      </pc:sldChg>
      <pc:sldChg chg="addSp delSp modSp new mod">
        <pc:chgData name="Mrs E J Davison" userId="07c1fc34-a64e-4c2c-977a-dd183ff3423a" providerId="ADAL" clId="{5DB75A3F-5418-044C-BB08-C1C22E3F2539}" dt="2022-06-08T13:50:47.008" v="665" actId="20577"/>
        <pc:sldMkLst>
          <pc:docMk/>
          <pc:sldMk cId="2349485154" sldId="542"/>
        </pc:sldMkLst>
        <pc:spChg chg="del mod">
          <ac:chgData name="Mrs E J Davison" userId="07c1fc34-a64e-4c2c-977a-dd183ff3423a" providerId="ADAL" clId="{5DB75A3F-5418-044C-BB08-C1C22E3F2539}" dt="2022-06-08T13:50:42.155" v="662" actId="478"/>
          <ac:spMkLst>
            <pc:docMk/>
            <pc:sldMk cId="2349485154" sldId="542"/>
            <ac:spMk id="2" creationId="{35436671-3F24-142A-1798-0135360489A7}"/>
          </ac:spMkLst>
        </pc:spChg>
        <pc:spChg chg="mod">
          <ac:chgData name="Mrs E J Davison" userId="07c1fc34-a64e-4c2c-977a-dd183ff3423a" providerId="ADAL" clId="{5DB75A3F-5418-044C-BB08-C1C22E3F2539}" dt="2022-06-08T13:44:26.411" v="629" actId="20577"/>
          <ac:spMkLst>
            <pc:docMk/>
            <pc:sldMk cId="2349485154" sldId="542"/>
            <ac:spMk id="3" creationId="{A8E9FAF4-F0F2-4532-33D9-A70AD55F60D9}"/>
          </ac:spMkLst>
        </pc:spChg>
        <pc:spChg chg="add del mod">
          <ac:chgData name="Mrs E J Davison" userId="07c1fc34-a64e-4c2c-977a-dd183ff3423a" providerId="ADAL" clId="{5DB75A3F-5418-044C-BB08-C1C22E3F2539}" dt="2022-06-08T13:43:48.182" v="609"/>
          <ac:spMkLst>
            <pc:docMk/>
            <pc:sldMk cId="2349485154" sldId="542"/>
            <ac:spMk id="4" creationId="{4808A0A6-DC1E-ECC3-A328-974B9D5C7AA2}"/>
          </ac:spMkLst>
        </pc:spChg>
        <pc:spChg chg="mod">
          <ac:chgData name="Mrs E J Davison" userId="07c1fc34-a64e-4c2c-977a-dd183ff3423a" providerId="ADAL" clId="{5DB75A3F-5418-044C-BB08-C1C22E3F2539}" dt="2022-06-08T13:50:47.008" v="665" actId="20577"/>
          <ac:spMkLst>
            <pc:docMk/>
            <pc:sldMk cId="2349485154" sldId="542"/>
            <ac:spMk id="6" creationId="{4785670F-C753-9006-7787-161C71CD4347}"/>
          </ac:spMkLst>
        </pc:spChg>
        <pc:spChg chg="add del mod">
          <ac:chgData name="Mrs E J Davison" userId="07c1fc34-a64e-4c2c-977a-dd183ff3423a" providerId="ADAL" clId="{5DB75A3F-5418-044C-BB08-C1C22E3F2539}" dt="2022-06-08T13:50:44.990" v="664" actId="478"/>
          <ac:spMkLst>
            <pc:docMk/>
            <pc:sldMk cId="2349485154" sldId="542"/>
            <ac:spMk id="8" creationId="{09CF28DC-8D83-48DF-24A5-27420B701A26}"/>
          </ac:spMkLst>
        </pc:spChg>
        <pc:spChg chg="add del mod">
          <ac:chgData name="Mrs E J Davison" userId="07c1fc34-a64e-4c2c-977a-dd183ff3423a" providerId="ADAL" clId="{5DB75A3F-5418-044C-BB08-C1C22E3F2539}" dt="2022-06-08T13:50:43.744" v="663" actId="478"/>
          <ac:spMkLst>
            <pc:docMk/>
            <pc:sldMk cId="2349485154" sldId="542"/>
            <ac:spMk id="10" creationId="{591D0A94-AB0D-064B-9A29-1CA681CF2039}"/>
          </ac:spMkLst>
        </pc:spChg>
        <pc:grpChg chg="add mod">
          <ac:chgData name="Mrs E J Davison" userId="07c1fc34-a64e-4c2c-977a-dd183ff3423a" providerId="ADAL" clId="{5DB75A3F-5418-044C-BB08-C1C22E3F2539}" dt="2022-06-08T13:50:34.995" v="654"/>
          <ac:grpSpMkLst>
            <pc:docMk/>
            <pc:sldMk cId="2349485154" sldId="542"/>
            <ac:grpSpMk id="5" creationId="{ECC5A818-47E3-5D58-A058-C6650932A788}"/>
          </ac:grpSpMkLst>
        </pc:grpChg>
        <pc:cxnChg chg="mod">
          <ac:chgData name="Mrs E J Davison" userId="07c1fc34-a64e-4c2c-977a-dd183ff3423a" providerId="ADAL" clId="{5DB75A3F-5418-044C-BB08-C1C22E3F2539}" dt="2022-06-08T13:50:34.995" v="654"/>
          <ac:cxnSpMkLst>
            <pc:docMk/>
            <pc:sldMk cId="2349485154" sldId="542"/>
            <ac:cxnSpMk id="7" creationId="{5CBC52B9-D093-79C2-733E-2E46DCFD44DC}"/>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E87F4A-DD11-41AF-8B76-F2E5B6202836}" type="datetimeFigureOut">
              <a:rPr lang="en-GB" smtClean="0"/>
              <a:pPr/>
              <a:t>08/06/2022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2F2399-CD51-4C4C-BC34-03B9F40F9CF8}" type="slidenum">
              <a:rPr lang="en-GB" smtClean="0"/>
              <a:pPr/>
              <a:t>‹#›</a:t>
            </a:fld>
            <a:endParaRPr lang="en-GB"/>
          </a:p>
        </p:txBody>
      </p:sp>
    </p:spTree>
    <p:extLst>
      <p:ext uri="{BB962C8B-B14F-4D97-AF65-F5344CB8AC3E}">
        <p14:creationId xmlns:p14="http://schemas.microsoft.com/office/powerpoint/2010/main" val="547450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Ask students</a:t>
            </a:r>
            <a:r>
              <a:rPr lang="en-GB" baseline="0" dirty="0"/>
              <a:t> why they think the step might have been made (in addition to pointing out why it’s incorrect!). Emphasise that when a term is contained within either a bracket, fraction or root, applying the reverse of the term to the whole expression doesn’t generally have the desired effect.</a:t>
            </a:r>
            <a:endParaRPr lang="en-GB" dirty="0"/>
          </a:p>
        </p:txBody>
      </p:sp>
      <p:sp>
        <p:nvSpPr>
          <p:cNvPr id="4" name="Slide Number Placeholder 3"/>
          <p:cNvSpPr>
            <a:spLocks noGrp="1"/>
          </p:cNvSpPr>
          <p:nvPr>
            <p:ph type="sldNum" sz="quarter" idx="10"/>
          </p:nvPr>
        </p:nvSpPr>
        <p:spPr/>
        <p:txBody>
          <a:bodyPr/>
          <a:lstStyle/>
          <a:p>
            <a:fld id="{C59BE069-7133-47B0-9D54-38CC193C7AF7}" type="slidenum">
              <a:rPr lang="en-GB" smtClean="0"/>
              <a:pPr/>
              <a:t>15</a:t>
            </a:fld>
            <a:endParaRPr lang="en-GB"/>
          </a:p>
        </p:txBody>
      </p:sp>
    </p:spTree>
    <p:extLst>
      <p:ext uri="{BB962C8B-B14F-4D97-AF65-F5344CB8AC3E}">
        <p14:creationId xmlns:p14="http://schemas.microsoft.com/office/powerpoint/2010/main" val="320671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59BE069-7133-47B0-9D54-38CC193C7AF7}" type="slidenum">
              <a:rPr lang="en-GB" smtClean="0"/>
              <a:pPr/>
              <a:t>16</a:t>
            </a:fld>
            <a:endParaRPr lang="en-GB"/>
          </a:p>
        </p:txBody>
      </p:sp>
    </p:spTree>
    <p:extLst>
      <p:ext uri="{BB962C8B-B14F-4D97-AF65-F5344CB8AC3E}">
        <p14:creationId xmlns:p14="http://schemas.microsoft.com/office/powerpoint/2010/main" val="3801822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62F2399-CD51-4C4C-BC34-03B9F40F9CF8}" type="slidenum">
              <a:rPr lang="en-GB" smtClean="0"/>
              <a:pPr/>
              <a:t>42</a:t>
            </a:fld>
            <a:endParaRPr lang="en-GB"/>
          </a:p>
        </p:txBody>
      </p:sp>
    </p:spTree>
    <p:extLst>
      <p:ext uri="{BB962C8B-B14F-4D97-AF65-F5344CB8AC3E}">
        <p14:creationId xmlns:p14="http://schemas.microsoft.com/office/powerpoint/2010/main" val="4042057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42816114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875171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2932520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566172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402005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3408912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17933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2997128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4066496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2023399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9AFE4D-3339-4F90-AB07-DAB31D79E32A}" type="datetimeFigureOut">
              <a:rPr lang="en-GB" smtClean="0"/>
              <a:pPr/>
              <a:t>08/06/2022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177B05-5D28-4021-9BD2-A7A72850B659}" type="slidenum">
              <a:rPr lang="en-GB" smtClean="0"/>
              <a:pPr/>
              <a:t>‹#›</a:t>
            </a:fld>
            <a:endParaRPr lang="en-GB"/>
          </a:p>
        </p:txBody>
      </p:sp>
    </p:spTree>
    <p:extLst>
      <p:ext uri="{BB962C8B-B14F-4D97-AF65-F5344CB8AC3E}">
        <p14:creationId xmlns:p14="http://schemas.microsoft.com/office/powerpoint/2010/main" val="9622113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9AFE4D-3339-4F90-AB07-DAB31D79E32A}" type="datetimeFigureOut">
              <a:rPr lang="en-GB" smtClean="0"/>
              <a:pPr/>
              <a:t>08/06/2022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177B05-5D28-4021-9BD2-A7A72850B659}" type="slidenum">
              <a:rPr lang="en-GB" smtClean="0"/>
              <a:pPr/>
              <a:t>‹#›</a:t>
            </a:fld>
            <a:endParaRPr lang="en-GB"/>
          </a:p>
        </p:txBody>
      </p:sp>
    </p:spTree>
    <p:extLst>
      <p:ext uri="{BB962C8B-B14F-4D97-AF65-F5344CB8AC3E}">
        <p14:creationId xmlns:p14="http://schemas.microsoft.com/office/powerpoint/2010/main" val="38967452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37.xml"/><Relationship Id="rId13" Type="http://schemas.openxmlformats.org/officeDocument/2006/relationships/slide" Target="slide59.xml"/><Relationship Id="rId3" Type="http://schemas.openxmlformats.org/officeDocument/2006/relationships/slide" Target="slide14.xml"/><Relationship Id="rId7" Type="http://schemas.openxmlformats.org/officeDocument/2006/relationships/slide" Target="slide46.xml"/><Relationship Id="rId12" Type="http://schemas.openxmlformats.org/officeDocument/2006/relationships/slide" Target="slide56.xml"/><Relationship Id="rId2" Type="http://schemas.openxmlformats.org/officeDocument/2006/relationships/slide" Target="slide3.xml"/><Relationship Id="rId16" Type="http://schemas.openxmlformats.org/officeDocument/2006/relationships/slide" Target="slide70.xml"/><Relationship Id="rId1" Type="http://schemas.openxmlformats.org/officeDocument/2006/relationships/slideLayout" Target="../slideLayouts/slideLayout2.xml"/><Relationship Id="rId6" Type="http://schemas.openxmlformats.org/officeDocument/2006/relationships/slide" Target="slide45.xml"/><Relationship Id="rId11" Type="http://schemas.openxmlformats.org/officeDocument/2006/relationships/slide" Target="slide38.xml"/><Relationship Id="rId5" Type="http://schemas.openxmlformats.org/officeDocument/2006/relationships/slide" Target="slide35.xml"/><Relationship Id="rId15" Type="http://schemas.openxmlformats.org/officeDocument/2006/relationships/slide" Target="slide68.xml"/><Relationship Id="rId10" Type="http://schemas.openxmlformats.org/officeDocument/2006/relationships/slide" Target="slide41.xml"/><Relationship Id="rId4" Type="http://schemas.openxmlformats.org/officeDocument/2006/relationships/slide" Target="slide31.xml"/><Relationship Id="rId9" Type="http://schemas.openxmlformats.org/officeDocument/2006/relationships/slide" Target="slide33.xml"/><Relationship Id="rId14" Type="http://schemas.openxmlformats.org/officeDocument/2006/relationships/slide" Target="slide29.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png"/></Relationships>
</file>

<file path=ppt/slides/_rels/slide1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57.png"/></Relationships>
</file>

<file path=ppt/slides/_rels/slide1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13.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xml"/><Relationship Id="rId5" Type="http://schemas.openxmlformats.org/officeDocument/2006/relationships/image" Target="../media/image69.png"/><Relationship Id="rId4" Type="http://schemas.openxmlformats.org/officeDocument/2006/relationships/image" Target="../media/image6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811.png"/><Relationship Id="rId3" Type="http://schemas.openxmlformats.org/officeDocument/2006/relationships/image" Target="../media/image310.png"/><Relationship Id="rId7" Type="http://schemas.openxmlformats.org/officeDocument/2006/relationships/image" Target="../media/image71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12.png"/><Relationship Id="rId5" Type="http://schemas.openxmlformats.org/officeDocument/2006/relationships/image" Target="../media/image511.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10.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17.xml.rels><?xml version="1.0" encoding="UTF-8" standalone="yes"?>
<Relationships xmlns="http://schemas.openxmlformats.org/package/2006/relationships"><Relationship Id="rId3" Type="http://schemas.openxmlformats.org/officeDocument/2006/relationships/image" Target="../media/image1010.png"/><Relationship Id="rId7" Type="http://schemas.openxmlformats.org/officeDocument/2006/relationships/image" Target="../media/image134.png"/><Relationship Id="rId2" Type="http://schemas.openxmlformats.org/officeDocument/2006/relationships/image" Target="../media/image911.png"/><Relationship Id="rId1" Type="http://schemas.openxmlformats.org/officeDocument/2006/relationships/slideLayout" Target="../slideLayouts/slideLayout7.xml"/><Relationship Id="rId6" Type="http://schemas.openxmlformats.org/officeDocument/2006/relationships/image" Target="../media/image601.png"/><Relationship Id="rId5" Type="http://schemas.openxmlformats.org/officeDocument/2006/relationships/image" Target="../media/image122.png"/><Relationship Id="rId4" Type="http://schemas.openxmlformats.org/officeDocument/2006/relationships/image" Target="../media/image114.png"/></Relationships>
</file>

<file path=ppt/slides/_rels/slide18.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71.png"/><Relationship Id="rId1" Type="http://schemas.openxmlformats.org/officeDocument/2006/relationships/slideLayout" Target="../slideLayouts/slideLayout7.xml"/><Relationship Id="rId4" Type="http://schemas.openxmlformats.org/officeDocument/2006/relationships/image" Target="../media/image90.png"/></Relationships>
</file>

<file path=ppt/slides/_rels/slide19.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image" Target="../media/image151.png"/><Relationship Id="rId1" Type="http://schemas.openxmlformats.org/officeDocument/2006/relationships/slideLayout" Target="../slideLayouts/slideLayout7.xml"/><Relationship Id="rId6" Type="http://schemas.openxmlformats.org/officeDocument/2006/relationships/image" Target="../media/image190.png"/><Relationship Id="rId5" Type="http://schemas.openxmlformats.org/officeDocument/2006/relationships/image" Target="../media/image180.png"/><Relationship Id="rId4" Type="http://schemas.openxmlformats.org/officeDocument/2006/relationships/image" Target="../media/image171.png"/></Relationships>
</file>

<file path=ppt/slides/_rels/slide20.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9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0.png"/><Relationship Id="rId5" Type="http://schemas.openxmlformats.org/officeDocument/2006/relationships/image" Target="../media/image290.png"/><Relationship Id="rId4" Type="http://schemas.openxmlformats.org/officeDocument/2006/relationships/image" Target="../media/image280.png"/></Relationships>
</file>

<file path=ppt/slides/_rels/slide23.xml.rels><?xml version="1.0" encoding="UTF-8" standalone="yes"?>
<Relationships xmlns="http://schemas.openxmlformats.org/package/2006/relationships"><Relationship Id="rId2" Type="http://schemas.openxmlformats.org/officeDocument/2006/relationships/image" Target="../media/image3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60.png"/><Relationship Id="rId5" Type="http://schemas.openxmlformats.org/officeDocument/2006/relationships/image" Target="../media/image351.png"/><Relationship Id="rId4" Type="http://schemas.openxmlformats.org/officeDocument/2006/relationships/image" Target="../media/image340.png"/></Relationships>
</file>

<file path=ppt/slides/_rels/slide25.xml.rels><?xml version="1.0" encoding="UTF-8" standalone="yes"?>
<Relationships xmlns="http://schemas.openxmlformats.org/package/2006/relationships"><Relationship Id="rId2" Type="http://schemas.openxmlformats.org/officeDocument/2006/relationships/image" Target="../media/image2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0.png"/><Relationship Id="rId2" Type="http://schemas.openxmlformats.org/officeDocument/2006/relationships/image" Target="../media/image21.jpeg"/><Relationship Id="rId1" Type="http://schemas.openxmlformats.org/officeDocument/2006/relationships/slideLayout" Target="../slideLayouts/slideLayout6.xml"/><Relationship Id="rId6" Type="http://schemas.openxmlformats.org/officeDocument/2006/relationships/image" Target="../media/image260.png"/><Relationship Id="rId5" Type="http://schemas.openxmlformats.org/officeDocument/2006/relationships/image" Target="../media/image52.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31.png"/><Relationship Id="rId1" Type="http://schemas.openxmlformats.org/officeDocument/2006/relationships/slideLayout" Target="../slideLayouts/slideLayout7.xml"/><Relationship Id="rId4" Type="http://schemas.openxmlformats.org/officeDocument/2006/relationships/image" Target="../media/image150.png"/></Relationships>
</file>

<file path=ppt/slides/_rels/slide28.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16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0.png"/><Relationship Id="rId2" Type="http://schemas.openxmlformats.org/officeDocument/2006/relationships/image" Target="../media/image440.png"/><Relationship Id="rId1" Type="http://schemas.openxmlformats.org/officeDocument/2006/relationships/slideLayout" Target="../slideLayouts/slideLayout7.xml"/><Relationship Id="rId4" Type="http://schemas.openxmlformats.org/officeDocument/2006/relationships/image" Target="../media/image460.png"/></Relationships>
</file>

<file path=ppt/slides/_rels/slide30.xml.rels><?xml version="1.0" encoding="UTF-8" standalone="yes"?>
<Relationships xmlns="http://schemas.openxmlformats.org/package/2006/relationships"><Relationship Id="rId3" Type="http://schemas.openxmlformats.org/officeDocument/2006/relationships/image" Target="../media/image470.png"/><Relationship Id="rId2" Type="http://schemas.openxmlformats.org/officeDocument/2006/relationships/image" Target="../media/image330.png"/><Relationship Id="rId1" Type="http://schemas.openxmlformats.org/officeDocument/2006/relationships/slideLayout" Target="../slideLayouts/slideLayout7.xml"/><Relationship Id="rId5" Type="http://schemas.openxmlformats.org/officeDocument/2006/relationships/image" Target="../media/image480.png"/><Relationship Id="rId4" Type="http://schemas.openxmlformats.org/officeDocument/2006/relationships/image" Target="../media/image350.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10.png"/><Relationship Id="rId7" Type="http://schemas.openxmlformats.org/officeDocument/2006/relationships/image" Target="../media/image910.png"/><Relationship Id="rId2" Type="http://schemas.openxmlformats.org/officeDocument/2006/relationships/image" Target="../media/image4100.png"/><Relationship Id="rId1" Type="http://schemas.openxmlformats.org/officeDocument/2006/relationships/slideLayout" Target="../slideLayouts/slideLayout7.xml"/><Relationship Id="rId6" Type="http://schemas.openxmlformats.org/officeDocument/2006/relationships/image" Target="../media/image810.png"/><Relationship Id="rId5" Type="http://schemas.openxmlformats.org/officeDocument/2006/relationships/image" Target="../media/image711.png"/><Relationship Id="rId4" Type="http://schemas.openxmlformats.org/officeDocument/2006/relationships/image" Target="../media/image611.png"/></Relationships>
</file>

<file path=ppt/slides/_rels/slide33.xml.rels><?xml version="1.0" encoding="UTF-8" standalone="yes"?>
<Relationships xmlns="http://schemas.openxmlformats.org/package/2006/relationships"><Relationship Id="rId8" Type="http://schemas.openxmlformats.org/officeDocument/2006/relationships/image" Target="../media/image162.png"/><Relationship Id="rId13" Type="http://schemas.openxmlformats.org/officeDocument/2006/relationships/image" Target="../media/image211.png"/><Relationship Id="rId3" Type="http://schemas.openxmlformats.org/officeDocument/2006/relationships/image" Target="../media/image1110.png"/><Relationship Id="rId7" Type="http://schemas.openxmlformats.org/officeDocument/2006/relationships/image" Target="../media/image152.png"/><Relationship Id="rId12" Type="http://schemas.openxmlformats.org/officeDocument/2006/relationships/image" Target="../media/image200.png"/><Relationship Id="rId2" Type="http://schemas.openxmlformats.org/officeDocument/2006/relationships/image" Target="../media/image1011.png"/><Relationship Id="rId1" Type="http://schemas.openxmlformats.org/officeDocument/2006/relationships/slideLayout" Target="../slideLayouts/slideLayout7.xml"/><Relationship Id="rId6" Type="http://schemas.openxmlformats.org/officeDocument/2006/relationships/image" Target="../media/image141.png"/><Relationship Id="rId11" Type="http://schemas.openxmlformats.org/officeDocument/2006/relationships/image" Target="../media/image191.png"/><Relationship Id="rId5" Type="http://schemas.openxmlformats.org/officeDocument/2006/relationships/image" Target="../media/image135.png"/><Relationship Id="rId10" Type="http://schemas.openxmlformats.org/officeDocument/2006/relationships/image" Target="../media/image181.png"/><Relationship Id="rId9" Type="http://schemas.openxmlformats.org/officeDocument/2006/relationships/image" Target="../media/image172.png"/><Relationship Id="rId14" Type="http://schemas.openxmlformats.org/officeDocument/2006/relationships/image" Target="../media/image220.png"/></Relationships>
</file>

<file path=ppt/slides/_rels/slide34.xml.rels><?xml version="1.0" encoding="UTF-8" standalone="yes"?>
<Relationships xmlns="http://schemas.openxmlformats.org/package/2006/relationships"><Relationship Id="rId8" Type="http://schemas.openxmlformats.org/officeDocument/2006/relationships/image" Target="../media/image291.png"/><Relationship Id="rId3" Type="http://schemas.openxmlformats.org/officeDocument/2006/relationships/image" Target="../media/image240.png"/><Relationship Id="rId7" Type="http://schemas.openxmlformats.org/officeDocument/2006/relationships/image" Target="../media/image281.png"/><Relationship Id="rId2" Type="http://schemas.openxmlformats.org/officeDocument/2006/relationships/image" Target="../media/image230.png"/><Relationship Id="rId1" Type="http://schemas.openxmlformats.org/officeDocument/2006/relationships/slideLayout" Target="../slideLayouts/slideLayout7.xml"/><Relationship Id="rId6" Type="http://schemas.openxmlformats.org/officeDocument/2006/relationships/image" Target="../media/image271.png"/><Relationship Id="rId5" Type="http://schemas.openxmlformats.org/officeDocument/2006/relationships/image" Target="../media/image261.png"/><Relationship Id="rId10" Type="http://schemas.openxmlformats.org/officeDocument/2006/relationships/image" Target="../media/image312.png"/><Relationship Id="rId4" Type="http://schemas.openxmlformats.org/officeDocument/2006/relationships/image" Target="../media/image250.png"/><Relationship Id="rId9" Type="http://schemas.openxmlformats.org/officeDocument/2006/relationships/image" Target="../media/image301.png"/></Relationships>
</file>

<file path=ppt/slides/_rels/slide35.xml.rels><?xml version="1.0" encoding="UTF-8" standalone="yes"?>
<Relationships xmlns="http://schemas.openxmlformats.org/package/2006/relationships"><Relationship Id="rId8" Type="http://schemas.openxmlformats.org/officeDocument/2006/relationships/image" Target="../media/image420.png"/><Relationship Id="rId3" Type="http://schemas.openxmlformats.org/officeDocument/2006/relationships/image" Target="../media/image370.png"/><Relationship Id="rId7" Type="http://schemas.openxmlformats.org/officeDocument/2006/relationships/image" Target="../media/image411.png"/><Relationship Id="rId2" Type="http://schemas.openxmlformats.org/officeDocument/2006/relationships/image" Target="../media/image361.png"/><Relationship Id="rId1" Type="http://schemas.openxmlformats.org/officeDocument/2006/relationships/slideLayout" Target="../slideLayouts/slideLayout7.xml"/><Relationship Id="rId6" Type="http://schemas.openxmlformats.org/officeDocument/2006/relationships/image" Target="../media/image400.png"/><Relationship Id="rId5" Type="http://schemas.openxmlformats.org/officeDocument/2006/relationships/image" Target="../media/image390.png"/><Relationship Id="rId10" Type="http://schemas.openxmlformats.org/officeDocument/2006/relationships/image" Target="../media/image441.png"/><Relationship Id="rId4" Type="http://schemas.openxmlformats.org/officeDocument/2006/relationships/image" Target="../media/image380.png"/><Relationship Id="rId9" Type="http://schemas.openxmlformats.org/officeDocument/2006/relationships/image" Target="../media/image430.png"/></Relationships>
</file>

<file path=ppt/slides/_rels/slide36.xml.rels><?xml version="1.0" encoding="UTF-8" standalone="yes"?>
<Relationships xmlns="http://schemas.openxmlformats.org/package/2006/relationships"><Relationship Id="rId3" Type="http://schemas.openxmlformats.org/officeDocument/2006/relationships/image" Target="../media/image461.png"/><Relationship Id="rId7" Type="http://schemas.openxmlformats.org/officeDocument/2006/relationships/image" Target="../media/image500.png"/><Relationship Id="rId2" Type="http://schemas.openxmlformats.org/officeDocument/2006/relationships/image" Target="../media/image451.png"/><Relationship Id="rId1" Type="http://schemas.openxmlformats.org/officeDocument/2006/relationships/slideLayout" Target="../slideLayouts/slideLayout7.xml"/><Relationship Id="rId6" Type="http://schemas.openxmlformats.org/officeDocument/2006/relationships/image" Target="../media/image491.png"/><Relationship Id="rId5" Type="http://schemas.openxmlformats.org/officeDocument/2006/relationships/image" Target="../media/image481.png"/><Relationship Id="rId4" Type="http://schemas.openxmlformats.org/officeDocument/2006/relationships/image" Target="../media/image471.png"/></Relationships>
</file>

<file path=ppt/slides/_rels/slide37.xml.rels><?xml version="1.0" encoding="UTF-8" standalone="yes"?>
<Relationships xmlns="http://schemas.openxmlformats.org/package/2006/relationships"><Relationship Id="rId3" Type="http://schemas.openxmlformats.org/officeDocument/2006/relationships/image" Target="../media/image550.png"/><Relationship Id="rId2" Type="http://schemas.openxmlformats.org/officeDocument/2006/relationships/image" Target="../media/image540.png"/><Relationship Id="rId1" Type="http://schemas.openxmlformats.org/officeDocument/2006/relationships/slideLayout" Target="../slideLayouts/slideLayout7.xml"/><Relationship Id="rId6" Type="http://schemas.openxmlformats.org/officeDocument/2006/relationships/image" Target="../media/image580.png"/><Relationship Id="rId5" Type="http://schemas.openxmlformats.org/officeDocument/2006/relationships/image" Target="../media/image570.png"/><Relationship Id="rId4" Type="http://schemas.openxmlformats.org/officeDocument/2006/relationships/image" Target="../media/image560.png"/></Relationships>
</file>

<file path=ppt/slides/_rels/slide38.xml.rels><?xml version="1.0" encoding="UTF-8" standalone="yes"?>
<Relationships xmlns="http://schemas.openxmlformats.org/package/2006/relationships"><Relationship Id="rId8" Type="http://schemas.openxmlformats.org/officeDocument/2006/relationships/image" Target="../media/image650.png"/><Relationship Id="rId3" Type="http://schemas.openxmlformats.org/officeDocument/2006/relationships/image" Target="../media/image602.png"/><Relationship Id="rId7" Type="http://schemas.openxmlformats.org/officeDocument/2006/relationships/image" Target="../media/image641.png"/><Relationship Id="rId2" Type="http://schemas.openxmlformats.org/officeDocument/2006/relationships/image" Target="../media/image590.png"/><Relationship Id="rId1" Type="http://schemas.openxmlformats.org/officeDocument/2006/relationships/slideLayout" Target="../slideLayouts/slideLayout7.xml"/><Relationship Id="rId6" Type="http://schemas.openxmlformats.org/officeDocument/2006/relationships/image" Target="../media/image631.png"/><Relationship Id="rId11" Type="http://schemas.openxmlformats.org/officeDocument/2006/relationships/image" Target="../media/image681.png"/><Relationship Id="rId5" Type="http://schemas.openxmlformats.org/officeDocument/2006/relationships/image" Target="../media/image620.png"/><Relationship Id="rId10" Type="http://schemas.openxmlformats.org/officeDocument/2006/relationships/image" Target="../media/image671.png"/><Relationship Id="rId4" Type="http://schemas.openxmlformats.org/officeDocument/2006/relationships/image" Target="../media/image613.png"/><Relationship Id="rId9" Type="http://schemas.openxmlformats.org/officeDocument/2006/relationships/image" Target="../media/image661.png"/></Relationships>
</file>

<file path=ppt/slides/_rels/slide3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1.png"/><Relationship Id="rId1" Type="http://schemas.openxmlformats.org/officeDocument/2006/relationships/slideLayout" Target="../slideLayouts/slideLayout7.xml"/><Relationship Id="rId4" Type="http://schemas.openxmlformats.org/officeDocument/2006/relationships/image" Target="../media/image713.png"/></Relationships>
</file>

<file path=ppt/slides/_rels/slide40.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2.png"/><Relationship Id="rId1" Type="http://schemas.openxmlformats.org/officeDocument/2006/relationships/slideLayout" Target="../slideLayouts/slideLayout7.xml"/><Relationship Id="rId6" Type="http://schemas.openxmlformats.org/officeDocument/2006/relationships/image" Target="../media/image76.png"/><Relationship Id="rId5" Type="http://schemas.openxmlformats.org/officeDocument/2006/relationships/image" Target="../media/image75.pn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png"/></Relationships>
</file>

<file path=ppt/slides/_rels/slide41.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2.png"/><Relationship Id="rId3" Type="http://schemas.openxmlformats.org/officeDocument/2006/relationships/image" Target="../media/image82.png"/><Relationship Id="rId7" Type="http://schemas.openxmlformats.org/officeDocument/2006/relationships/image" Target="../media/image86.png"/><Relationship Id="rId12" Type="http://schemas.openxmlformats.org/officeDocument/2006/relationships/image" Target="../media/image91.png"/><Relationship Id="rId2" Type="http://schemas.openxmlformats.org/officeDocument/2006/relationships/image" Target="../media/image81.png"/><Relationship Id="rId1" Type="http://schemas.openxmlformats.org/officeDocument/2006/relationships/slideLayout" Target="../slideLayouts/slideLayout7.xml"/><Relationship Id="rId6" Type="http://schemas.openxmlformats.org/officeDocument/2006/relationships/image" Target="../media/image85.png"/><Relationship Id="rId11" Type="http://schemas.openxmlformats.org/officeDocument/2006/relationships/image" Target="../media/image900.png"/><Relationship Id="rId5" Type="http://schemas.openxmlformats.org/officeDocument/2006/relationships/image" Target="../media/image84.png"/><Relationship Id="rId15" Type="http://schemas.openxmlformats.org/officeDocument/2006/relationships/image" Target="../media/image94.pn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png"/><Relationship Id="rId14" Type="http://schemas.openxmlformats.org/officeDocument/2006/relationships/image" Target="../media/image93.png"/></Relationships>
</file>

<file path=ppt/slides/_rels/slide42.xml.rels><?xml version="1.0" encoding="UTF-8" standalone="yes"?>
<Relationships xmlns="http://schemas.openxmlformats.org/package/2006/relationships"><Relationship Id="rId3" Type="http://schemas.openxmlformats.org/officeDocument/2006/relationships/image" Target="../media/image520.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6.png"/><Relationship Id="rId4" Type="http://schemas.openxmlformats.org/officeDocument/2006/relationships/image" Target="../media/image95.png"/></Relationships>
</file>

<file path=ppt/slides/_rels/slide4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7.xml"/><Relationship Id="rId5" Type="http://schemas.openxmlformats.org/officeDocument/2006/relationships/image" Target="../media/image100.png"/><Relationship Id="rId4" Type="http://schemas.openxmlformats.org/officeDocument/2006/relationships/image" Target="../media/image99.png"/></Relationships>
</file>

<file path=ppt/slides/_rels/slide44.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980.png"/><Relationship Id="rId2" Type="http://schemas.openxmlformats.org/officeDocument/2006/relationships/image" Target="../media/image970.png"/><Relationship Id="rId1" Type="http://schemas.openxmlformats.org/officeDocument/2006/relationships/slideLayout" Target="../slideLayouts/slideLayout7.xml"/><Relationship Id="rId4" Type="http://schemas.openxmlformats.org/officeDocument/2006/relationships/image" Target="../media/image990.png"/></Relationships>
</file>

<file path=ppt/slides/_rels/slide46.xml.rels><?xml version="1.0" encoding="UTF-8" standalone="yes"?>
<Relationships xmlns="http://schemas.openxmlformats.org/package/2006/relationships"><Relationship Id="rId3" Type="http://schemas.openxmlformats.org/officeDocument/2006/relationships/image" Target="../media/image610.png"/><Relationship Id="rId2" Type="http://schemas.openxmlformats.org/officeDocument/2006/relationships/image" Target="../media/image60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30.png"/><Relationship Id="rId2" Type="http://schemas.openxmlformats.org/officeDocument/2006/relationships/image" Target="../media/image1040.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50.png"/><Relationship Id="rId2" Type="http://schemas.openxmlformats.org/officeDocument/2006/relationships/image" Target="../media/image64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780.png"/><Relationship Id="rId1" Type="http://schemas.openxmlformats.org/officeDocument/2006/relationships/slideLayout" Target="../slideLayouts/slideLayout7.xml"/><Relationship Id="rId5" Type="http://schemas.openxmlformats.org/officeDocument/2006/relationships/image" Target="../media/image670.png"/><Relationship Id="rId4" Type="http://schemas.openxmlformats.org/officeDocument/2006/relationships/image" Target="../media/image660.png"/></Relationships>
</file>

<file path=ppt/slides/_rels/slide50.xml.rels><?xml version="1.0" encoding="UTF-8" standalone="yes"?>
<Relationships xmlns="http://schemas.openxmlformats.org/package/2006/relationships"><Relationship Id="rId3" Type="http://schemas.openxmlformats.org/officeDocument/2006/relationships/image" Target="../media/image690.png"/><Relationship Id="rId7" Type="http://schemas.openxmlformats.org/officeDocument/2006/relationships/image" Target="../media/image730.png"/><Relationship Id="rId2" Type="http://schemas.openxmlformats.org/officeDocument/2006/relationships/image" Target="../media/image680.png"/><Relationship Id="rId1" Type="http://schemas.openxmlformats.org/officeDocument/2006/relationships/slideLayout" Target="../slideLayouts/slideLayout7.xml"/><Relationship Id="rId6" Type="http://schemas.openxmlformats.org/officeDocument/2006/relationships/image" Target="../media/image720.png"/><Relationship Id="rId5" Type="http://schemas.openxmlformats.org/officeDocument/2006/relationships/image" Target="../media/image710.png"/><Relationship Id="rId4" Type="http://schemas.openxmlformats.org/officeDocument/2006/relationships/image" Target="../media/image700.png"/></Relationships>
</file>

<file path=ppt/slides/_rels/slide5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100.png"/><Relationship Id="rId2" Type="http://schemas.openxmlformats.org/officeDocument/2006/relationships/image" Target="../media/image4101.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9100.png"/><Relationship Id="rId1" Type="http://schemas.openxmlformats.org/officeDocument/2006/relationships/slideLayout" Target="../slideLayouts/slideLayout7.xml"/><Relationship Id="rId4" Type="http://schemas.openxmlformats.org/officeDocument/2006/relationships/image" Target="../media/image1111.png"/></Relationships>
</file>

<file path=ppt/slides/_rels/slide55.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36.png"/><Relationship Id="rId1" Type="http://schemas.openxmlformats.org/officeDocument/2006/relationships/slideLayout" Target="../slideLayouts/slideLayout7.xml"/><Relationship Id="rId5" Type="http://schemas.openxmlformats.org/officeDocument/2006/relationships/image" Target="../media/image163.png"/><Relationship Id="rId4" Type="http://schemas.openxmlformats.org/officeDocument/2006/relationships/image" Target="../media/image153.png"/></Relationships>
</file>

<file path=ppt/slides/_rels/slide57.xml.rels><?xml version="1.0" encoding="UTF-8" standalone="yes"?>
<Relationships xmlns="http://schemas.openxmlformats.org/package/2006/relationships"><Relationship Id="rId3" Type="http://schemas.openxmlformats.org/officeDocument/2006/relationships/image" Target="../media/image182.png"/><Relationship Id="rId7" Type="http://schemas.openxmlformats.org/officeDocument/2006/relationships/image" Target="../media/image221.png"/><Relationship Id="rId2" Type="http://schemas.openxmlformats.org/officeDocument/2006/relationships/image" Target="../media/image173.png"/><Relationship Id="rId1" Type="http://schemas.openxmlformats.org/officeDocument/2006/relationships/slideLayout" Target="../slideLayouts/slideLayout7.xml"/><Relationship Id="rId6" Type="http://schemas.openxmlformats.org/officeDocument/2006/relationships/image" Target="../media/image212.png"/><Relationship Id="rId5" Type="http://schemas.openxmlformats.org/officeDocument/2006/relationships/image" Target="../media/image201.png"/><Relationship Id="rId4" Type="http://schemas.openxmlformats.org/officeDocument/2006/relationships/image" Target="../media/image192.png"/></Relationships>
</file>

<file path=ppt/slides/_rels/slide58.xml.rels><?xml version="1.0" encoding="UTF-8" standalone="yes"?>
<Relationships xmlns="http://schemas.openxmlformats.org/package/2006/relationships"><Relationship Id="rId8" Type="http://schemas.openxmlformats.org/officeDocument/2006/relationships/image" Target="../media/image292.png"/><Relationship Id="rId3" Type="http://schemas.openxmlformats.org/officeDocument/2006/relationships/image" Target="../media/image241.png"/><Relationship Id="rId7" Type="http://schemas.openxmlformats.org/officeDocument/2006/relationships/image" Target="../media/image282.png"/><Relationship Id="rId2" Type="http://schemas.openxmlformats.org/officeDocument/2006/relationships/image" Target="../media/image231.png"/><Relationship Id="rId1" Type="http://schemas.openxmlformats.org/officeDocument/2006/relationships/slideLayout" Target="../slideLayouts/slideLayout7.xml"/><Relationship Id="rId6" Type="http://schemas.openxmlformats.org/officeDocument/2006/relationships/image" Target="../media/image272.png"/><Relationship Id="rId11" Type="http://schemas.openxmlformats.org/officeDocument/2006/relationships/image" Target="../media/image320.png"/><Relationship Id="rId5" Type="http://schemas.openxmlformats.org/officeDocument/2006/relationships/image" Target="../media/image262.png"/><Relationship Id="rId10" Type="http://schemas.openxmlformats.org/officeDocument/2006/relationships/image" Target="../media/image105.png"/><Relationship Id="rId4" Type="http://schemas.openxmlformats.org/officeDocument/2006/relationships/image" Target="../media/image251.png"/><Relationship Id="rId9" Type="http://schemas.openxmlformats.org/officeDocument/2006/relationships/image" Target="../media/image302.png"/></Relationships>
</file>

<file path=ppt/slides/_rels/slide59.xml.rels><?xml version="1.0" encoding="UTF-8" standalone="yes"?>
<Relationships xmlns="http://schemas.openxmlformats.org/package/2006/relationships"><Relationship Id="rId3" Type="http://schemas.openxmlformats.org/officeDocument/2006/relationships/image" Target="../media/image352.png"/><Relationship Id="rId2" Type="http://schemas.openxmlformats.org/officeDocument/2006/relationships/image" Target="../media/image341.png"/><Relationship Id="rId1" Type="http://schemas.openxmlformats.org/officeDocument/2006/relationships/slideLayout" Target="../slideLayouts/slideLayout7.xml"/><Relationship Id="rId5" Type="http://schemas.openxmlformats.org/officeDocument/2006/relationships/image" Target="../media/image371.png"/><Relationship Id="rId4" Type="http://schemas.openxmlformats.org/officeDocument/2006/relationships/image" Target="../media/image362.png"/></Relationships>
</file>

<file path=ppt/slides/_rels/slide60.xml.rels><?xml version="1.0" encoding="UTF-8" standalone="yes"?>
<Relationships xmlns="http://schemas.openxmlformats.org/package/2006/relationships"><Relationship Id="rId3" Type="http://schemas.openxmlformats.org/officeDocument/2006/relationships/image" Target="../media/image391.png"/><Relationship Id="rId7" Type="http://schemas.openxmlformats.org/officeDocument/2006/relationships/image" Target="../media/image431.png"/><Relationship Id="rId2" Type="http://schemas.openxmlformats.org/officeDocument/2006/relationships/image" Target="../media/image381.png"/><Relationship Id="rId1" Type="http://schemas.openxmlformats.org/officeDocument/2006/relationships/slideLayout" Target="../slideLayouts/slideLayout7.xml"/><Relationship Id="rId6" Type="http://schemas.openxmlformats.org/officeDocument/2006/relationships/image" Target="../media/image421.png"/><Relationship Id="rId5" Type="http://schemas.openxmlformats.org/officeDocument/2006/relationships/image" Target="../media/image412.png"/><Relationship Id="rId4" Type="http://schemas.openxmlformats.org/officeDocument/2006/relationships/image" Target="../media/image401.png"/></Relationships>
</file>

<file path=ppt/slides/_rels/slide61.xml.rels><?xml version="1.0" encoding="UTF-8" standalone="yes"?>
<Relationships xmlns="http://schemas.openxmlformats.org/package/2006/relationships"><Relationship Id="rId3" Type="http://schemas.openxmlformats.org/officeDocument/2006/relationships/image" Target="../media/image452.png"/><Relationship Id="rId7" Type="http://schemas.openxmlformats.org/officeDocument/2006/relationships/image" Target="../media/image492.png"/><Relationship Id="rId2" Type="http://schemas.openxmlformats.org/officeDocument/2006/relationships/image" Target="../media/image442.png"/><Relationship Id="rId1" Type="http://schemas.openxmlformats.org/officeDocument/2006/relationships/slideLayout" Target="../slideLayouts/slideLayout7.xml"/><Relationship Id="rId6" Type="http://schemas.openxmlformats.org/officeDocument/2006/relationships/image" Target="../media/image482.png"/><Relationship Id="rId5" Type="http://schemas.openxmlformats.org/officeDocument/2006/relationships/image" Target="../media/image472.png"/><Relationship Id="rId4" Type="http://schemas.openxmlformats.org/officeDocument/2006/relationships/image" Target="../media/image462.png"/></Relationships>
</file>

<file path=ppt/slides/_rels/slide62.xml.rels><?xml version="1.0" encoding="UTF-8" standalone="yes"?>
<Relationships xmlns="http://schemas.openxmlformats.org/package/2006/relationships"><Relationship Id="rId3" Type="http://schemas.openxmlformats.org/officeDocument/2006/relationships/image" Target="../media/image512.png"/><Relationship Id="rId2" Type="http://schemas.openxmlformats.org/officeDocument/2006/relationships/image" Target="../media/image501.png"/><Relationship Id="rId1" Type="http://schemas.openxmlformats.org/officeDocument/2006/relationships/slideLayout" Target="../slideLayouts/slideLayout7.xml"/><Relationship Id="rId5" Type="http://schemas.openxmlformats.org/officeDocument/2006/relationships/image" Target="../media/image530.png"/><Relationship Id="rId4" Type="http://schemas.openxmlformats.org/officeDocument/2006/relationships/image" Target="../media/image521.png"/></Relationships>
</file>

<file path=ppt/slides/_rels/slide63.xml.rels><?xml version="1.0" encoding="UTF-8" standalone="yes"?>
<Relationships xmlns="http://schemas.openxmlformats.org/package/2006/relationships"><Relationship Id="rId3" Type="http://schemas.openxmlformats.org/officeDocument/2006/relationships/image" Target="../media/image551.png"/><Relationship Id="rId2" Type="http://schemas.openxmlformats.org/officeDocument/2006/relationships/image" Target="../media/image541.png"/><Relationship Id="rId1" Type="http://schemas.openxmlformats.org/officeDocument/2006/relationships/slideLayout" Target="../slideLayouts/slideLayout7.xml"/><Relationship Id="rId4" Type="http://schemas.openxmlformats.org/officeDocument/2006/relationships/image" Target="../media/image561.pn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552.png"/><Relationship Id="rId2" Type="http://schemas.openxmlformats.org/officeDocument/2006/relationships/image" Target="../media/image4102.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64.png"/><Relationship Id="rId1" Type="http://schemas.openxmlformats.org/officeDocument/2006/relationships/slideLayout" Target="../slideLayouts/slideLayout7.xml"/><Relationship Id="rId6" Type="http://schemas.openxmlformats.org/officeDocument/2006/relationships/image" Target="../media/image193.png"/><Relationship Id="rId11" Type="http://schemas.openxmlformats.org/officeDocument/2006/relationships/image" Target="../media/image1012.png"/><Relationship Id="rId5" Type="http://schemas.openxmlformats.org/officeDocument/2006/relationships/image" Target="../media/image183.png"/><Relationship Id="rId10" Type="http://schemas.openxmlformats.org/officeDocument/2006/relationships/image" Target="../media/image321.png"/><Relationship Id="rId4" Type="http://schemas.openxmlformats.org/officeDocument/2006/relationships/image" Target="../media/image174.png"/></Relationships>
</file>

<file path=ppt/slides/_rels/slide67.xml.rels><?xml version="1.0" encoding="UTF-8" standalone="yes"?>
<Relationships xmlns="http://schemas.openxmlformats.org/package/2006/relationships"><Relationship Id="rId18" Type="http://schemas.openxmlformats.org/officeDocument/2006/relationships/image" Target="../media/image119.png"/><Relationship Id="rId17" Type="http://schemas.openxmlformats.org/officeDocument/2006/relationships/image" Target="../media/image118.png"/><Relationship Id="rId16" Type="http://schemas.openxmlformats.org/officeDocument/2006/relationships/image" Target="../media/image117.png"/><Relationship Id="rId20" Type="http://schemas.openxmlformats.org/officeDocument/2006/relationships/image" Target="../media/image121.png"/><Relationship Id="rId1" Type="http://schemas.openxmlformats.org/officeDocument/2006/relationships/slideLayout" Target="../slideLayouts/slideLayout7.xml"/><Relationship Id="rId15" Type="http://schemas.openxmlformats.org/officeDocument/2006/relationships/image" Target="../media/image116.png"/><Relationship Id="rId19" Type="http://schemas.openxmlformats.org/officeDocument/2006/relationships/image" Target="../media/image120.png"/><Relationship Id="rId14" Type="http://schemas.openxmlformats.org/officeDocument/2006/relationships/image" Target="../media/image115.png"/><Relationship Id="rId22" Type="http://schemas.openxmlformats.org/officeDocument/2006/relationships/image" Target="../media/image123.png"/></Relationships>
</file>

<file path=ppt/slides/_rels/slide68.xml.rels><?xml version="1.0" encoding="UTF-8" standalone="yes"?>
<Relationships xmlns="http://schemas.openxmlformats.org/package/2006/relationships"><Relationship Id="rId8" Type="http://schemas.openxmlformats.org/officeDocument/2006/relationships/image" Target="../media/image1300.png"/><Relationship Id="rId7" Type="http://schemas.openxmlformats.org/officeDocument/2006/relationships/image" Target="../media/image129.png"/><Relationship Id="rId1" Type="http://schemas.openxmlformats.org/officeDocument/2006/relationships/slideLayout" Target="../slideLayouts/slideLayout7.xml"/><Relationship Id="rId6" Type="http://schemas.openxmlformats.org/officeDocument/2006/relationships/image" Target="../media/image128.png"/><Relationship Id="rId9" Type="http://schemas.openxmlformats.org/officeDocument/2006/relationships/image" Target="../media/image1310.png"/></Relationships>
</file>

<file path=ppt/slides/_rels/slide69.xml.rels><?xml version="1.0" encoding="UTF-8" standalone="yes"?>
<Relationships xmlns="http://schemas.openxmlformats.org/package/2006/relationships"><Relationship Id="rId12" Type="http://schemas.openxmlformats.org/officeDocument/2006/relationships/image" Target="../media/image133.png"/><Relationship Id="rId1" Type="http://schemas.openxmlformats.org/officeDocument/2006/relationships/slideLayout" Target="../slideLayouts/slideLayout7.xml"/><Relationship Id="rId11" Type="http://schemas.openxmlformats.org/officeDocument/2006/relationships/image" Target="../media/image132.png"/></Relationships>
</file>

<file path=ppt/slides/_rels/slide70.xml.rels><?xml version="1.0" encoding="UTF-8" standalone="yes"?>
<Relationships xmlns="http://schemas.openxmlformats.org/package/2006/relationships"><Relationship Id="rId3" Type="http://schemas.openxmlformats.org/officeDocument/2006/relationships/image" Target="../media/image912.png"/><Relationship Id="rId2" Type="http://schemas.openxmlformats.org/officeDocument/2006/relationships/image" Target="../media/image800.png"/><Relationship Id="rId1" Type="http://schemas.openxmlformats.org/officeDocument/2006/relationships/slideLayout" Target="../slideLayouts/slideLayout7.xml"/><Relationship Id="rId5" Type="http://schemas.openxmlformats.org/officeDocument/2006/relationships/image" Target="../media/image1112.png"/><Relationship Id="rId4" Type="http://schemas.openxmlformats.org/officeDocument/2006/relationships/image" Target="../media/image1013.png"/></Relationships>
</file>

<file path=ppt/slides/_rels/slide71.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24.png"/><Relationship Id="rId1" Type="http://schemas.openxmlformats.org/officeDocument/2006/relationships/slideLayout" Target="../slideLayouts/slideLayout7.xml"/><Relationship Id="rId4" Type="http://schemas.openxmlformats.org/officeDocument/2006/relationships/image" Target="../media/image143.png"/></Relationships>
</file>

<file path=ppt/slides/_rels/slide72.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54.png"/><Relationship Id="rId1" Type="http://schemas.openxmlformats.org/officeDocument/2006/relationships/slideLayout" Target="../slideLayouts/slideLayout7.xml"/><Relationship Id="rId4" Type="http://schemas.openxmlformats.org/officeDocument/2006/relationships/image" Target="../media/image213.png"/></Relationships>
</file>

<file path=ppt/slides/_rels/slide73.xml.rels><?xml version="1.0" encoding="UTF-8" standalone="yes"?>
<Relationships xmlns="http://schemas.openxmlformats.org/package/2006/relationships"><Relationship Id="rId3" Type="http://schemas.openxmlformats.org/officeDocument/2006/relationships/image" Target="../media/image242.png"/><Relationship Id="rId2" Type="http://schemas.openxmlformats.org/officeDocument/2006/relationships/image" Target="../media/image232.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263.png"/><Relationship Id="rId2" Type="http://schemas.openxmlformats.org/officeDocument/2006/relationships/image" Target="../media/image252.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283.png"/><Relationship Id="rId2" Type="http://schemas.openxmlformats.org/officeDocument/2006/relationships/image" Target="../media/image273.png"/><Relationship Id="rId1" Type="http://schemas.openxmlformats.org/officeDocument/2006/relationships/slideLayout" Target="../slideLayouts/slideLayout7.xml"/><Relationship Id="rId6" Type="http://schemas.openxmlformats.org/officeDocument/2006/relationships/image" Target="../media/image313.png"/><Relationship Id="rId5" Type="http://schemas.openxmlformats.org/officeDocument/2006/relationships/image" Target="../media/image303.png"/><Relationship Id="rId4" Type="http://schemas.openxmlformats.org/officeDocument/2006/relationships/image" Target="../media/image293.png"/></Relationships>
</file>

<file path=ppt/slides/_rels/slide76.xml.rels><?xml version="1.0" encoding="UTF-8" standalone="yes"?>
<Relationships xmlns="http://schemas.openxmlformats.org/package/2006/relationships"><Relationship Id="rId3" Type="http://schemas.openxmlformats.org/officeDocument/2006/relationships/image" Target="../media/image342.png"/><Relationship Id="rId7" Type="http://schemas.openxmlformats.org/officeDocument/2006/relationships/image" Target="../media/image382.png"/><Relationship Id="rId2" Type="http://schemas.openxmlformats.org/officeDocument/2006/relationships/image" Target="../media/image332.png"/><Relationship Id="rId1" Type="http://schemas.openxmlformats.org/officeDocument/2006/relationships/slideLayout" Target="../slideLayouts/slideLayout7.xml"/><Relationship Id="rId6" Type="http://schemas.openxmlformats.org/officeDocument/2006/relationships/image" Target="../media/image372.png"/><Relationship Id="rId5" Type="http://schemas.openxmlformats.org/officeDocument/2006/relationships/image" Target="../media/image363.png"/><Relationship Id="rId4" Type="http://schemas.openxmlformats.org/officeDocument/2006/relationships/image" Target="../media/image3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A Level Maths:: </a:t>
            </a:r>
            <a:r>
              <a:rPr lang="en-GB" dirty="0"/>
              <a:t>Summer Preparation</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Tree>
    <p:extLst>
      <p:ext uri="{BB962C8B-B14F-4D97-AF65-F5344CB8AC3E}">
        <p14:creationId xmlns:p14="http://schemas.microsoft.com/office/powerpoint/2010/main" val="2913017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E9FAF4-F0F2-4532-33D9-A70AD55F60D9}"/>
              </a:ext>
            </a:extLst>
          </p:cNvPr>
          <p:cNvSpPr>
            <a:spLocks noGrp="1"/>
          </p:cNvSpPr>
          <p:nvPr>
            <p:ph idx="1"/>
          </p:nvPr>
        </p:nvSpPr>
        <p:spPr/>
        <p:txBody>
          <a:bodyPr>
            <a:normAutofit fontScale="55000" lnSpcReduction="20000"/>
          </a:bodyPr>
          <a:lstStyle/>
          <a:p>
            <a:r>
              <a:rPr lang="en-US" dirty="0">
                <a:hlinkClick r:id="rId2" action="ppaction://hlinksldjump"/>
              </a:rPr>
              <a:t>Rearranging formulae</a:t>
            </a:r>
            <a:endParaRPr lang="en-US" dirty="0"/>
          </a:p>
          <a:p>
            <a:r>
              <a:rPr lang="en-US" dirty="0">
                <a:hlinkClick r:id="rId3" action="ppaction://hlinksldjump"/>
              </a:rPr>
              <a:t>Linear equations with fractions</a:t>
            </a:r>
            <a:endParaRPr lang="en-US" dirty="0"/>
          </a:p>
          <a:p>
            <a:r>
              <a:rPr lang="en-US" dirty="0">
                <a:hlinkClick r:id="rId4" action="ppaction://hlinksldjump"/>
              </a:rPr>
              <a:t>Simplifying expressions</a:t>
            </a:r>
            <a:endParaRPr lang="en-US" dirty="0"/>
          </a:p>
          <a:p>
            <a:r>
              <a:rPr lang="en-US" dirty="0">
                <a:hlinkClick r:id="rId5" action="ppaction://hlinksldjump"/>
              </a:rPr>
              <a:t>Expanding brackets</a:t>
            </a:r>
            <a:endParaRPr lang="en-US" dirty="0"/>
          </a:p>
          <a:p>
            <a:r>
              <a:rPr lang="en-US" dirty="0">
                <a:hlinkClick r:id="rId6" action="ppaction://hlinksldjump"/>
              </a:rPr>
              <a:t>Simplifying Surds</a:t>
            </a:r>
            <a:endParaRPr lang="en-US" dirty="0"/>
          </a:p>
          <a:p>
            <a:r>
              <a:rPr lang="en-US" dirty="0" err="1">
                <a:hlinkClick r:id="rId7" action="ppaction://hlinksldjump"/>
              </a:rPr>
              <a:t>Rationalising</a:t>
            </a:r>
            <a:r>
              <a:rPr lang="en-US" dirty="0">
                <a:hlinkClick r:id="rId7" action="ppaction://hlinksldjump"/>
              </a:rPr>
              <a:t> denominators</a:t>
            </a:r>
            <a:endParaRPr lang="en-US" dirty="0"/>
          </a:p>
          <a:p>
            <a:r>
              <a:rPr lang="en-US" dirty="0" err="1">
                <a:hlinkClick r:id="rId8" action="ppaction://hlinksldjump"/>
              </a:rPr>
              <a:t>Factorising</a:t>
            </a:r>
            <a:endParaRPr lang="en-US" dirty="0"/>
          </a:p>
          <a:p>
            <a:r>
              <a:rPr lang="en-US" dirty="0">
                <a:hlinkClick r:id="rId9" action="ppaction://hlinksldjump"/>
              </a:rPr>
              <a:t>Indices (1) </a:t>
            </a:r>
            <a:r>
              <a:rPr lang="en-US" dirty="0"/>
              <a:t>and </a:t>
            </a:r>
            <a:r>
              <a:rPr lang="en-US" dirty="0">
                <a:hlinkClick r:id="rId10" action="ppaction://hlinksldjump"/>
              </a:rPr>
              <a:t>Indices (2)</a:t>
            </a:r>
            <a:endParaRPr lang="en-US" dirty="0"/>
          </a:p>
          <a:p>
            <a:r>
              <a:rPr lang="en-US" dirty="0" err="1">
                <a:hlinkClick r:id="rId11" action="ppaction://hlinksldjump"/>
              </a:rPr>
              <a:t>Factorising</a:t>
            </a:r>
            <a:r>
              <a:rPr lang="en-US" dirty="0">
                <a:hlinkClick r:id="rId11" action="ppaction://hlinksldjump"/>
              </a:rPr>
              <a:t> quadratics</a:t>
            </a:r>
            <a:endParaRPr lang="en-US" dirty="0"/>
          </a:p>
          <a:p>
            <a:r>
              <a:rPr lang="en-US" dirty="0">
                <a:hlinkClick r:id="rId12" action="ppaction://hlinksldjump"/>
              </a:rPr>
              <a:t>Solving quadratics (factorizing and use of formula)</a:t>
            </a:r>
            <a:endParaRPr lang="en-US" dirty="0"/>
          </a:p>
          <a:p>
            <a:r>
              <a:rPr lang="en-US" dirty="0">
                <a:hlinkClick r:id="rId13" action="ppaction://hlinksldjump"/>
              </a:rPr>
              <a:t>Solving quadratics by completing the square</a:t>
            </a:r>
            <a:endParaRPr lang="en-US" dirty="0"/>
          </a:p>
          <a:p>
            <a:r>
              <a:rPr lang="en-US" dirty="0">
                <a:hlinkClick r:id="rId14" action="ppaction://hlinksldjump"/>
              </a:rPr>
              <a:t>Algebraic fractions and quadratics</a:t>
            </a:r>
            <a:endParaRPr lang="en-US" dirty="0"/>
          </a:p>
          <a:p>
            <a:r>
              <a:rPr lang="en-US" dirty="0">
                <a:hlinkClick r:id="rId15" action="ppaction://hlinksldjump"/>
              </a:rPr>
              <a:t>Linear simultaneous equations</a:t>
            </a:r>
            <a:endParaRPr lang="en-US" dirty="0"/>
          </a:p>
          <a:p>
            <a:r>
              <a:rPr lang="en-US" dirty="0">
                <a:hlinkClick r:id="rId15" action="ppaction://hlinksldjump"/>
              </a:rPr>
              <a:t>One linear and one quadratic simultaneous equations</a:t>
            </a:r>
            <a:endParaRPr lang="en-US" dirty="0"/>
          </a:p>
          <a:p>
            <a:r>
              <a:rPr lang="en-US" dirty="0">
                <a:hlinkClick r:id="rId16" action="ppaction://hlinksldjump"/>
              </a:rPr>
              <a:t>Solving simultaneous equations graphically</a:t>
            </a:r>
            <a:endParaRPr lang="en-US" dirty="0"/>
          </a:p>
        </p:txBody>
      </p:sp>
      <p:grpSp>
        <p:nvGrpSpPr>
          <p:cNvPr id="5" name="Group 4">
            <a:extLst>
              <a:ext uri="{FF2B5EF4-FFF2-40B4-BE49-F238E27FC236}">
                <a16:creationId xmlns:a16="http://schemas.microsoft.com/office/drawing/2014/main" id="{ECC5A818-47E3-5D58-A058-C6650932A788}"/>
              </a:ext>
            </a:extLst>
          </p:cNvPr>
          <p:cNvGrpSpPr/>
          <p:nvPr/>
        </p:nvGrpSpPr>
        <p:grpSpPr>
          <a:xfrm>
            <a:off x="0" y="0"/>
            <a:ext cx="9143074" cy="599127"/>
            <a:chOff x="0" y="13335"/>
            <a:chExt cx="9144218" cy="599127"/>
          </a:xfrm>
        </p:grpSpPr>
        <p:sp>
          <p:nvSpPr>
            <p:cNvPr id="6" name="TextBox 32">
              <a:extLst>
                <a:ext uri="{FF2B5EF4-FFF2-40B4-BE49-F238E27FC236}">
                  <a16:creationId xmlns:a16="http://schemas.microsoft.com/office/drawing/2014/main" id="{4785670F-C753-9006-7787-161C71CD4347}"/>
                </a:ext>
              </a:extLst>
            </p:cNvPr>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a:t>Contents</a:t>
              </a:r>
              <a:endParaRPr lang="en-GB" sz="3200" dirty="0"/>
            </a:p>
          </p:txBody>
        </p:sp>
        <p:cxnSp>
          <p:nvCxnSpPr>
            <p:cNvPr id="7" name="Straight Connector 6">
              <a:extLst>
                <a:ext uri="{FF2B5EF4-FFF2-40B4-BE49-F238E27FC236}">
                  <a16:creationId xmlns:a16="http://schemas.microsoft.com/office/drawing/2014/main" id="{5CBC52B9-D093-79C2-733E-2E46DCFD44DC}"/>
                </a:ext>
              </a:extLst>
            </p:cNvPr>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Tree>
    <p:extLst>
      <p:ext uri="{BB962C8B-B14F-4D97-AF65-F5344CB8AC3E}">
        <p14:creationId xmlns:p14="http://schemas.microsoft.com/office/powerpoint/2010/main" val="2349485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VIP GCSE Skills :: </a:t>
            </a:r>
            <a:r>
              <a:rPr lang="en-GB" dirty="0"/>
              <a:t>Rearranging formulae</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
        <p:nvSpPr>
          <p:cNvPr id="4" name="TextBox 3">
            <a:extLst>
              <a:ext uri="{FF2B5EF4-FFF2-40B4-BE49-F238E27FC236}">
                <a16:creationId xmlns:a16="http://schemas.microsoft.com/office/drawing/2014/main" id="{8C3D9826-8ED2-C969-288E-77FA9374F41D}"/>
              </a:ext>
            </a:extLst>
          </p:cNvPr>
          <p:cNvSpPr txBox="1"/>
          <p:nvPr/>
        </p:nvSpPr>
        <p:spPr>
          <a:xfrm>
            <a:off x="3203848" y="5589240"/>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a:t>
            </a:r>
          </a:p>
        </p:txBody>
      </p:sp>
    </p:spTree>
    <p:extLst>
      <p:ext uri="{BB962C8B-B14F-4D97-AF65-F5344CB8AC3E}">
        <p14:creationId xmlns:p14="http://schemas.microsoft.com/office/powerpoint/2010/main" val="13815020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Basic Skill #1</a:t>
              </a:r>
              <a:r>
                <a:rPr lang="en-GB" sz="3200" dirty="0"/>
                <a:t>: ‘Undoing’ to Unlock</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179512" y="631144"/>
                <a:ext cx="6048672" cy="1015663"/>
              </a:xfrm>
              <a:prstGeom prst="rect">
                <a:avLst/>
              </a:prstGeom>
              <a:noFill/>
            </p:spPr>
            <p:txBody>
              <a:bodyPr wrap="square" rtlCol="0">
                <a:spAutoFit/>
              </a:bodyPr>
              <a:lstStyle/>
              <a:p>
                <a:r>
                  <a:rPr lang="en-GB" sz="2000" dirty="0"/>
                  <a:t>Make </a:t>
                </a:r>
                <a14:m>
                  <m:oMath xmlns:m="http://schemas.openxmlformats.org/officeDocument/2006/math">
                    <m:r>
                      <a:rPr lang="en-GB" sz="2000" b="0" i="1" smtClean="0">
                        <a:latin typeface="Cambria Math"/>
                      </a:rPr>
                      <m:t>𝑥</m:t>
                    </m:r>
                  </m:oMath>
                </a14:m>
                <a:r>
                  <a:rPr lang="en-GB" sz="2000" dirty="0"/>
                  <a:t> the subject of the formula.</a:t>
                </a:r>
              </a:p>
              <a:p>
                <a:pPr marL="342900" indent="-342900">
                  <a:buFont typeface="Wingdings" panose="05000000000000000000" pitchFamily="2" charset="2"/>
                  <a:buChar char="!"/>
                </a:pPr>
                <a:r>
                  <a:rPr lang="en-GB" sz="2000" b="1" dirty="0"/>
                  <a:t>Undo the last thing done to the subject each time by doing the opposite.</a:t>
                </a:r>
              </a:p>
            </p:txBody>
          </p:sp>
        </mc:Choice>
        <mc:Fallback xmlns="">
          <p:sp>
            <p:nvSpPr>
              <p:cNvPr id="5" name="TextBox 4"/>
              <p:cNvSpPr txBox="1">
                <a:spLocks noRot="1" noChangeAspect="1" noMove="1" noResize="1" noEditPoints="1" noAdjustHandles="1" noChangeArrowheads="1" noChangeShapeType="1" noTextEdit="1"/>
              </p:cNvSpPr>
              <p:nvPr/>
            </p:nvSpPr>
            <p:spPr>
              <a:xfrm>
                <a:off x="179512" y="631144"/>
                <a:ext cx="6048672" cy="1015663"/>
              </a:xfrm>
              <a:prstGeom prst="rect">
                <a:avLst/>
              </a:prstGeom>
              <a:blipFill rotWithShape="0">
                <a:blip r:embed="rId2"/>
                <a:stretch>
                  <a:fillRect l="-1007" t="-3614" b="-1024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827584" y="178814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m:t>
                      </m:r>
                      <m:r>
                        <a:rPr lang="en-GB" sz="3200" b="0" i="1" smtClean="0">
                          <a:latin typeface="Cambria Math"/>
                        </a:rPr>
                        <m:t>𝑥</m:t>
                      </m:r>
                      <m:r>
                        <a:rPr lang="en-GB" sz="3200" b="0" i="1" smtClean="0">
                          <a:latin typeface="Cambria Math"/>
                        </a:rPr>
                        <m:t>−2</m:t>
                      </m:r>
                    </m:oMath>
                  </m:oMathPara>
                </a14:m>
                <a:endParaRPr lang="en-GB" sz="3200" dirty="0"/>
              </a:p>
            </p:txBody>
          </p:sp>
        </mc:Choice>
        <mc:Fallback xmlns="">
          <p:sp>
            <p:nvSpPr>
              <p:cNvPr id="6" name="TextBox 5"/>
              <p:cNvSpPr txBox="1">
                <a:spLocks noRot="1" noChangeAspect="1" noMove="1" noResize="1" noEditPoints="1" noAdjustHandles="1" noChangeArrowheads="1" noChangeShapeType="1" noTextEdit="1"/>
              </p:cNvSpPr>
              <p:nvPr/>
            </p:nvSpPr>
            <p:spPr>
              <a:xfrm>
                <a:off x="827584" y="1788147"/>
                <a:ext cx="2376264" cy="584775"/>
              </a:xfrm>
              <a:prstGeom prst="rect">
                <a:avLst/>
              </a:prstGeom>
              <a:blipFill rotWithShape="0">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932040" y="178814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𝑥</m:t>
                      </m:r>
                      <m:r>
                        <a:rPr lang="en-GB" sz="3200" b="0" i="1" smtClean="0">
                          <a:latin typeface="Cambria Math"/>
                        </a:rPr>
                        <m:t>=</m:t>
                      </m:r>
                      <m:r>
                        <a:rPr lang="en-GB" sz="3200" b="0" i="1" smtClean="0">
                          <a:latin typeface="Cambria Math"/>
                        </a:rPr>
                        <m:t>𝑦</m:t>
                      </m:r>
                      <m:r>
                        <a:rPr lang="en-GB" sz="3200" b="0" i="1" smtClean="0">
                          <a:latin typeface="Cambria Math"/>
                        </a:rPr>
                        <m:t>+2</m:t>
                      </m:r>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a:off x="4932040" y="1788147"/>
                <a:ext cx="2376264" cy="584775"/>
              </a:xfrm>
              <a:prstGeom prst="rect">
                <a:avLst/>
              </a:prstGeom>
              <a:blipFill rotWithShape="0">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827584" y="286826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=3</m:t>
                      </m:r>
                      <m:r>
                        <a:rPr lang="en-GB" sz="3200" b="0" i="1" smtClean="0">
                          <a:latin typeface="Cambria Math"/>
                        </a:rPr>
                        <m:t>𝑥</m:t>
                      </m:r>
                      <m:r>
                        <a:rPr lang="en-GB" sz="3200" b="0" i="1" smtClean="0">
                          <a:latin typeface="Cambria Math"/>
                        </a:rPr>
                        <m:t>+2</m:t>
                      </m:r>
                    </m:oMath>
                  </m:oMathPara>
                </a14:m>
                <a:endParaRPr lang="en-GB" sz="3200" dirty="0"/>
              </a:p>
            </p:txBody>
          </p:sp>
        </mc:Choice>
        <mc:Fallback xmlns="">
          <p:sp>
            <p:nvSpPr>
              <p:cNvPr id="8" name="TextBox 7"/>
              <p:cNvSpPr txBox="1">
                <a:spLocks noRot="1" noChangeAspect="1" noMove="1" noResize="1" noEditPoints="1" noAdjustHandles="1" noChangeArrowheads="1" noChangeShapeType="1" noTextEdit="1"/>
              </p:cNvSpPr>
              <p:nvPr/>
            </p:nvSpPr>
            <p:spPr>
              <a:xfrm>
                <a:off x="827584" y="2868267"/>
                <a:ext cx="2376264" cy="584775"/>
              </a:xfrm>
              <a:prstGeom prst="rect">
                <a:avLst/>
              </a:prstGeom>
              <a:blipFill rotWithShape="0">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932040" y="2651892"/>
                <a:ext cx="2376264" cy="101752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𝑥</m:t>
                      </m:r>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a:rPr>
                            <m:t>𝑦</m:t>
                          </m:r>
                          <m:r>
                            <a:rPr lang="en-GB" sz="3200" b="0" i="1" smtClean="0">
                              <a:latin typeface="Cambria Math"/>
                            </a:rPr>
                            <m:t>−2</m:t>
                          </m:r>
                        </m:num>
                        <m:den>
                          <m:r>
                            <a:rPr lang="en-GB" sz="3200" b="0" i="1" smtClean="0">
                              <a:latin typeface="Cambria Math"/>
                            </a:rPr>
                            <m:t>3</m:t>
                          </m:r>
                        </m:den>
                      </m:f>
                    </m:oMath>
                  </m:oMathPara>
                </a14:m>
                <a:endParaRPr lang="en-GB" sz="3200" dirty="0"/>
              </a:p>
            </p:txBody>
          </p:sp>
        </mc:Choice>
        <mc:Fallback xmlns="">
          <p:sp>
            <p:nvSpPr>
              <p:cNvPr id="9" name="TextBox 8"/>
              <p:cNvSpPr txBox="1">
                <a:spLocks noRot="1" noChangeAspect="1" noMove="1" noResize="1" noEditPoints="1" noAdjustHandles="1" noChangeArrowheads="1" noChangeShapeType="1" noTextEdit="1"/>
              </p:cNvSpPr>
              <p:nvPr/>
            </p:nvSpPr>
            <p:spPr>
              <a:xfrm>
                <a:off x="4932040" y="2651892"/>
                <a:ext cx="2376264" cy="1017523"/>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827584" y="4164411"/>
                <a:ext cx="2376264" cy="5903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m:t>
                      </m:r>
                      <m:rad>
                        <m:radPr>
                          <m:degHide m:val="on"/>
                          <m:ctrlPr>
                            <a:rPr lang="en-GB" sz="3200" b="0" i="1" smtClean="0">
                              <a:latin typeface="Cambria Math" panose="02040503050406030204" pitchFamily="18" charset="0"/>
                            </a:rPr>
                          </m:ctrlPr>
                        </m:radPr>
                        <m:deg/>
                        <m:e>
                          <m:r>
                            <a:rPr lang="en-GB" sz="3200" b="0" i="1" smtClean="0">
                              <a:latin typeface="Cambria Math" panose="02040503050406030204" pitchFamily="18" charset="0"/>
                            </a:rPr>
                            <m:t>𝑥</m:t>
                          </m:r>
                        </m:e>
                      </m:rad>
                      <m:r>
                        <a:rPr lang="en-GB" sz="3200" b="0" i="1" smtClean="0">
                          <a:latin typeface="Cambria Math" panose="02040503050406030204" pitchFamily="18" charset="0"/>
                        </a:rPr>
                        <m:t>+1</m:t>
                      </m:r>
                    </m:oMath>
                  </m:oMathPara>
                </a14:m>
                <a:endParaRPr lang="en-GB" sz="3200" dirty="0"/>
              </a:p>
            </p:txBody>
          </p:sp>
        </mc:Choice>
        <mc:Fallback xmlns="">
          <p:sp>
            <p:nvSpPr>
              <p:cNvPr id="10" name="TextBox 9"/>
              <p:cNvSpPr txBox="1">
                <a:spLocks noRot="1" noChangeAspect="1" noMove="1" noResize="1" noEditPoints="1" noAdjustHandles="1" noChangeArrowheads="1" noChangeShapeType="1" noTextEdit="1"/>
              </p:cNvSpPr>
              <p:nvPr/>
            </p:nvSpPr>
            <p:spPr>
              <a:xfrm>
                <a:off x="827584" y="4164411"/>
                <a:ext cx="2376264" cy="590354"/>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61592" y="4148921"/>
                <a:ext cx="2922775"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𝑥</m:t>
                      </m:r>
                      <m:r>
                        <a:rPr lang="en-GB" sz="3200" b="0" i="1" smtClean="0">
                          <a:latin typeface="Cambria Math"/>
                        </a:rPr>
                        <m:t>=</m:t>
                      </m:r>
                      <m:sSup>
                        <m:sSupPr>
                          <m:ctrlPr>
                            <a:rPr lang="en-GB" sz="3200" b="0" i="1" smtClean="0">
                              <a:latin typeface="Cambria Math" panose="02040503050406030204" pitchFamily="18" charset="0"/>
                            </a:rPr>
                          </m:ctrlPr>
                        </m:sSupPr>
                        <m:e>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𝑦</m:t>
                              </m:r>
                              <m:r>
                                <a:rPr lang="en-GB" sz="3200" b="0" i="1" smtClean="0">
                                  <a:latin typeface="Cambria Math" panose="02040503050406030204" pitchFamily="18" charset="0"/>
                                </a:rPr>
                                <m:t>−1</m:t>
                              </m:r>
                            </m:e>
                          </m:d>
                        </m:e>
                        <m:sup>
                          <m:r>
                            <a:rPr lang="en-GB" sz="3200" b="0" i="1" smtClean="0">
                              <a:latin typeface="Cambria Math" panose="02040503050406030204" pitchFamily="18" charset="0"/>
                            </a:rPr>
                            <m:t>2</m:t>
                          </m:r>
                        </m:sup>
                      </m:sSup>
                    </m:oMath>
                  </m:oMathPara>
                </a14:m>
                <a:endParaRPr lang="en-GB" sz="3200" dirty="0"/>
              </a:p>
            </p:txBody>
          </p:sp>
        </mc:Choice>
        <mc:Fallback xmlns="">
          <p:sp>
            <p:nvSpPr>
              <p:cNvPr id="11" name="TextBox 10"/>
              <p:cNvSpPr txBox="1">
                <a:spLocks noRot="1" noChangeAspect="1" noMove="1" noResize="1" noEditPoints="1" noAdjustHandles="1" noChangeArrowheads="1" noChangeShapeType="1" noTextEdit="1"/>
              </p:cNvSpPr>
              <p:nvPr/>
            </p:nvSpPr>
            <p:spPr>
              <a:xfrm>
                <a:off x="4961592" y="4148921"/>
                <a:ext cx="2922775" cy="584775"/>
              </a:xfrm>
              <a:prstGeom prst="rect">
                <a:avLst/>
              </a:prstGeom>
              <a:blipFill rotWithShape="0">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834124" y="4976472"/>
                <a:ext cx="2376264" cy="107728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m:t>
                      </m:r>
                      <m:f>
                        <m:fPr>
                          <m:ctrlPr>
                            <a:rPr lang="en-GB" sz="3200" b="0" i="1" smtClean="0">
                              <a:latin typeface="Cambria Math" panose="02040503050406030204" pitchFamily="18" charset="0"/>
                            </a:rPr>
                          </m:ctrlPr>
                        </m:fPr>
                        <m:num>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m:t>
                          </m:r>
                          <m:r>
                            <a:rPr lang="en-GB" sz="3200" b="0" i="1" smtClean="0">
                              <a:latin typeface="Cambria Math" panose="02040503050406030204" pitchFamily="18" charset="0"/>
                            </a:rPr>
                            <m:t>𝑎</m:t>
                          </m:r>
                        </m:num>
                        <m:den>
                          <m:r>
                            <a:rPr lang="en-GB" sz="3200" b="0" i="1" smtClean="0">
                              <a:latin typeface="Cambria Math" panose="02040503050406030204" pitchFamily="18" charset="0"/>
                            </a:rPr>
                            <m:t>4</m:t>
                          </m:r>
                        </m:den>
                      </m:f>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834124" y="4976472"/>
                <a:ext cx="2376264" cy="1077283"/>
              </a:xfrm>
              <a:prstGeom prst="rect">
                <a:avLst/>
              </a:prstGeom>
              <a:blipFill rotWithShape="0">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4944646" y="4976472"/>
                <a:ext cx="3046315" cy="68871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𝑥</m:t>
                      </m:r>
                      <m:r>
                        <a:rPr lang="en-GB" sz="3200" b="0" i="1" smtClean="0">
                          <a:latin typeface="Cambria Math"/>
                        </a:rPr>
                        <m:t>=±</m:t>
                      </m:r>
                      <m:rad>
                        <m:radPr>
                          <m:degHide m:val="on"/>
                          <m:ctrlPr>
                            <a:rPr lang="en-GB" sz="3200" b="0" i="1" smtClean="0">
                              <a:latin typeface="Cambria Math" panose="02040503050406030204" pitchFamily="18" charset="0"/>
                            </a:rPr>
                          </m:ctrlPr>
                        </m:radPr>
                        <m:deg/>
                        <m:e>
                          <m:r>
                            <a:rPr lang="en-GB" sz="3200" b="0" i="1" smtClean="0">
                              <a:latin typeface="Cambria Math" panose="02040503050406030204" pitchFamily="18" charset="0"/>
                            </a:rPr>
                            <m:t>4</m:t>
                          </m:r>
                          <m:r>
                            <a:rPr lang="en-GB" sz="3200" b="0" i="1" smtClean="0">
                              <a:latin typeface="Cambria Math" panose="02040503050406030204" pitchFamily="18" charset="0"/>
                            </a:rPr>
                            <m:t>𝑦</m:t>
                          </m:r>
                          <m:r>
                            <a:rPr lang="en-GB" sz="3200" b="0" i="1" smtClean="0">
                              <a:latin typeface="Cambria Math" panose="02040503050406030204" pitchFamily="18" charset="0"/>
                            </a:rPr>
                            <m:t>+</m:t>
                          </m:r>
                          <m:r>
                            <a:rPr lang="en-GB" sz="3200" b="0" i="1" smtClean="0">
                              <a:latin typeface="Cambria Math" panose="02040503050406030204" pitchFamily="18" charset="0"/>
                            </a:rPr>
                            <m:t>𝑎</m:t>
                          </m:r>
                        </m:e>
                      </m:rad>
                    </m:oMath>
                  </m:oMathPara>
                </a14:m>
                <a:endParaRPr lang="en-GB" sz="3200" dirty="0"/>
              </a:p>
            </p:txBody>
          </p:sp>
        </mc:Choice>
        <mc:Fallback xmlns="">
          <p:sp>
            <p:nvSpPr>
              <p:cNvPr id="13" name="TextBox 12"/>
              <p:cNvSpPr txBox="1">
                <a:spLocks noRot="1" noChangeAspect="1" noMove="1" noResize="1" noEditPoints="1" noAdjustHandles="1" noChangeArrowheads="1" noChangeShapeType="1" noTextEdit="1"/>
              </p:cNvSpPr>
              <p:nvPr/>
            </p:nvSpPr>
            <p:spPr>
              <a:xfrm>
                <a:off x="4944646" y="4976472"/>
                <a:ext cx="3046315" cy="688715"/>
              </a:xfrm>
              <a:prstGeom prst="rect">
                <a:avLst/>
              </a:prstGeom>
              <a:blipFill rotWithShape="0">
                <a:blip r:embed="rId10"/>
                <a:stretch>
                  <a:fillRect/>
                </a:stretch>
              </a:blipFill>
            </p:spPr>
            <p:txBody>
              <a:bodyPr/>
              <a:lstStyle/>
              <a:p>
                <a:r>
                  <a:rPr lang="en-GB">
                    <a:noFill/>
                  </a:rPr>
                  <a:t> </a:t>
                </a:r>
              </a:p>
            </p:txBody>
          </p:sp>
        </mc:Fallback>
      </mc:AlternateContent>
      <p:sp>
        <p:nvSpPr>
          <p:cNvPr id="14" name="Right Arrow 13"/>
          <p:cNvSpPr/>
          <p:nvPr/>
        </p:nvSpPr>
        <p:spPr>
          <a:xfrm>
            <a:off x="3635896" y="1932163"/>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5" name="Right Arrow 14"/>
          <p:cNvSpPr/>
          <p:nvPr/>
        </p:nvSpPr>
        <p:spPr>
          <a:xfrm>
            <a:off x="3635896" y="2940273"/>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6" name="Right Arrow 15"/>
          <p:cNvSpPr/>
          <p:nvPr/>
        </p:nvSpPr>
        <p:spPr>
          <a:xfrm>
            <a:off x="3635896" y="4164411"/>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7" name="Right Arrow 16"/>
          <p:cNvSpPr/>
          <p:nvPr/>
        </p:nvSpPr>
        <p:spPr>
          <a:xfrm>
            <a:off x="3635896" y="5306916"/>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8" name="Rectangle 17"/>
          <p:cNvSpPr/>
          <p:nvPr/>
        </p:nvSpPr>
        <p:spPr>
          <a:xfrm>
            <a:off x="4971465" y="1672125"/>
            <a:ext cx="3024336" cy="7920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9" name="Rectangle 18"/>
          <p:cNvSpPr/>
          <p:nvPr/>
        </p:nvSpPr>
        <p:spPr>
          <a:xfrm>
            <a:off x="4971465" y="2667477"/>
            <a:ext cx="3024336" cy="10019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4966626" y="3973887"/>
            <a:ext cx="3024336" cy="82147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ectangle 20"/>
          <p:cNvSpPr/>
          <p:nvPr/>
        </p:nvSpPr>
        <p:spPr>
          <a:xfrm>
            <a:off x="4971465" y="5051818"/>
            <a:ext cx="3024336" cy="10019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2" name="TextBox 21"/>
          <p:cNvSpPr txBox="1"/>
          <p:nvPr/>
        </p:nvSpPr>
        <p:spPr>
          <a:xfrm>
            <a:off x="6372200" y="863310"/>
            <a:ext cx="2520280" cy="83099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b="1" dirty="0"/>
              <a:t>Bro Tip: </a:t>
            </a:r>
            <a:r>
              <a:rPr lang="en-GB" sz="1600" dirty="0"/>
              <a:t>It doesn’t matter what side the subject is on, provided it’s on its own!</a:t>
            </a:r>
          </a:p>
        </p:txBody>
      </p:sp>
      <p:sp>
        <p:nvSpPr>
          <p:cNvPr id="23" name="TextBox 22">
            <a:extLst>
              <a:ext uri="{FF2B5EF4-FFF2-40B4-BE49-F238E27FC236}">
                <a16:creationId xmlns:a16="http://schemas.microsoft.com/office/drawing/2014/main" id="{B4DA984E-2F38-EAFA-BA55-08CB5D3AA22D}"/>
              </a:ext>
            </a:extLst>
          </p:cNvPr>
          <p:cNvSpPr txBox="1"/>
          <p:nvPr/>
        </p:nvSpPr>
        <p:spPr>
          <a:xfrm>
            <a:off x="6272442" y="104926"/>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a:t>
            </a:r>
          </a:p>
        </p:txBody>
      </p:sp>
    </p:spTree>
    <p:extLst>
      <p:ext uri="{BB962C8B-B14F-4D97-AF65-F5344CB8AC3E}">
        <p14:creationId xmlns:p14="http://schemas.microsoft.com/office/powerpoint/2010/main" val="10890255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childTnLst>
              </p:cTn>
              <p:nextCondLst>
                <p:cond evt="onClick" delay="0">
                  <p:tgtEl>
                    <p:spTgt spid="18"/>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19"/>
                                        </p:tgtEl>
                                      </p:cBhvr>
                                    </p:animEffect>
                                    <p:set>
                                      <p:cBhvr>
                                        <p:cTn id="16"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7" restart="whenNotActive" fill="hold" evtFilter="cancelBubble" nodeType="interactiveSeq">
                <p:stCondLst>
                  <p:cond evt="onClick" delay="0">
                    <p:tgtEl>
                      <p:spTgt spid="20"/>
                    </p:tgtEl>
                  </p:cond>
                </p:stCondLst>
                <p:endSync evt="end" delay="0">
                  <p:rtn val="all"/>
                </p:endSync>
                <p:childTnLst>
                  <p:par>
                    <p:cTn id="18" fill="hold">
                      <p:stCondLst>
                        <p:cond delay="0"/>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0"/>
                                        </p:tgtEl>
                                      </p:cBhvr>
                                    </p:animEffect>
                                    <p:set>
                                      <p:cBhvr>
                                        <p:cTn id="22"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3" restart="whenNotActive" fill="hold" evtFilter="cancelBubble" nodeType="interactiveSeq">
                <p:stCondLst>
                  <p:cond evt="onClick" delay="0">
                    <p:tgtEl>
                      <p:spTgt spid="21"/>
                    </p:tgtEl>
                  </p:cond>
                </p:stCondLst>
                <p:endSync evt="end" delay="0">
                  <p:rtn val="all"/>
                </p:endSync>
                <p:childTnLst>
                  <p:par>
                    <p:cTn id="24" fill="hold">
                      <p:stCondLst>
                        <p:cond delay="0"/>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8" grpId="0" animBg="1"/>
      <p:bldP spid="19"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Basic Skill #2</a:t>
              </a:r>
              <a:r>
                <a:rPr lang="en-GB" sz="3200" dirty="0"/>
                <a:t>: Subject trapped in a negative term</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251520" y="760263"/>
            <a:ext cx="8208912" cy="954107"/>
          </a:xfrm>
          <a:prstGeom prst="rect">
            <a:avLst/>
          </a:prstGeom>
          <a:noFill/>
        </p:spPr>
        <p:txBody>
          <a:bodyPr wrap="square" rtlCol="0">
            <a:spAutoFit/>
          </a:bodyPr>
          <a:lstStyle/>
          <a:p>
            <a:r>
              <a:rPr lang="en-GB" sz="2800" dirty="0"/>
              <a:t>When the subject is within the first argument of a subtraction, it’s easy to ‘release’.</a:t>
            </a:r>
          </a:p>
        </p:txBody>
      </p:sp>
      <mc:AlternateContent xmlns:mc="http://schemas.openxmlformats.org/markup-compatibility/2006" xmlns:a14="http://schemas.microsoft.com/office/drawing/2010/main">
        <mc:Choice Requires="a14">
          <p:sp>
            <p:nvSpPr>
              <p:cNvPr id="6" name="TextBox 5"/>
              <p:cNvSpPr txBox="1"/>
              <p:nvPr/>
            </p:nvSpPr>
            <p:spPr>
              <a:xfrm>
                <a:off x="719572" y="187550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=2</m:t>
                      </m:r>
                      <m:r>
                        <a:rPr lang="en-GB" sz="3200" b="1" i="1" smtClean="0">
                          <a:latin typeface="Cambria Math"/>
                        </a:rPr>
                        <m:t>𝒙</m:t>
                      </m:r>
                      <m:r>
                        <a:rPr lang="en-GB" sz="3200" b="0" i="1" smtClean="0">
                          <a:latin typeface="Cambria Math"/>
                        </a:rPr>
                        <m:t>−</m:t>
                      </m:r>
                      <m:r>
                        <a:rPr lang="en-GB" sz="3200" b="0" i="1" smtClean="0">
                          <a:latin typeface="Cambria Math" panose="02040503050406030204" pitchFamily="18" charset="0"/>
                        </a:rPr>
                        <m:t>3</m:t>
                      </m:r>
                    </m:oMath>
                  </m:oMathPara>
                </a14:m>
                <a:endParaRPr lang="en-GB" sz="3200" dirty="0"/>
              </a:p>
            </p:txBody>
          </p:sp>
        </mc:Choice>
        <mc:Fallback xmlns="">
          <p:sp>
            <p:nvSpPr>
              <p:cNvPr id="6" name="TextBox 5"/>
              <p:cNvSpPr txBox="1">
                <a:spLocks noRot="1" noChangeAspect="1" noMove="1" noResize="1" noEditPoints="1" noAdjustHandles="1" noChangeArrowheads="1" noChangeShapeType="1" noTextEdit="1"/>
              </p:cNvSpPr>
              <p:nvPr/>
            </p:nvSpPr>
            <p:spPr>
              <a:xfrm>
                <a:off x="719572" y="1875507"/>
                <a:ext cx="2376264" cy="584775"/>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932040" y="1875506"/>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2</m:t>
                      </m:r>
                      <m:r>
                        <a:rPr lang="en-GB" sz="3200" b="1" i="1" smtClean="0">
                          <a:latin typeface="Cambria Math"/>
                        </a:rPr>
                        <m:t>𝒙</m:t>
                      </m:r>
                      <m:r>
                        <a:rPr lang="en-GB" sz="3200" b="0" i="1" smtClean="0">
                          <a:latin typeface="Cambria Math"/>
                        </a:rPr>
                        <m:t>=</m:t>
                      </m:r>
                      <m:r>
                        <a:rPr lang="en-GB" sz="3200" b="0" i="1" smtClean="0">
                          <a:latin typeface="Cambria Math"/>
                        </a:rPr>
                        <m:t>𝑦</m:t>
                      </m:r>
                      <m:r>
                        <a:rPr lang="en-GB" sz="3200" b="0" i="1" smtClean="0">
                          <a:latin typeface="Cambria Math"/>
                        </a:rPr>
                        <m:t>+3</m:t>
                      </m:r>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a:off x="4932040" y="1875506"/>
                <a:ext cx="2376264" cy="584775"/>
              </a:xfrm>
              <a:prstGeom prst="rect">
                <a:avLst/>
              </a:prstGeom>
              <a:blipFill rotWithShape="0">
                <a:blip r:embed="rId3"/>
                <a:stretch>
                  <a:fillRect/>
                </a:stretch>
              </a:blipFill>
            </p:spPr>
            <p:txBody>
              <a:bodyPr/>
              <a:lstStyle/>
              <a:p>
                <a:r>
                  <a:rPr lang="en-GB">
                    <a:noFill/>
                  </a:rPr>
                  <a:t> </a:t>
                </a:r>
              </a:p>
            </p:txBody>
          </p:sp>
        </mc:Fallback>
      </mc:AlternateContent>
      <p:sp>
        <p:nvSpPr>
          <p:cNvPr id="14" name="Right Arrow 13"/>
          <p:cNvSpPr/>
          <p:nvPr/>
        </p:nvSpPr>
        <p:spPr>
          <a:xfrm>
            <a:off x="3519916" y="1998785"/>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8" name="Rectangle 17"/>
          <p:cNvSpPr/>
          <p:nvPr/>
        </p:nvSpPr>
        <p:spPr>
          <a:xfrm>
            <a:off x="6128140" y="1875506"/>
            <a:ext cx="1180164" cy="634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4" name="TextBox 23"/>
          <p:cNvSpPr txBox="1"/>
          <p:nvPr/>
        </p:nvSpPr>
        <p:spPr>
          <a:xfrm>
            <a:off x="323528" y="2996952"/>
            <a:ext cx="8208912" cy="954107"/>
          </a:xfrm>
          <a:prstGeom prst="rect">
            <a:avLst/>
          </a:prstGeom>
          <a:noFill/>
        </p:spPr>
        <p:txBody>
          <a:bodyPr wrap="square" rtlCol="0">
            <a:spAutoFit/>
          </a:bodyPr>
          <a:lstStyle/>
          <a:p>
            <a:r>
              <a:rPr lang="en-GB" sz="2800" dirty="0"/>
              <a:t>However, it’s a tiny bit harder if the subject is in the term being subtracted. </a:t>
            </a:r>
          </a:p>
        </p:txBody>
      </p:sp>
      <mc:AlternateContent xmlns:mc="http://schemas.openxmlformats.org/markup-compatibility/2006" xmlns:a14="http://schemas.microsoft.com/office/drawing/2010/main">
        <mc:Choice Requires="a14">
          <p:sp>
            <p:nvSpPr>
              <p:cNvPr id="25" name="TextBox 24"/>
              <p:cNvSpPr txBox="1"/>
              <p:nvPr/>
            </p:nvSpPr>
            <p:spPr>
              <a:xfrm>
                <a:off x="648930" y="450846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=3−2</m:t>
                      </m:r>
                      <m:r>
                        <a:rPr lang="en-GB" sz="3200" b="0" i="1" smtClean="0">
                          <a:latin typeface="Cambria Math" panose="02040503050406030204" pitchFamily="18" charset="0"/>
                        </a:rPr>
                        <m:t>𝑥</m:t>
                      </m:r>
                    </m:oMath>
                  </m:oMathPara>
                </a14:m>
                <a:endParaRPr lang="en-GB" sz="3200" dirty="0"/>
              </a:p>
            </p:txBody>
          </p:sp>
        </mc:Choice>
        <mc:Fallback xmlns="">
          <p:sp>
            <p:nvSpPr>
              <p:cNvPr id="25" name="TextBox 24"/>
              <p:cNvSpPr txBox="1">
                <a:spLocks noRot="1" noChangeAspect="1" noMove="1" noResize="1" noEditPoints="1" noAdjustHandles="1" noChangeArrowheads="1" noChangeShapeType="1" noTextEdit="1"/>
              </p:cNvSpPr>
              <p:nvPr/>
            </p:nvSpPr>
            <p:spPr>
              <a:xfrm>
                <a:off x="648930" y="4508467"/>
                <a:ext cx="2376264" cy="584775"/>
              </a:xfrm>
              <a:prstGeom prst="rect">
                <a:avLst/>
              </a:prstGeom>
              <a:blipFill rotWithShape="0">
                <a:blip r:embed="rId4"/>
                <a:stretch>
                  <a:fillRect/>
                </a:stretch>
              </a:blipFill>
            </p:spPr>
            <p:txBody>
              <a:bodyPr/>
              <a:lstStyle/>
              <a:p>
                <a:r>
                  <a:rPr lang="en-GB">
                    <a:noFill/>
                  </a:rPr>
                  <a:t> </a:t>
                </a:r>
              </a:p>
            </p:txBody>
          </p:sp>
        </mc:Fallback>
      </mc:AlternateContent>
      <p:sp>
        <p:nvSpPr>
          <p:cNvPr id="26" name="Right Arrow 25"/>
          <p:cNvSpPr/>
          <p:nvPr/>
        </p:nvSpPr>
        <p:spPr>
          <a:xfrm>
            <a:off x="3365255" y="4616989"/>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7" name="TextBox 26"/>
              <p:cNvSpPr txBox="1"/>
              <p:nvPr/>
            </p:nvSpPr>
            <p:spPr>
              <a:xfrm>
                <a:off x="4785436" y="4491249"/>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𝑦</m:t>
                      </m:r>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=3</m:t>
                      </m:r>
                    </m:oMath>
                  </m:oMathPara>
                </a14:m>
                <a:endParaRPr lang="en-GB" sz="3200" dirty="0"/>
              </a:p>
            </p:txBody>
          </p:sp>
        </mc:Choice>
        <mc:Fallback xmlns="">
          <p:sp>
            <p:nvSpPr>
              <p:cNvPr id="27" name="TextBox 26"/>
              <p:cNvSpPr txBox="1">
                <a:spLocks noRot="1" noChangeAspect="1" noMove="1" noResize="1" noEditPoints="1" noAdjustHandles="1" noChangeArrowheads="1" noChangeShapeType="1" noTextEdit="1"/>
              </p:cNvSpPr>
              <p:nvPr/>
            </p:nvSpPr>
            <p:spPr>
              <a:xfrm>
                <a:off x="4785436" y="4491249"/>
                <a:ext cx="2376264" cy="584775"/>
              </a:xfrm>
              <a:prstGeom prst="rect">
                <a:avLst/>
              </a:prstGeom>
              <a:blipFill rotWithShape="0">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4778870" y="5094248"/>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=3−</m:t>
                      </m:r>
                      <m:r>
                        <a:rPr lang="en-GB" sz="3200" b="0" i="1" smtClean="0">
                          <a:latin typeface="Cambria Math" panose="02040503050406030204" pitchFamily="18" charset="0"/>
                        </a:rPr>
                        <m:t>𝑦</m:t>
                      </m:r>
                    </m:oMath>
                  </m:oMathPara>
                </a14:m>
                <a:endParaRPr lang="en-GB" sz="3200" dirty="0"/>
              </a:p>
            </p:txBody>
          </p:sp>
        </mc:Choice>
        <mc:Fallback xmlns="">
          <p:sp>
            <p:nvSpPr>
              <p:cNvPr id="28" name="TextBox 27"/>
              <p:cNvSpPr txBox="1">
                <a:spLocks noRot="1" noChangeAspect="1" noMove="1" noResize="1" noEditPoints="1" noAdjustHandles="1" noChangeArrowheads="1" noChangeShapeType="1" noTextEdit="1"/>
              </p:cNvSpPr>
              <p:nvPr/>
            </p:nvSpPr>
            <p:spPr>
              <a:xfrm>
                <a:off x="4778870" y="5094248"/>
                <a:ext cx="2376264" cy="584775"/>
              </a:xfrm>
              <a:prstGeom prst="rect">
                <a:avLst/>
              </a:prstGeom>
              <a:blipFill rotWithShape="0">
                <a:blip r:embed="rId6"/>
                <a:stretch>
                  <a:fillRect/>
                </a:stretch>
              </a:blipFill>
            </p:spPr>
            <p:txBody>
              <a:bodyPr/>
              <a:lstStyle/>
              <a:p>
                <a:r>
                  <a:rPr lang="en-GB">
                    <a:noFill/>
                  </a:rPr>
                  <a:t> </a:t>
                </a:r>
              </a:p>
            </p:txBody>
          </p:sp>
        </mc:Fallback>
      </mc:AlternateContent>
      <p:sp>
        <p:nvSpPr>
          <p:cNvPr id="29" name="Right Arrow 28"/>
          <p:cNvSpPr/>
          <p:nvPr/>
        </p:nvSpPr>
        <p:spPr>
          <a:xfrm>
            <a:off x="3365255" y="5282919"/>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0" name="TextBox 29"/>
          <p:cNvSpPr txBox="1"/>
          <p:nvPr/>
        </p:nvSpPr>
        <p:spPr>
          <a:xfrm>
            <a:off x="6110556" y="3552888"/>
            <a:ext cx="2592288"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When the subject is inside a negative term, just add it to both sides.</a:t>
            </a:r>
          </a:p>
        </p:txBody>
      </p:sp>
      <p:sp>
        <p:nvSpPr>
          <p:cNvPr id="31" name="Rectangle 30"/>
          <p:cNvSpPr/>
          <p:nvPr/>
        </p:nvSpPr>
        <p:spPr>
          <a:xfrm>
            <a:off x="4947976" y="4487729"/>
            <a:ext cx="2207158" cy="634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2" name="Rectangle 31"/>
          <p:cNvSpPr/>
          <p:nvPr/>
        </p:nvSpPr>
        <p:spPr>
          <a:xfrm>
            <a:off x="4955476" y="5162535"/>
            <a:ext cx="2207158" cy="634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8682779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 restart="whenNotActive" fill="hold" evtFilter="cancelBubble" nodeType="interactiveSeq">
                <p:stCondLst>
                  <p:cond evt="onClick" delay="0">
                    <p:tgtEl>
                      <p:spTgt spid="3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31"/>
                                        </p:tgtEl>
                                      </p:cBhvr>
                                    </p:animEffect>
                                    <p:set>
                                      <p:cBhvr>
                                        <p:cTn id="13" dur="1" fill="hold">
                                          <p:stCondLst>
                                            <p:cond delay="499"/>
                                          </p:stCondLst>
                                        </p:cTn>
                                        <p:tgtEl>
                                          <p:spTgt spid="31"/>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childTnLst>
                    </p:cTn>
                  </p:par>
                </p:childTnLst>
              </p:cTn>
              <p:nextCondLst>
                <p:cond evt="onClick" delay="0">
                  <p:tgtEl>
                    <p:spTgt spid="31"/>
                  </p:tgtEl>
                </p:cond>
              </p:nextCondLst>
            </p:seq>
            <p:seq concurrent="1" nextAc="seek">
              <p:cTn id="17" restart="whenNotActive" fill="hold" evtFilter="cancelBubble" nodeType="interactiveSeq">
                <p:stCondLst>
                  <p:cond evt="onClick" delay="0">
                    <p:tgtEl>
                      <p:spTgt spid="32"/>
                    </p:tgtEl>
                  </p:cond>
                </p:stCondLst>
                <p:endSync evt="end" delay="0">
                  <p:rtn val="all"/>
                </p:endSync>
                <p:childTnLst>
                  <p:par>
                    <p:cTn id="18" fill="hold">
                      <p:stCondLst>
                        <p:cond delay="0"/>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32"/>
                                        </p:tgtEl>
                                      </p:cBhvr>
                                    </p:animEffect>
                                    <p:set>
                                      <p:cBhvr>
                                        <p:cTn id="2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childTnLst>
        </p:cTn>
      </p:par>
    </p:tnLst>
    <p:bldLst>
      <p:bldP spid="18" grpId="0" animBg="1"/>
      <p:bldP spid="30" grpId="0" animBg="1"/>
      <p:bldP spid="31" grpId="0" animBg="1"/>
      <p:bldP spid="3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Doing it in one step… (if you like)</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23528" y="836712"/>
                <a:ext cx="8568952" cy="830997"/>
              </a:xfrm>
              <a:prstGeom prst="rect">
                <a:avLst/>
              </a:prstGeom>
              <a:noFill/>
            </p:spPr>
            <p:txBody>
              <a:bodyPr wrap="square" rtlCol="0">
                <a:spAutoFit/>
              </a:bodyPr>
              <a:lstStyle/>
              <a:p>
                <a:r>
                  <a:rPr lang="en-GB" sz="2000" dirty="0"/>
                  <a:t>How could you rearrange the numbers in </a:t>
                </a:r>
                <a14:m>
                  <m:oMath xmlns:m="http://schemas.openxmlformats.org/officeDocument/2006/math">
                    <m:r>
                      <a:rPr lang="en-GB" sz="2000" b="0" i="1" smtClean="0">
                        <a:latin typeface="Cambria Math" panose="02040503050406030204" pitchFamily="18" charset="0"/>
                      </a:rPr>
                      <m:t>9−5=4</m:t>
                    </m:r>
                  </m:oMath>
                </a14:m>
                <a:r>
                  <a:rPr lang="en-GB" sz="2000" dirty="0"/>
                  <a:t> to get another subtraction?</a:t>
                </a:r>
              </a:p>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9−4=5</m:t>
                      </m:r>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323528" y="836712"/>
                <a:ext cx="8568952" cy="830997"/>
              </a:xfrm>
              <a:prstGeom prst="rect">
                <a:avLst/>
              </a:prstGeom>
              <a:blipFill rotWithShape="0">
                <a:blip r:embed="rId2"/>
                <a:stretch>
                  <a:fillRect l="-711" t="-3650"/>
                </a:stretch>
              </a:blipFill>
            </p:spPr>
            <p:txBody>
              <a:bodyPr/>
              <a:lstStyle/>
              <a:p>
                <a:r>
                  <a:rPr lang="en-GB">
                    <a:noFill/>
                  </a:rPr>
                  <a:t> </a:t>
                </a:r>
              </a:p>
            </p:txBody>
          </p:sp>
        </mc:Fallback>
      </mc:AlternateContent>
      <p:sp>
        <p:nvSpPr>
          <p:cNvPr id="6" name="TextBox 5"/>
          <p:cNvSpPr txBox="1"/>
          <p:nvPr/>
        </p:nvSpPr>
        <p:spPr>
          <a:xfrm>
            <a:off x="1763688" y="1844823"/>
            <a:ext cx="6192688" cy="646331"/>
          </a:xfrm>
          <a:prstGeom prst="rect">
            <a:avLst/>
          </a:prstGeom>
          <a:solidFill>
            <a:schemeClr val="bg1"/>
          </a:solidFill>
          <a:effectLst>
            <a:outerShdw blurRad="50800" dist="38100" dir="10800000" algn="r" rotWithShape="0">
              <a:prstClr val="black">
                <a:alpha val="40000"/>
              </a:prstClr>
            </a:outerShdw>
          </a:effectLst>
        </p:spPr>
        <p:txBody>
          <a:bodyPr wrap="square" rtlCol="0">
            <a:spAutoFit/>
          </a:bodyPr>
          <a:lstStyle/>
          <a:p>
            <a:r>
              <a:rPr lang="en-GB" dirty="0"/>
              <a:t>This suggests you can swap the thing you’re subtracting with the result. (i.e. Only the thing to the left of the subtraction stays put)</a:t>
            </a:r>
          </a:p>
        </p:txBody>
      </p:sp>
      <p:pic>
        <p:nvPicPr>
          <p:cNvPr id="7" name="Picture 6"/>
          <p:cNvPicPr>
            <a:picLocks noChangeAspect="1"/>
          </p:cNvPicPr>
          <p:nvPr/>
        </p:nvPicPr>
        <p:blipFill>
          <a:blip r:embed="rId3"/>
          <a:stretch>
            <a:fillRect/>
          </a:stretch>
        </p:blipFill>
        <p:spPr>
          <a:xfrm>
            <a:off x="755576" y="1759624"/>
            <a:ext cx="849587" cy="816730"/>
          </a:xfrm>
          <a:prstGeom prst="rect">
            <a:avLst/>
          </a:prstGeom>
        </p:spPr>
      </p:pic>
      <p:cxnSp>
        <p:nvCxnSpPr>
          <p:cNvPr id="9" name="Straight Connector 8"/>
          <p:cNvCxnSpPr/>
          <p:nvPr/>
        </p:nvCxnSpPr>
        <p:spPr>
          <a:xfrm>
            <a:off x="0" y="2852936"/>
            <a:ext cx="9144000" cy="0"/>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3635896" y="1175489"/>
            <a:ext cx="1800200" cy="45609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TextBox 10"/>
          <p:cNvSpPr txBox="1"/>
          <p:nvPr/>
        </p:nvSpPr>
        <p:spPr>
          <a:xfrm>
            <a:off x="237011" y="2983886"/>
            <a:ext cx="2736304" cy="461665"/>
          </a:xfrm>
          <a:prstGeom prst="rect">
            <a:avLst/>
          </a:prstGeom>
          <a:noFill/>
        </p:spPr>
        <p:txBody>
          <a:bodyPr wrap="square" rtlCol="0">
            <a:spAutoFit/>
          </a:bodyPr>
          <a:lstStyle/>
          <a:p>
            <a:r>
              <a:rPr lang="en-GB" sz="2400" b="1" dirty="0"/>
              <a:t>Examples:</a:t>
            </a:r>
          </a:p>
        </p:txBody>
      </p:sp>
      <mc:AlternateContent xmlns:mc="http://schemas.openxmlformats.org/markup-compatibility/2006" xmlns:a14="http://schemas.microsoft.com/office/drawing/2010/main">
        <mc:Choice Requires="a14">
          <p:sp>
            <p:nvSpPr>
              <p:cNvPr id="12" name="TextBox 11"/>
              <p:cNvSpPr txBox="1"/>
              <p:nvPr/>
            </p:nvSpPr>
            <p:spPr>
              <a:xfrm>
                <a:off x="921086" y="3576500"/>
                <a:ext cx="1850713" cy="83099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𝑎</m:t>
                      </m:r>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𝑏</m:t>
                      </m:r>
                    </m:oMath>
                    <m:oMath xmlns:m="http://schemas.openxmlformats.org/officeDocument/2006/math">
                      <m:r>
                        <a:rPr lang="en-GB" sz="2400" b="1" i="1" smtClean="0">
                          <a:latin typeface="Cambria Math" panose="02040503050406030204" pitchFamily="18" charset="0"/>
                        </a:rPr>
                        <m:t>𝒂</m:t>
                      </m:r>
                      <m:r>
                        <a:rPr lang="en-GB" sz="2400" b="1" i="1" smtClean="0">
                          <a:latin typeface="Cambria Math" panose="02040503050406030204" pitchFamily="18" charset="0"/>
                        </a:rPr>
                        <m:t>−</m:t>
                      </m:r>
                      <m:r>
                        <a:rPr lang="en-GB" sz="2400" b="1" i="1" smtClean="0">
                          <a:latin typeface="Cambria Math" panose="02040503050406030204" pitchFamily="18" charset="0"/>
                        </a:rPr>
                        <m:t>𝒃</m:t>
                      </m:r>
                      <m:r>
                        <a:rPr lang="en-GB" sz="2400" b="1" i="1" smtClean="0">
                          <a:latin typeface="Cambria Math" panose="02040503050406030204" pitchFamily="18" charset="0"/>
                        </a:rPr>
                        <m:t>=</m:t>
                      </m:r>
                      <m:r>
                        <a:rPr lang="en-GB" sz="2400" b="1" i="1" smtClean="0">
                          <a:latin typeface="Cambria Math" panose="02040503050406030204" pitchFamily="18" charset="0"/>
                        </a:rPr>
                        <m:t>𝒙</m:t>
                      </m:r>
                    </m:oMath>
                  </m:oMathPara>
                </a14:m>
                <a:endParaRPr lang="en-GB" sz="2400"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921086" y="3576500"/>
                <a:ext cx="1850713" cy="830997"/>
              </a:xfrm>
              <a:prstGeom prst="rect">
                <a:avLst/>
              </a:prstGeom>
              <a:blipFill rotWithShape="0">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311860" y="3576500"/>
                <a:ext cx="2592288" cy="158755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𝑏𝑐</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𝑏</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m:t>
                      </m:r>
                      <m:r>
                        <a:rPr lang="en-GB" sz="2400" b="0" i="1" smtClean="0">
                          <a:latin typeface="Cambria Math" panose="02040503050406030204" pitchFamily="18" charset="0"/>
                        </a:rPr>
                        <m:t>𝑥</m:t>
                      </m:r>
                    </m:oMath>
                    <m:oMath xmlns:m="http://schemas.openxmlformats.org/officeDocument/2006/math">
                      <m:r>
                        <a:rPr lang="en-GB" sz="2400" b="1" i="1" smtClean="0">
                          <a:latin typeface="Cambria Math" panose="02040503050406030204" pitchFamily="18" charset="0"/>
                        </a:rPr>
                        <m:t>𝟐</m:t>
                      </m:r>
                      <m:r>
                        <a:rPr lang="en-GB" sz="2400" b="1" i="1" smtClean="0">
                          <a:latin typeface="Cambria Math" panose="02040503050406030204" pitchFamily="18" charset="0"/>
                        </a:rPr>
                        <m:t>𝒙</m:t>
                      </m:r>
                      <m:r>
                        <a:rPr lang="en-GB" sz="2400" b="1" i="1" smtClean="0">
                          <a:latin typeface="Cambria Math" panose="02040503050406030204" pitchFamily="18" charset="0"/>
                        </a:rPr>
                        <m:t>=</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𝒃</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𝒃𝒄</m:t>
                      </m:r>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𝒃</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𝒃𝒄</m:t>
                          </m:r>
                        </m:num>
                        <m:den>
                          <m:r>
                            <a:rPr lang="en-GB" sz="2400" b="1" i="1" smtClean="0">
                              <a:latin typeface="Cambria Math" panose="02040503050406030204" pitchFamily="18" charset="0"/>
                            </a:rPr>
                            <m:t>𝟐</m:t>
                          </m:r>
                        </m:den>
                      </m:f>
                    </m:oMath>
                  </m:oMathPara>
                </a14:m>
                <a:br>
                  <a:rPr lang="en-GB" sz="2400" b="1" i="1" dirty="0">
                    <a:latin typeface="Cambria Math" panose="02040503050406030204" pitchFamily="18" charset="0"/>
                  </a:rPr>
                </a:br>
                <a:endParaRPr lang="en-GB" sz="2400" b="1" dirty="0"/>
              </a:p>
            </p:txBody>
          </p:sp>
        </mc:Choice>
        <mc:Fallback xmlns="">
          <p:sp>
            <p:nvSpPr>
              <p:cNvPr id="13" name="TextBox 12"/>
              <p:cNvSpPr txBox="1">
                <a:spLocks noRot="1" noChangeAspect="1" noMove="1" noResize="1" noEditPoints="1" noAdjustHandles="1" noChangeArrowheads="1" noChangeShapeType="1" noTextEdit="1"/>
              </p:cNvSpPr>
              <p:nvPr/>
            </p:nvSpPr>
            <p:spPr>
              <a:xfrm>
                <a:off x="3311860" y="3576500"/>
                <a:ext cx="2592288" cy="1587550"/>
              </a:xfrm>
              <a:prstGeom prst="rect">
                <a:avLst/>
              </a:prstGeom>
              <a:blipFill rotWithShape="0">
                <a:blip r:embed="rId5"/>
                <a:stretch>
                  <a:fillRect l="-70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6084168" y="3576499"/>
                <a:ext cx="2592288" cy="2674194"/>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𝑦</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𝑧</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𝑏𝑦</m:t>
                      </m:r>
                    </m:oMath>
                    <m:oMath xmlns:m="http://schemas.openxmlformats.org/officeDocument/2006/math">
                      <m:r>
                        <a:rPr lang="en-GB" sz="2400" b="1" i="1" smtClean="0">
                          <a:latin typeface="Cambria Math" panose="02040503050406030204" pitchFamily="18" charset="0"/>
                        </a:rPr>
                        <m:t>𝒂</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𝒚</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𝒛</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𝒃𝒚</m:t>
                      </m:r>
                    </m:oMath>
                    <m:oMath xmlns:m="http://schemas.openxmlformats.org/officeDocument/2006/math">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𝒚</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𝒛</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𝒃𝒚</m:t>
                          </m:r>
                        </m:num>
                        <m:den>
                          <m:r>
                            <a:rPr lang="en-GB" sz="2400" b="1" i="1" smtClean="0">
                              <a:latin typeface="Cambria Math" panose="02040503050406030204" pitchFamily="18" charset="0"/>
                            </a:rPr>
                            <m:t>𝒂</m:t>
                          </m:r>
                        </m:den>
                      </m:f>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rad>
                        <m:radPr>
                          <m:degHide m:val="on"/>
                          <m:ctrlPr>
                            <a:rPr lang="en-GB" sz="2400" b="1" i="1" smtClean="0">
                              <a:latin typeface="Cambria Math" panose="02040503050406030204" pitchFamily="18" charset="0"/>
                            </a:rPr>
                          </m:ctrlPr>
                        </m:radPr>
                        <m:deg/>
                        <m:e>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𝒚</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𝒛</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𝒃𝒚</m:t>
                              </m:r>
                            </m:num>
                            <m:den>
                              <m:r>
                                <a:rPr lang="en-GB" sz="2400" b="1" i="1" smtClean="0">
                                  <a:latin typeface="Cambria Math" panose="02040503050406030204" pitchFamily="18" charset="0"/>
                                </a:rPr>
                                <m:t>𝒂</m:t>
                              </m:r>
                            </m:den>
                          </m:f>
                        </m:e>
                      </m:rad>
                    </m:oMath>
                  </m:oMathPara>
                </a14:m>
                <a:br>
                  <a:rPr lang="en-GB" sz="2400" b="1" dirty="0"/>
                </a:br>
                <a:endParaRPr lang="en-GB" sz="2400" b="1" dirty="0"/>
              </a:p>
            </p:txBody>
          </p:sp>
        </mc:Choice>
        <mc:Fallback xmlns="">
          <p:sp>
            <p:nvSpPr>
              <p:cNvPr id="14" name="TextBox 13"/>
              <p:cNvSpPr txBox="1">
                <a:spLocks noRot="1" noChangeAspect="1" noMove="1" noResize="1" noEditPoints="1" noAdjustHandles="1" noChangeArrowheads="1" noChangeShapeType="1" noTextEdit="1"/>
              </p:cNvSpPr>
              <p:nvPr/>
            </p:nvSpPr>
            <p:spPr>
              <a:xfrm>
                <a:off x="6084168" y="3576499"/>
                <a:ext cx="2592288" cy="2674194"/>
              </a:xfrm>
              <a:prstGeom prst="rect">
                <a:avLst/>
              </a:prstGeom>
              <a:blipFill rotWithShape="0">
                <a:blip r:embed="rId6"/>
                <a:stretch>
                  <a:fillRect l="-706"/>
                </a:stretch>
              </a:blipFill>
            </p:spPr>
            <p:txBody>
              <a:bodyPr/>
              <a:lstStyle/>
              <a:p>
                <a:r>
                  <a:rPr lang="en-GB">
                    <a:noFill/>
                  </a:rPr>
                  <a:t> </a:t>
                </a:r>
              </a:p>
            </p:txBody>
          </p:sp>
        </mc:Fallback>
      </mc:AlternateContent>
      <p:sp>
        <p:nvSpPr>
          <p:cNvPr id="15" name="Rectangle 14"/>
          <p:cNvSpPr/>
          <p:nvPr/>
        </p:nvSpPr>
        <p:spPr>
          <a:xfrm>
            <a:off x="769780" y="4038164"/>
            <a:ext cx="1800200" cy="45609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3364134" y="4051864"/>
            <a:ext cx="1999953" cy="12493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6090872" y="4041347"/>
            <a:ext cx="2585584" cy="220934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6122737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42"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anim calcmode="lin" valueType="num">
                                      <p:cBhvr>
                                        <p:cTn id="11" dur="1000" fill="hold"/>
                                        <p:tgtEl>
                                          <p:spTgt spid="6"/>
                                        </p:tgtEl>
                                        <p:attrNameLst>
                                          <p:attrName>ppt_x</p:attrName>
                                        </p:attrNameLst>
                                      </p:cBhvr>
                                      <p:tavLst>
                                        <p:tav tm="0">
                                          <p:val>
                                            <p:strVal val="#ppt_x"/>
                                          </p:val>
                                        </p:tav>
                                        <p:tav tm="100000">
                                          <p:val>
                                            <p:strVal val="#ppt_x"/>
                                          </p:val>
                                        </p:tav>
                                      </p:tavLst>
                                    </p:anim>
                                    <p:anim calcmode="lin" valueType="num">
                                      <p:cBhvr>
                                        <p:cTn id="12" dur="1000" fill="hold"/>
                                        <p:tgtEl>
                                          <p:spTgt spid="6"/>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10"/>
                  </p:tgtEl>
                </p:cond>
              </p:nextCondLst>
            </p:seq>
            <p:seq concurrent="1" nextAc="seek">
              <p:cTn id="18" restart="whenNotActive" fill="hold" evtFilter="cancelBubble" nodeType="interactiveSeq">
                <p:stCondLst>
                  <p:cond evt="onClick" delay="0">
                    <p:tgtEl>
                      <p:spTgt spid="15"/>
                    </p:tgtEl>
                  </p:cond>
                </p:stCondLst>
                <p:endSync evt="end" delay="0">
                  <p:rtn val="all"/>
                </p:endSync>
                <p:childTnLst>
                  <p:par>
                    <p:cTn id="19" fill="hold">
                      <p:stCondLst>
                        <p:cond delay="0"/>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15"/>
                                        </p:tgtEl>
                                      </p:cBhvr>
                                    </p:animEffect>
                                    <p:set>
                                      <p:cBhvr>
                                        <p:cTn id="2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24" restart="whenNotActive" fill="hold" evtFilter="cancelBubble" nodeType="interactiveSeq">
                <p:stCondLst>
                  <p:cond evt="onClick" delay="0">
                    <p:tgtEl>
                      <p:spTgt spid="16"/>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16"/>
                                        </p:tgtEl>
                                      </p:cBhvr>
                                    </p:animEffect>
                                    <p:set>
                                      <p:cBhvr>
                                        <p:cTn id="2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0" restart="whenNotActive" fill="hold" evtFilter="cancelBubble" nodeType="interactiveSeq">
                <p:stCondLst>
                  <p:cond evt="onClick" delay="0">
                    <p:tgtEl>
                      <p:spTgt spid="17"/>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grpId="0" nodeType="clickEffect">
                                  <p:stCondLst>
                                    <p:cond delay="0"/>
                                  </p:stCondLst>
                                  <p:childTnLst>
                                    <p:animEffect transition="out" filter="fade">
                                      <p:cBhvr>
                                        <p:cTn id="34" dur="500"/>
                                        <p:tgtEl>
                                          <p:spTgt spid="17"/>
                                        </p:tgtEl>
                                      </p:cBhvr>
                                    </p:animEffect>
                                    <p:set>
                                      <p:cBhvr>
                                        <p:cTn id="3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6" grpId="0" animBg="1"/>
      <p:bldP spid="10" grpId="0" animBg="1"/>
      <p:bldP spid="15" grpId="0" animBg="1"/>
      <p:bldP spid="16"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9" name="TextBox 18"/>
              <p:cNvSpPr txBox="1"/>
              <p:nvPr/>
            </p:nvSpPr>
            <p:spPr>
              <a:xfrm>
                <a:off x="4605282" y="5572244"/>
                <a:ext cx="2376264" cy="101989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𝑥</m:t>
                      </m:r>
                      <m:r>
                        <a:rPr lang="en-GB" sz="3200" b="0" i="1" smtClean="0">
                          <a:latin typeface="Cambria Math" panose="02040503050406030204" pitchFamily="18" charset="0"/>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𝑞</m:t>
                          </m:r>
                        </m:num>
                        <m:den>
                          <m:r>
                            <a:rPr lang="en-GB" sz="3200" b="0" i="1" smtClean="0">
                              <a:latin typeface="Cambria Math" panose="02040503050406030204" pitchFamily="18" charset="0"/>
                            </a:rPr>
                            <m:t>𝑦</m:t>
                          </m:r>
                        </m:den>
                      </m:f>
                      <m:r>
                        <a:rPr lang="en-GB" sz="3200" b="0" i="1" smtClean="0">
                          <a:latin typeface="Cambria Math" panose="02040503050406030204" pitchFamily="18" charset="0"/>
                        </a:rPr>
                        <m:t>−1</m:t>
                      </m:r>
                    </m:oMath>
                  </m:oMathPara>
                </a14:m>
                <a:endParaRPr lang="en-GB" sz="3200" dirty="0"/>
              </a:p>
            </p:txBody>
          </p:sp>
        </mc:Choice>
        <mc:Fallback xmlns="">
          <p:sp>
            <p:nvSpPr>
              <p:cNvPr id="19" name="TextBox 18"/>
              <p:cNvSpPr txBox="1">
                <a:spLocks noRot="1" noChangeAspect="1" noMove="1" noResize="1" noEditPoints="1" noAdjustHandles="1" noChangeArrowheads="1" noChangeShapeType="1" noTextEdit="1"/>
              </p:cNvSpPr>
              <p:nvPr/>
            </p:nvSpPr>
            <p:spPr>
              <a:xfrm>
                <a:off x="4605282" y="5572244"/>
                <a:ext cx="2376264" cy="1019895"/>
              </a:xfrm>
              <a:prstGeom prst="rect">
                <a:avLst/>
              </a:prstGeom>
              <a:blipFill rotWithShape="0">
                <a:blip r:embed="rId2"/>
                <a:stretch>
                  <a:fillRect/>
                </a:stretch>
              </a:blipFill>
            </p:spPr>
            <p:txBody>
              <a:bodyPr/>
              <a:lstStyle/>
              <a:p>
                <a:r>
                  <a:rPr lang="en-GB">
                    <a:noFill/>
                  </a:rPr>
                  <a:t> </a:t>
                </a:r>
              </a:p>
            </p:txBody>
          </p:sp>
        </mc:Fallback>
      </mc:AlternateContent>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Basic Skill #3</a:t>
              </a:r>
              <a:r>
                <a:rPr lang="en-GB" sz="3200" dirty="0"/>
                <a:t>: Subject trapped in a denominator</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243552" y="701903"/>
            <a:ext cx="8712968" cy="707886"/>
          </a:xfrm>
          <a:prstGeom prst="rect">
            <a:avLst/>
          </a:prstGeom>
          <a:noFill/>
        </p:spPr>
        <p:txBody>
          <a:bodyPr wrap="square" rtlCol="0">
            <a:spAutoFit/>
          </a:bodyPr>
          <a:lstStyle/>
          <a:p>
            <a:r>
              <a:rPr lang="en-GB" sz="2000" dirty="0"/>
              <a:t>When the subject is in the numerator of a fraction, it’s easy to ‘release’ the subject from the fraction.</a:t>
            </a:r>
          </a:p>
        </p:txBody>
      </p:sp>
      <mc:AlternateContent xmlns:mc="http://schemas.openxmlformats.org/markup-compatibility/2006" xmlns:a14="http://schemas.microsoft.com/office/drawing/2010/main">
        <mc:Choice Requires="a14">
          <p:sp>
            <p:nvSpPr>
              <p:cNvPr id="6" name="TextBox 5"/>
              <p:cNvSpPr txBox="1"/>
              <p:nvPr/>
            </p:nvSpPr>
            <p:spPr>
              <a:xfrm>
                <a:off x="674107" y="1429770"/>
                <a:ext cx="2376264" cy="10186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𝑥</m:t>
                          </m:r>
                        </m:num>
                        <m:den>
                          <m:r>
                            <a:rPr lang="en-GB" sz="3200" b="0" i="1" smtClean="0">
                              <a:latin typeface="Cambria Math" panose="02040503050406030204" pitchFamily="18" charset="0"/>
                            </a:rPr>
                            <m:t>𝑞</m:t>
                          </m:r>
                        </m:den>
                      </m:f>
                    </m:oMath>
                  </m:oMathPara>
                </a14:m>
                <a:endParaRPr lang="en-GB" sz="3200" dirty="0"/>
              </a:p>
            </p:txBody>
          </p:sp>
        </mc:Choice>
        <mc:Fallback xmlns="">
          <p:sp>
            <p:nvSpPr>
              <p:cNvPr id="6" name="TextBox 5"/>
              <p:cNvSpPr txBox="1">
                <a:spLocks noRot="1" noChangeAspect="1" noMove="1" noResize="1" noEditPoints="1" noAdjustHandles="1" noChangeArrowheads="1" noChangeShapeType="1" noTextEdit="1"/>
              </p:cNvSpPr>
              <p:nvPr/>
            </p:nvSpPr>
            <p:spPr>
              <a:xfrm>
                <a:off x="674107" y="1429770"/>
                <a:ext cx="2376264" cy="1018677"/>
              </a:xfrm>
              <a:prstGeom prst="rect">
                <a:avLst/>
              </a:prstGeom>
              <a:blipFill rotWithShape="0">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912133" y="1673337"/>
                <a:ext cx="2376264"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𝑥</m:t>
                      </m:r>
                      <m:r>
                        <a:rPr lang="en-GB" sz="3200" b="0" i="1" smtClean="0">
                          <a:latin typeface="Cambria Math" panose="02040503050406030204" pitchFamily="18" charset="0"/>
                        </a:rPr>
                        <m:t>=</m:t>
                      </m:r>
                      <m:r>
                        <a:rPr lang="en-GB" sz="3200" b="0" i="1" smtClean="0">
                          <a:latin typeface="Cambria Math" panose="02040503050406030204" pitchFamily="18" charset="0"/>
                        </a:rPr>
                        <m:t>𝑞𝑦</m:t>
                      </m:r>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a:off x="4912133" y="1673337"/>
                <a:ext cx="2376264" cy="584775"/>
              </a:xfrm>
              <a:prstGeom prst="rect">
                <a:avLst/>
              </a:prstGeom>
              <a:blipFill rotWithShape="0">
                <a:blip r:embed="rId4"/>
                <a:stretch>
                  <a:fillRect/>
                </a:stretch>
              </a:blipFill>
            </p:spPr>
            <p:txBody>
              <a:bodyPr/>
              <a:lstStyle/>
              <a:p>
                <a:r>
                  <a:rPr lang="en-GB">
                    <a:noFill/>
                  </a:rPr>
                  <a:t> </a:t>
                </a:r>
              </a:p>
            </p:txBody>
          </p:sp>
        </mc:Fallback>
      </mc:AlternateContent>
      <p:sp>
        <p:nvSpPr>
          <p:cNvPr id="14" name="Right Arrow 13"/>
          <p:cNvSpPr/>
          <p:nvPr/>
        </p:nvSpPr>
        <p:spPr>
          <a:xfrm>
            <a:off x="3491308" y="1761004"/>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8" name="Rectangle 17"/>
          <p:cNvSpPr/>
          <p:nvPr/>
        </p:nvSpPr>
        <p:spPr>
          <a:xfrm>
            <a:off x="6226536" y="1648302"/>
            <a:ext cx="1180164" cy="6348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4" name="TextBox 23"/>
          <p:cNvSpPr txBox="1"/>
          <p:nvPr/>
        </p:nvSpPr>
        <p:spPr>
          <a:xfrm>
            <a:off x="323528" y="2996952"/>
            <a:ext cx="8208912" cy="461665"/>
          </a:xfrm>
          <a:prstGeom prst="rect">
            <a:avLst/>
          </a:prstGeom>
          <a:noFill/>
        </p:spPr>
        <p:txBody>
          <a:bodyPr wrap="square" rtlCol="0">
            <a:spAutoFit/>
          </a:bodyPr>
          <a:lstStyle/>
          <a:p>
            <a:r>
              <a:rPr lang="en-GB" sz="2400" dirty="0"/>
              <a:t>But it’s a bit harder if the subject is in the denominator…</a:t>
            </a:r>
          </a:p>
        </p:txBody>
      </p:sp>
      <mc:AlternateContent xmlns:mc="http://schemas.openxmlformats.org/markup-compatibility/2006" xmlns:a14="http://schemas.microsoft.com/office/drawing/2010/main">
        <mc:Choice Requires="a14">
          <p:sp>
            <p:nvSpPr>
              <p:cNvPr id="25" name="TextBox 24"/>
              <p:cNvSpPr txBox="1"/>
              <p:nvPr/>
            </p:nvSpPr>
            <p:spPr>
              <a:xfrm>
                <a:off x="804639" y="3905402"/>
                <a:ext cx="2376264" cy="94397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a:rPr>
                        <m:t>𝑦</m:t>
                      </m:r>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𝑞</m:t>
                          </m:r>
                        </m:num>
                        <m:den>
                          <m:r>
                            <a:rPr lang="en-GB" sz="3200" b="0" i="1" smtClean="0">
                              <a:latin typeface="Cambria Math" panose="02040503050406030204" pitchFamily="18" charset="0"/>
                            </a:rPr>
                            <m:t>𝑥</m:t>
                          </m:r>
                          <m:r>
                            <a:rPr lang="en-GB" sz="3200" b="0" i="1" smtClean="0">
                              <a:latin typeface="Cambria Math" panose="02040503050406030204" pitchFamily="18" charset="0"/>
                            </a:rPr>
                            <m:t>+1</m:t>
                          </m:r>
                        </m:den>
                      </m:f>
                    </m:oMath>
                  </m:oMathPara>
                </a14:m>
                <a:endParaRPr lang="en-GB" sz="3200" dirty="0"/>
              </a:p>
            </p:txBody>
          </p:sp>
        </mc:Choice>
        <mc:Fallback xmlns="">
          <p:sp>
            <p:nvSpPr>
              <p:cNvPr id="25" name="TextBox 24"/>
              <p:cNvSpPr txBox="1">
                <a:spLocks noRot="1" noChangeAspect="1" noMove="1" noResize="1" noEditPoints="1" noAdjustHandles="1" noChangeArrowheads="1" noChangeShapeType="1" noTextEdit="1"/>
              </p:cNvSpPr>
              <p:nvPr/>
            </p:nvSpPr>
            <p:spPr>
              <a:xfrm>
                <a:off x="804639" y="3905402"/>
                <a:ext cx="2376264" cy="943976"/>
              </a:xfrm>
              <a:prstGeom prst="rect">
                <a:avLst/>
              </a:prstGeom>
              <a:blipFill rotWithShape="0">
                <a:blip r:embed="rId5"/>
                <a:stretch>
                  <a:fillRect/>
                </a:stretch>
              </a:blipFill>
            </p:spPr>
            <p:txBody>
              <a:bodyPr/>
              <a:lstStyle/>
              <a:p>
                <a:r>
                  <a:rPr lang="en-GB">
                    <a:noFill/>
                  </a:rPr>
                  <a:t> </a:t>
                </a:r>
              </a:p>
            </p:txBody>
          </p:sp>
        </mc:Fallback>
      </mc:AlternateContent>
      <p:sp>
        <p:nvSpPr>
          <p:cNvPr id="26" name="Right Arrow 25"/>
          <p:cNvSpPr/>
          <p:nvPr/>
        </p:nvSpPr>
        <p:spPr>
          <a:xfrm>
            <a:off x="3365255" y="4314616"/>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7" name="TextBox 26"/>
              <p:cNvSpPr txBox="1"/>
              <p:nvPr/>
            </p:nvSpPr>
            <p:spPr>
              <a:xfrm>
                <a:off x="4600036" y="4223043"/>
                <a:ext cx="2562598"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𝑦</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+1</m:t>
                          </m:r>
                        </m:e>
                      </m:d>
                      <m:r>
                        <a:rPr lang="en-GB" sz="3200" b="0" i="1" smtClean="0">
                          <a:latin typeface="Cambria Math" panose="02040503050406030204" pitchFamily="18" charset="0"/>
                        </a:rPr>
                        <m:t>=</m:t>
                      </m:r>
                      <m:r>
                        <a:rPr lang="en-GB" sz="3200" b="0" i="1" smtClean="0">
                          <a:latin typeface="Cambria Math" panose="02040503050406030204" pitchFamily="18" charset="0"/>
                        </a:rPr>
                        <m:t>𝑞</m:t>
                      </m:r>
                    </m:oMath>
                  </m:oMathPara>
                </a14:m>
                <a:endParaRPr lang="en-GB" sz="3200" dirty="0"/>
              </a:p>
            </p:txBody>
          </p:sp>
        </mc:Choice>
        <mc:Fallback xmlns="">
          <p:sp>
            <p:nvSpPr>
              <p:cNvPr id="27" name="TextBox 26"/>
              <p:cNvSpPr txBox="1">
                <a:spLocks noRot="1" noChangeAspect="1" noMove="1" noResize="1" noEditPoints="1" noAdjustHandles="1" noChangeArrowheads="1" noChangeShapeType="1" noTextEdit="1"/>
              </p:cNvSpPr>
              <p:nvPr/>
            </p:nvSpPr>
            <p:spPr>
              <a:xfrm>
                <a:off x="4600036" y="4223043"/>
                <a:ext cx="2562598" cy="584775"/>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4622416" y="4673260"/>
                <a:ext cx="2376264" cy="101989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𝑥</m:t>
                      </m:r>
                      <m:r>
                        <a:rPr lang="en-GB" sz="3200" b="0" i="1" smtClean="0">
                          <a:latin typeface="Cambria Math" panose="02040503050406030204" pitchFamily="18" charset="0"/>
                        </a:rPr>
                        <m:t>+1=</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𝑞</m:t>
                          </m:r>
                        </m:num>
                        <m:den>
                          <m:r>
                            <a:rPr lang="en-GB" sz="3200" b="0" i="1" smtClean="0">
                              <a:latin typeface="Cambria Math" panose="02040503050406030204" pitchFamily="18" charset="0"/>
                            </a:rPr>
                            <m:t>𝑦</m:t>
                          </m:r>
                        </m:den>
                      </m:f>
                    </m:oMath>
                  </m:oMathPara>
                </a14:m>
                <a:endParaRPr lang="en-GB" sz="3200" dirty="0"/>
              </a:p>
            </p:txBody>
          </p:sp>
        </mc:Choice>
        <mc:Fallback xmlns="">
          <p:sp>
            <p:nvSpPr>
              <p:cNvPr id="28" name="TextBox 27"/>
              <p:cNvSpPr txBox="1">
                <a:spLocks noRot="1" noChangeAspect="1" noMove="1" noResize="1" noEditPoints="1" noAdjustHandles="1" noChangeArrowheads="1" noChangeShapeType="1" noTextEdit="1"/>
              </p:cNvSpPr>
              <p:nvPr/>
            </p:nvSpPr>
            <p:spPr>
              <a:xfrm>
                <a:off x="4622416" y="4673260"/>
                <a:ext cx="2376264" cy="1019895"/>
              </a:xfrm>
              <a:prstGeom prst="rect">
                <a:avLst/>
              </a:prstGeom>
              <a:blipFill rotWithShape="0">
                <a:blip r:embed="rId7"/>
                <a:stretch>
                  <a:fillRect/>
                </a:stretch>
              </a:blipFill>
            </p:spPr>
            <p:txBody>
              <a:bodyPr/>
              <a:lstStyle/>
              <a:p>
                <a:r>
                  <a:rPr lang="en-GB">
                    <a:noFill/>
                  </a:rPr>
                  <a:t> </a:t>
                </a:r>
              </a:p>
            </p:txBody>
          </p:sp>
        </mc:Fallback>
      </mc:AlternateContent>
      <p:sp>
        <p:nvSpPr>
          <p:cNvPr id="29" name="Right Arrow 28"/>
          <p:cNvSpPr/>
          <p:nvPr/>
        </p:nvSpPr>
        <p:spPr>
          <a:xfrm>
            <a:off x="3365255" y="4925552"/>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30" name="TextBox 29"/>
          <p:cNvSpPr txBox="1"/>
          <p:nvPr/>
        </p:nvSpPr>
        <p:spPr>
          <a:xfrm>
            <a:off x="5148064" y="3356557"/>
            <a:ext cx="3902013" cy="83099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In general, whenever you have a fraction in an equation, your instinct should be to multiply both sides by the denominator.</a:t>
            </a:r>
          </a:p>
        </p:txBody>
      </p:sp>
      <p:sp>
        <p:nvSpPr>
          <p:cNvPr id="31" name="Rectangle 30"/>
          <p:cNvSpPr/>
          <p:nvPr/>
        </p:nvSpPr>
        <p:spPr>
          <a:xfrm>
            <a:off x="4760929" y="4783642"/>
            <a:ext cx="2375278" cy="84563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2" name="Rectangle 31"/>
          <p:cNvSpPr/>
          <p:nvPr/>
        </p:nvSpPr>
        <p:spPr>
          <a:xfrm>
            <a:off x="4760929" y="5635165"/>
            <a:ext cx="2375278" cy="95697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4787356" y="4167219"/>
            <a:ext cx="2375278" cy="63316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ight Arrow 20"/>
          <p:cNvSpPr/>
          <p:nvPr/>
        </p:nvSpPr>
        <p:spPr>
          <a:xfrm>
            <a:off x="3365255" y="5861811"/>
            <a:ext cx="1080120" cy="440759"/>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159419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 restart="whenNotActive" fill="hold" evtFilter="cancelBubble" nodeType="interactiveSeq">
                <p:stCondLst>
                  <p:cond evt="onClick" delay="0">
                    <p:tgtEl>
                      <p:spTgt spid="3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31"/>
                                        </p:tgtEl>
                                      </p:cBhvr>
                                    </p:animEffect>
                                    <p:set>
                                      <p:cBhvr>
                                        <p:cTn id="1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4" restart="whenNotActive" fill="hold" evtFilter="cancelBubble" nodeType="interactiveSeq">
                <p:stCondLst>
                  <p:cond evt="onClick" delay="0">
                    <p:tgtEl>
                      <p:spTgt spid="32"/>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32"/>
                                        </p:tgtEl>
                                      </p:cBhvr>
                                    </p:animEffect>
                                    <p:set>
                                      <p:cBhvr>
                                        <p:cTn id="1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childTnLst>
                          </p:cTn>
                        </p:par>
                      </p:childTnLst>
                    </p:cTn>
                  </p:par>
                </p:childTnLst>
              </p:cTn>
              <p:nextCondLst>
                <p:cond evt="onClick" delay="0">
                  <p:tgtEl>
                    <p:spTgt spid="20"/>
                  </p:tgtEl>
                </p:cond>
              </p:nextCondLst>
            </p:seq>
          </p:childTnLst>
        </p:cTn>
      </p:par>
    </p:tnLst>
    <p:bldLst>
      <p:bldP spid="18" grpId="0" animBg="1"/>
      <p:bldP spid="30" grpId="0" animBg="1"/>
      <p:bldP spid="31" grpId="0" animBg="1"/>
      <p:bldP spid="32"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Basic Skill #3</a:t>
              </a:r>
              <a:r>
                <a:rPr lang="en-GB" sz="3200" dirty="0"/>
                <a:t>: Subject trapped in a denominator</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251520" y="821546"/>
            <a:ext cx="8712968" cy="400110"/>
          </a:xfrm>
          <a:prstGeom prst="rect">
            <a:avLst/>
          </a:prstGeom>
          <a:solidFill>
            <a:schemeClr val="bg1"/>
          </a:solidFill>
          <a:effectLst>
            <a:outerShdw blurRad="50800" dist="38100" dir="10800000" algn="r" rotWithShape="0">
              <a:prstClr val="black">
                <a:alpha val="40000"/>
              </a:prstClr>
            </a:outerShdw>
          </a:effectLst>
        </p:spPr>
        <p:txBody>
          <a:bodyPr wrap="square" rtlCol="0">
            <a:spAutoFit/>
          </a:bodyPr>
          <a:lstStyle/>
          <a:p>
            <a:r>
              <a:rPr lang="en-GB" sz="2000" dirty="0">
                <a:latin typeface="Wingdings" panose="05000000000000000000" pitchFamily="2" charset="2"/>
              </a:rPr>
              <a:t>!</a:t>
            </a:r>
            <a:r>
              <a:rPr lang="en-GB" sz="2000" dirty="0"/>
              <a:t> Isolate the fraction on one side of the equation, then multiply by denominator.</a:t>
            </a:r>
          </a:p>
        </p:txBody>
      </p:sp>
      <mc:AlternateContent xmlns:mc="http://schemas.openxmlformats.org/markup-compatibility/2006" xmlns:a14="http://schemas.microsoft.com/office/drawing/2010/main">
        <mc:Choice Requires="a14">
          <p:sp>
            <p:nvSpPr>
              <p:cNvPr id="6" name="TextBox 5"/>
              <p:cNvSpPr txBox="1"/>
              <p:nvPr/>
            </p:nvSpPr>
            <p:spPr>
              <a:xfrm>
                <a:off x="899592" y="1444075"/>
                <a:ext cx="3888432" cy="1494896"/>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𝑎</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𝑏</m:t>
                          </m:r>
                          <m:r>
                            <a:rPr lang="en-GB" sz="2400" b="0" i="1" smtClean="0">
                              <a:latin typeface="Cambria Math" panose="02040503050406030204" pitchFamily="18" charset="0"/>
                            </a:rPr>
                            <m:t>−</m:t>
                          </m:r>
                          <m:r>
                            <a:rPr lang="en-GB" sz="2400" b="0" i="1" smtClean="0">
                              <a:latin typeface="Cambria Math" panose="02040503050406030204" pitchFamily="18" charset="0"/>
                            </a:rPr>
                            <m:t>𝑐</m:t>
                          </m:r>
                        </m:num>
                        <m:den>
                          <m:r>
                            <a:rPr lang="en-GB" sz="2400" b="0" i="1" smtClean="0">
                              <a:latin typeface="Cambria Math" panose="02040503050406030204" pitchFamily="18" charset="0"/>
                            </a:rPr>
                            <m:t>𝑥</m:t>
                          </m:r>
                        </m:den>
                      </m:f>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𝒃</m:t>
                          </m:r>
                          <m:r>
                            <a:rPr lang="en-GB" sz="2400" b="1" i="1" smtClean="0">
                              <a:latin typeface="Cambria Math" panose="02040503050406030204" pitchFamily="18" charset="0"/>
                            </a:rPr>
                            <m:t>−</m:t>
                          </m:r>
                          <m:r>
                            <a:rPr lang="en-GB" sz="2400" b="1" i="1" smtClean="0">
                              <a:latin typeface="Cambria Math" panose="02040503050406030204" pitchFamily="18" charset="0"/>
                            </a:rPr>
                            <m:t>𝒄</m:t>
                          </m:r>
                        </m:num>
                        <m:den>
                          <m:r>
                            <a:rPr lang="en-GB" sz="2400" b="1" i="1" smtClean="0">
                              <a:latin typeface="Cambria Math" panose="02040503050406030204" pitchFamily="18" charset="0"/>
                            </a:rPr>
                            <m:t>𝒂</m:t>
                          </m:r>
                        </m:den>
                      </m:f>
                    </m:oMath>
                  </m:oMathPara>
                </a14:m>
                <a:endParaRPr lang="en-GB" b="1" dirty="0"/>
              </a:p>
            </p:txBody>
          </p:sp>
        </mc:Choice>
        <mc:Fallback xmlns="">
          <p:sp>
            <p:nvSpPr>
              <p:cNvPr id="6" name="TextBox 5"/>
              <p:cNvSpPr txBox="1">
                <a:spLocks noRot="1" noChangeAspect="1" noMove="1" noResize="1" noEditPoints="1" noAdjustHandles="1" noChangeArrowheads="1" noChangeShapeType="1" noTextEdit="1"/>
              </p:cNvSpPr>
              <p:nvPr/>
            </p:nvSpPr>
            <p:spPr>
              <a:xfrm>
                <a:off x="899592" y="1444075"/>
                <a:ext cx="3888432" cy="1494896"/>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5508104" y="1444075"/>
                <a:ext cx="2736304" cy="2359428"/>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𝑎</m:t>
                          </m:r>
                        </m:num>
                        <m:den>
                          <m:r>
                            <a:rPr lang="en-GB" sz="2400" b="0" i="1" smtClean="0">
                              <a:latin typeface="Cambria Math" panose="02040503050406030204" pitchFamily="18" charset="0"/>
                            </a:rPr>
                            <m:t>𝑥</m:t>
                          </m:r>
                        </m:den>
                      </m:f>
                      <m:r>
                        <a:rPr lang="en-GB" sz="2400" b="0" i="1" smtClean="0">
                          <a:latin typeface="Cambria Math" panose="02040503050406030204" pitchFamily="18" charset="0"/>
                        </a:rPr>
                        <m:t>+</m:t>
                      </m:r>
                      <m:r>
                        <a:rPr lang="en-GB" sz="2400" b="0" i="1" smtClean="0">
                          <a:latin typeface="Cambria Math" panose="02040503050406030204" pitchFamily="18" charset="0"/>
                        </a:rPr>
                        <m:t>𝑏</m:t>
                      </m:r>
                      <m:r>
                        <a:rPr lang="en-GB" sz="2400" b="0" i="1" smtClean="0">
                          <a:latin typeface="Cambria Math" panose="02040503050406030204" pitchFamily="18" charset="0"/>
                        </a:rPr>
                        <m:t>=</m:t>
                      </m:r>
                      <m:r>
                        <a:rPr lang="en-GB" sz="2400" b="0" i="1" smtClean="0">
                          <a:latin typeface="Cambria Math" panose="02040503050406030204" pitchFamily="18" charset="0"/>
                        </a:rPr>
                        <m:t>𝑐</m:t>
                      </m:r>
                    </m:oMath>
                    <m:oMath xmlns:m="http://schemas.openxmlformats.org/officeDocument/2006/math">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𝒂</m:t>
                          </m:r>
                        </m:num>
                        <m:den>
                          <m:r>
                            <a:rPr lang="en-GB" sz="2400" b="1" i="1" smtClean="0">
                              <a:latin typeface="Cambria Math" panose="02040503050406030204" pitchFamily="18" charset="0"/>
                            </a:rPr>
                            <m:t>𝒙</m:t>
                          </m:r>
                        </m:den>
                      </m:f>
                      <m:r>
                        <a:rPr lang="en-GB" sz="2400" b="1" i="1" smtClean="0">
                          <a:latin typeface="Cambria Math" panose="02040503050406030204" pitchFamily="18" charset="0"/>
                        </a:rPr>
                        <m:t>=</m:t>
                      </m:r>
                      <m:r>
                        <a:rPr lang="en-GB" sz="2400" b="1" i="1" smtClean="0">
                          <a:latin typeface="Cambria Math" panose="02040503050406030204" pitchFamily="18" charset="0"/>
                        </a:rPr>
                        <m:t>𝒄</m:t>
                      </m:r>
                      <m:r>
                        <a:rPr lang="en-GB" sz="2400" b="1" i="1" smtClean="0">
                          <a:latin typeface="Cambria Math" panose="02040503050406030204" pitchFamily="18" charset="0"/>
                        </a:rPr>
                        <m:t>−</m:t>
                      </m:r>
                      <m:r>
                        <a:rPr lang="en-GB" sz="2400" b="1" i="1" smtClean="0">
                          <a:latin typeface="Cambria Math" panose="02040503050406030204" pitchFamily="18" charset="0"/>
                        </a:rPr>
                        <m:t>𝒃</m:t>
                      </m:r>
                    </m:oMath>
                    <m:oMath xmlns:m="http://schemas.openxmlformats.org/officeDocument/2006/math">
                      <m:r>
                        <a:rPr lang="en-GB" sz="2400" b="1" i="1" smtClean="0">
                          <a:latin typeface="Cambria Math" panose="02040503050406030204" pitchFamily="18" charset="0"/>
                        </a:rPr>
                        <m:t>𝒂</m:t>
                      </m:r>
                      <m:r>
                        <a:rPr lang="en-GB" sz="2400" b="1" i="1" smtClean="0">
                          <a:latin typeface="Cambria Math" panose="02040503050406030204" pitchFamily="18" charset="0"/>
                        </a:rPr>
                        <m:t>=</m:t>
                      </m:r>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𝒄</m:t>
                          </m:r>
                          <m:r>
                            <a:rPr lang="en-GB" sz="2400" b="1" i="1" smtClean="0">
                              <a:latin typeface="Cambria Math" panose="02040503050406030204" pitchFamily="18" charset="0"/>
                            </a:rPr>
                            <m:t>−</m:t>
                          </m:r>
                          <m:r>
                            <a:rPr lang="en-GB" sz="2400" b="1" i="1" smtClean="0">
                              <a:latin typeface="Cambria Math" panose="02040503050406030204" pitchFamily="18" charset="0"/>
                            </a:rPr>
                            <m:t>𝒃</m:t>
                          </m:r>
                        </m:e>
                      </m:d>
                    </m:oMath>
                    <m:oMath xmlns:m="http://schemas.openxmlformats.org/officeDocument/2006/math">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𝒂</m:t>
                          </m:r>
                        </m:num>
                        <m:den>
                          <m:r>
                            <a:rPr lang="en-GB" sz="2400" b="1" i="1" smtClean="0">
                              <a:latin typeface="Cambria Math" panose="02040503050406030204" pitchFamily="18" charset="0"/>
                            </a:rPr>
                            <m:t>𝒄</m:t>
                          </m:r>
                          <m:r>
                            <a:rPr lang="en-GB" sz="2400" b="1" i="1" smtClean="0">
                              <a:latin typeface="Cambria Math" panose="02040503050406030204" pitchFamily="18" charset="0"/>
                            </a:rPr>
                            <m:t>−</m:t>
                          </m:r>
                          <m:r>
                            <a:rPr lang="en-GB" sz="2400" b="1" i="1" smtClean="0">
                              <a:latin typeface="Cambria Math" panose="02040503050406030204" pitchFamily="18" charset="0"/>
                            </a:rPr>
                            <m:t>𝒃</m:t>
                          </m:r>
                        </m:den>
                      </m:f>
                      <m:r>
                        <a:rPr lang="en-GB" sz="2400" b="1" i="1" smtClean="0">
                          <a:latin typeface="Cambria Math" panose="02040503050406030204" pitchFamily="18" charset="0"/>
                        </a:rPr>
                        <m:t>=</m:t>
                      </m:r>
                      <m:r>
                        <a:rPr lang="en-GB" sz="2400" b="1" i="1" smtClean="0">
                          <a:latin typeface="Cambria Math" panose="02040503050406030204" pitchFamily="18" charset="0"/>
                        </a:rPr>
                        <m:t>𝒙</m:t>
                      </m:r>
                    </m:oMath>
                  </m:oMathPara>
                </a14:m>
                <a:endParaRPr lang="en-GB" b="1" dirty="0"/>
              </a:p>
            </p:txBody>
          </p:sp>
        </mc:Choice>
        <mc:Fallback xmlns="">
          <p:sp>
            <p:nvSpPr>
              <p:cNvPr id="7" name="TextBox 6"/>
              <p:cNvSpPr txBox="1">
                <a:spLocks noRot="1" noChangeAspect="1" noMove="1" noResize="1" noEditPoints="1" noAdjustHandles="1" noChangeArrowheads="1" noChangeShapeType="1" noTextEdit="1"/>
              </p:cNvSpPr>
              <p:nvPr/>
            </p:nvSpPr>
            <p:spPr>
              <a:xfrm>
                <a:off x="5508104" y="1444075"/>
                <a:ext cx="2736304" cy="2359428"/>
              </a:xfrm>
              <a:prstGeom prst="rect">
                <a:avLst/>
              </a:prstGeom>
              <a:blipFill rotWithShape="0">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3419872" y="4025922"/>
                <a:ext cx="2736304" cy="1989584"/>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𝑎</m:t>
                      </m:r>
                      <m:r>
                        <a:rPr lang="en-GB" sz="2400" b="0" i="1" smtClean="0">
                          <a:latin typeface="Cambria Math" panose="02040503050406030204" pitchFamily="18" charset="0"/>
                        </a:rPr>
                        <m:t>=</m:t>
                      </m:r>
                      <m:r>
                        <a:rPr lang="en-GB" sz="2400" b="0" i="1" smtClean="0">
                          <a:latin typeface="Cambria Math" panose="02040503050406030204" pitchFamily="18" charset="0"/>
                        </a:rPr>
                        <m:t>𝑏</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𝑐</m:t>
                          </m:r>
                        </m:num>
                        <m:den>
                          <m:r>
                            <a:rPr lang="en-GB" sz="2400" b="0" i="1" smtClean="0">
                              <a:latin typeface="Cambria Math" panose="02040503050406030204" pitchFamily="18" charset="0"/>
                            </a:rPr>
                            <m:t>𝑥</m:t>
                          </m:r>
                        </m:den>
                      </m:f>
                    </m:oMath>
                    <m:oMath xmlns:m="http://schemas.openxmlformats.org/officeDocument/2006/math">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𝒄</m:t>
                          </m:r>
                        </m:num>
                        <m:den>
                          <m:r>
                            <a:rPr lang="en-GB" sz="2400" b="1" i="1" smtClean="0">
                              <a:latin typeface="Cambria Math" panose="02040503050406030204" pitchFamily="18" charset="0"/>
                            </a:rPr>
                            <m:t>𝒙</m:t>
                          </m:r>
                        </m:den>
                      </m:f>
                      <m:r>
                        <a:rPr lang="en-GB" sz="2400" b="1" i="1" smtClean="0">
                          <a:latin typeface="Cambria Math" panose="02040503050406030204" pitchFamily="18" charset="0"/>
                        </a:rPr>
                        <m:t>=</m:t>
                      </m:r>
                      <m:r>
                        <a:rPr lang="en-GB" sz="2400" b="1" i="1" smtClean="0">
                          <a:latin typeface="Cambria Math" panose="02040503050406030204" pitchFamily="18" charset="0"/>
                        </a:rPr>
                        <m:t>𝒃</m:t>
                      </m:r>
                      <m:r>
                        <a:rPr lang="en-GB" sz="2400" b="1" i="1" smtClean="0">
                          <a:latin typeface="Cambria Math" panose="02040503050406030204" pitchFamily="18" charset="0"/>
                        </a:rPr>
                        <m:t>−</m:t>
                      </m:r>
                      <m:r>
                        <a:rPr lang="en-GB" sz="2400" b="1" i="1" smtClean="0">
                          <a:latin typeface="Cambria Math" panose="02040503050406030204" pitchFamily="18" charset="0"/>
                        </a:rPr>
                        <m:t>𝒂</m:t>
                      </m:r>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𝒄</m:t>
                          </m:r>
                        </m:num>
                        <m:den>
                          <m:r>
                            <a:rPr lang="en-GB" sz="2400" b="1" i="1" smtClean="0">
                              <a:latin typeface="Cambria Math" panose="02040503050406030204" pitchFamily="18" charset="0"/>
                            </a:rPr>
                            <m:t>𝒃</m:t>
                          </m:r>
                          <m:r>
                            <a:rPr lang="en-GB" sz="2400" b="1" i="1" smtClean="0">
                              <a:latin typeface="Cambria Math" panose="02040503050406030204" pitchFamily="18" charset="0"/>
                            </a:rPr>
                            <m:t>−</m:t>
                          </m:r>
                          <m:r>
                            <a:rPr lang="en-GB" sz="2400" b="1" i="1" smtClean="0">
                              <a:latin typeface="Cambria Math" panose="02040503050406030204" pitchFamily="18" charset="0"/>
                            </a:rPr>
                            <m:t>𝒂</m:t>
                          </m:r>
                        </m:den>
                      </m:f>
                    </m:oMath>
                  </m:oMathPara>
                </a14:m>
                <a:endParaRPr lang="en-GB" b="1" dirty="0"/>
              </a:p>
            </p:txBody>
          </p:sp>
        </mc:Choice>
        <mc:Fallback xmlns="">
          <p:sp>
            <p:nvSpPr>
              <p:cNvPr id="8" name="TextBox 7"/>
              <p:cNvSpPr txBox="1">
                <a:spLocks noRot="1" noChangeAspect="1" noMove="1" noResize="1" noEditPoints="1" noAdjustHandles="1" noChangeArrowheads="1" noChangeShapeType="1" noTextEdit="1"/>
              </p:cNvSpPr>
              <p:nvPr/>
            </p:nvSpPr>
            <p:spPr>
              <a:xfrm>
                <a:off x="3419872" y="4025922"/>
                <a:ext cx="2736304" cy="1989584"/>
              </a:xfrm>
              <a:prstGeom prst="rect">
                <a:avLst/>
              </a:prstGeom>
              <a:blipFill rotWithShape="0">
                <a:blip r:embed="rId4"/>
                <a:stretch>
                  <a:fillRect/>
                </a:stretch>
              </a:blipFill>
            </p:spPr>
            <p:txBody>
              <a:bodyPr/>
              <a:lstStyle/>
              <a:p>
                <a:r>
                  <a:rPr lang="en-GB">
                    <a:noFill/>
                  </a:rPr>
                  <a:t> </a:t>
                </a:r>
              </a:p>
            </p:txBody>
          </p:sp>
        </mc:Fallback>
      </mc:AlternateContent>
      <p:sp>
        <p:nvSpPr>
          <p:cNvPr id="9" name="Rectangle 8"/>
          <p:cNvSpPr/>
          <p:nvPr/>
        </p:nvSpPr>
        <p:spPr>
          <a:xfrm>
            <a:off x="395536" y="1630791"/>
            <a:ext cx="28803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p:sp>
        <p:nvSpPr>
          <p:cNvPr id="10" name="Rectangle 9"/>
          <p:cNvSpPr/>
          <p:nvPr/>
        </p:nvSpPr>
        <p:spPr>
          <a:xfrm>
            <a:off x="4860032" y="1763230"/>
            <a:ext cx="28803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p:sp>
        <p:nvSpPr>
          <p:cNvPr id="11" name="Rectangle 10"/>
          <p:cNvSpPr/>
          <p:nvPr/>
        </p:nvSpPr>
        <p:spPr>
          <a:xfrm>
            <a:off x="2831356" y="4241946"/>
            <a:ext cx="28803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3</a:t>
            </a:r>
          </a:p>
        </p:txBody>
      </p:sp>
      <p:sp>
        <p:nvSpPr>
          <p:cNvPr id="12" name="Rectangle 11"/>
          <p:cNvSpPr/>
          <p:nvPr/>
        </p:nvSpPr>
        <p:spPr>
          <a:xfrm>
            <a:off x="1475656" y="2191523"/>
            <a:ext cx="1008112" cy="74744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5460132" y="2132733"/>
            <a:ext cx="1992188" cy="16707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3395960" y="4753642"/>
            <a:ext cx="1752104" cy="13605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9456893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3"/>
                                        </p:tgtEl>
                                      </p:cBhvr>
                                    </p:animEffect>
                                    <p:set>
                                      <p:cBhvr>
                                        <p:cTn id="13"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4" restart="whenNotActive" fill="hold" evtFilter="cancelBubble" nodeType="interactiveSeq">
                <p:stCondLst>
                  <p:cond evt="onClick" delay="0">
                    <p:tgtEl>
                      <p:spTgt spid="14"/>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4"/>
                                        </p:tgtEl>
                                      </p:cBhvr>
                                    </p:animEffect>
                                    <p:set>
                                      <p:cBhvr>
                                        <p:cTn id="19"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2" grpId="0" animBg="1"/>
      <p:bldP spid="1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2" name="TextBox 31"/>
              <p:cNvSpPr txBox="1"/>
              <p:nvPr/>
            </p:nvSpPr>
            <p:spPr>
              <a:xfrm>
                <a:off x="8352176" y="5026139"/>
                <a:ext cx="790680" cy="830997"/>
              </a:xfrm>
              <a:prstGeom prst="rect">
                <a:avLst/>
              </a:prstGeom>
              <a:noFill/>
            </p:spPr>
            <p:txBody>
              <a:bodyPr wrap="square" rtlCol="0">
                <a:spAutoFit/>
              </a:bodyPr>
              <a:lstStyle/>
              <a:p>
                <a:r>
                  <a:rPr lang="en-GB" sz="1200" dirty="0"/>
                  <a:t>+2 first as was last thing done to </a:t>
                </a:r>
                <a14:m>
                  <m:oMath xmlns:m="http://schemas.openxmlformats.org/officeDocument/2006/math">
                    <m:r>
                      <a:rPr lang="en-GB" sz="1200" b="0" i="1" smtClean="0">
                        <a:latin typeface="Cambria Math" panose="02040503050406030204" pitchFamily="18" charset="0"/>
                      </a:rPr>
                      <m:t>𝑥</m:t>
                    </m:r>
                  </m:oMath>
                </a14:m>
                <a:endParaRPr lang="en-GB" sz="1200" dirty="0"/>
              </a:p>
            </p:txBody>
          </p:sp>
        </mc:Choice>
        <mc:Fallback xmlns="">
          <p:sp>
            <p:nvSpPr>
              <p:cNvPr id="32" name="TextBox 31"/>
              <p:cNvSpPr txBox="1">
                <a:spLocks noRot="1" noChangeAspect="1" noMove="1" noResize="1" noEditPoints="1" noAdjustHandles="1" noChangeArrowheads="1" noChangeShapeType="1" noTextEdit="1"/>
              </p:cNvSpPr>
              <p:nvPr/>
            </p:nvSpPr>
            <p:spPr>
              <a:xfrm>
                <a:off x="8352176" y="5026139"/>
                <a:ext cx="790680" cy="830997"/>
              </a:xfrm>
              <a:prstGeom prst="rect">
                <a:avLst/>
              </a:prstGeom>
              <a:blipFill rotWithShape="0">
                <a:blip r:embed="rId2"/>
                <a:stretch>
                  <a:fillRect r="-3846" b="-4380"/>
                </a:stretch>
              </a:blipFill>
            </p:spPr>
            <p:txBody>
              <a:bodyPr/>
              <a:lstStyle/>
              <a:p>
                <a:r>
                  <a:rPr lang="en-GB">
                    <a:noFill/>
                  </a:rPr>
                  <a:t> </a:t>
                </a:r>
              </a:p>
            </p:txBody>
          </p:sp>
        </mc:Fallback>
      </mc:AlternateContent>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Doing it in one step… (if you like)</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23528" y="836712"/>
                <a:ext cx="8568952" cy="1337033"/>
              </a:xfrm>
              <a:prstGeom prst="rect">
                <a:avLst/>
              </a:prstGeom>
              <a:noFill/>
            </p:spPr>
            <p:txBody>
              <a:bodyPr wrap="square" rtlCol="0">
                <a:spAutoFit/>
              </a:bodyPr>
              <a:lstStyle/>
              <a:p>
                <a:r>
                  <a:rPr lang="en-GB" sz="2000" dirty="0"/>
                  <a:t>How would you rearrange the numbers in </a:t>
                </a:r>
                <a14:m>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12</m:t>
                        </m:r>
                      </m:num>
                      <m:den>
                        <m:r>
                          <a:rPr lang="en-GB" sz="2000" b="0" i="1" smtClean="0">
                            <a:latin typeface="Cambria Math" panose="02040503050406030204" pitchFamily="18" charset="0"/>
                          </a:rPr>
                          <m:t>4</m:t>
                        </m:r>
                      </m:den>
                    </m:f>
                    <m:r>
                      <a:rPr lang="en-GB" sz="2000" b="0" i="1" smtClean="0">
                        <a:latin typeface="Cambria Math" panose="02040503050406030204" pitchFamily="18" charset="0"/>
                      </a:rPr>
                      <m:t>=3</m:t>
                    </m:r>
                  </m:oMath>
                </a14:m>
                <a:r>
                  <a:rPr lang="en-GB" sz="2000" dirty="0"/>
                  <a:t> to get another division?</a:t>
                </a:r>
              </a:p>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12</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=4</m:t>
                      </m:r>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323528" y="836712"/>
                <a:ext cx="8568952" cy="1337033"/>
              </a:xfrm>
              <a:prstGeom prst="rect">
                <a:avLst/>
              </a:prstGeom>
              <a:blipFill rotWithShape="0">
                <a:blip r:embed="rId3"/>
                <a:stretch>
                  <a:fillRect l="-711"/>
                </a:stretch>
              </a:blipFill>
            </p:spPr>
            <p:txBody>
              <a:bodyPr/>
              <a:lstStyle/>
              <a:p>
                <a:r>
                  <a:rPr lang="en-GB">
                    <a:noFill/>
                  </a:rPr>
                  <a:t> </a:t>
                </a:r>
              </a:p>
            </p:txBody>
          </p:sp>
        </mc:Fallback>
      </mc:AlternateContent>
      <p:cxnSp>
        <p:nvCxnSpPr>
          <p:cNvPr id="9" name="Straight Connector 8"/>
          <p:cNvCxnSpPr/>
          <p:nvPr/>
        </p:nvCxnSpPr>
        <p:spPr>
          <a:xfrm>
            <a:off x="-1144" y="4581128"/>
            <a:ext cx="9144000" cy="0"/>
          </a:xfrm>
          <a:prstGeom prst="line">
            <a:avLst/>
          </a:prstGeom>
        </p:spPr>
        <p:style>
          <a:lnRef idx="1">
            <a:schemeClr val="dk1"/>
          </a:lnRef>
          <a:fillRef idx="0">
            <a:schemeClr val="dk1"/>
          </a:fillRef>
          <a:effectRef idx="0">
            <a:schemeClr val="dk1"/>
          </a:effectRef>
          <a:fontRef idx="minor">
            <a:schemeClr val="tx1"/>
          </a:fontRef>
        </p:style>
      </p:cxnSp>
      <p:sp>
        <p:nvSpPr>
          <p:cNvPr id="10" name="Rectangle 9"/>
          <p:cNvSpPr/>
          <p:nvPr/>
        </p:nvSpPr>
        <p:spPr>
          <a:xfrm>
            <a:off x="3491880" y="1358900"/>
            <a:ext cx="2016224" cy="81484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TextBox 10"/>
          <p:cNvSpPr txBox="1"/>
          <p:nvPr/>
        </p:nvSpPr>
        <p:spPr>
          <a:xfrm>
            <a:off x="164311" y="4564474"/>
            <a:ext cx="2736304" cy="461665"/>
          </a:xfrm>
          <a:prstGeom prst="rect">
            <a:avLst/>
          </a:prstGeom>
          <a:noFill/>
        </p:spPr>
        <p:txBody>
          <a:bodyPr wrap="square" rtlCol="0">
            <a:spAutoFit/>
          </a:bodyPr>
          <a:lstStyle/>
          <a:p>
            <a:r>
              <a:rPr lang="en-GB" sz="2400" b="1" dirty="0"/>
              <a:t>Examples:</a:t>
            </a:r>
          </a:p>
        </p:txBody>
      </p:sp>
      <mc:AlternateContent xmlns:mc="http://schemas.openxmlformats.org/markup-compatibility/2006" xmlns:a14="http://schemas.microsoft.com/office/drawing/2010/main">
        <mc:Choice Requires="a14">
          <p:sp>
            <p:nvSpPr>
              <p:cNvPr id="8" name="TextBox 7"/>
              <p:cNvSpPr txBox="1"/>
              <p:nvPr/>
            </p:nvSpPr>
            <p:spPr>
              <a:xfrm>
                <a:off x="1446923" y="2861782"/>
                <a:ext cx="2088232" cy="91031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𝑐</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𝑏</m:t>
                          </m:r>
                        </m:num>
                        <m:den>
                          <m:r>
                            <a:rPr lang="en-GB" sz="2800" b="0" i="1" smtClean="0">
                              <a:latin typeface="Cambria Math" panose="02040503050406030204" pitchFamily="18" charset="0"/>
                            </a:rPr>
                            <m:t>4−2</m:t>
                          </m:r>
                          <m:r>
                            <a:rPr lang="en-GB" sz="2800" b="0" i="1" smtClean="0">
                              <a:latin typeface="Cambria Math" panose="02040503050406030204" pitchFamily="18" charset="0"/>
                            </a:rPr>
                            <m:t>𝑥</m:t>
                          </m:r>
                        </m:den>
                      </m:f>
                    </m:oMath>
                  </m:oMathPara>
                </a14:m>
                <a:endParaRPr lang="en-GB" sz="2800" dirty="0"/>
              </a:p>
            </p:txBody>
          </p:sp>
        </mc:Choice>
        <mc:Fallback xmlns="">
          <p:sp>
            <p:nvSpPr>
              <p:cNvPr id="8" name="TextBox 7"/>
              <p:cNvSpPr txBox="1">
                <a:spLocks noRot="1" noChangeAspect="1" noMove="1" noResize="1" noEditPoints="1" noAdjustHandles="1" noChangeArrowheads="1" noChangeShapeType="1" noTextEdit="1"/>
              </p:cNvSpPr>
              <p:nvPr/>
            </p:nvSpPr>
            <p:spPr>
              <a:xfrm>
                <a:off x="1446923" y="2861782"/>
                <a:ext cx="2088232" cy="910314"/>
              </a:xfrm>
              <a:prstGeom prst="rect">
                <a:avLst/>
              </a:prstGeom>
              <a:blipFill rotWithShape="0">
                <a:blip r:embed="rId4"/>
                <a:stretch>
                  <a:fillRect/>
                </a:stretch>
              </a:blipFill>
            </p:spPr>
            <p:txBody>
              <a:bodyPr/>
              <a:lstStyle/>
              <a:p>
                <a:r>
                  <a:rPr lang="en-GB">
                    <a:noFill/>
                  </a:rPr>
                  <a:t> </a:t>
                </a:r>
              </a:p>
            </p:txBody>
          </p:sp>
        </mc:Fallback>
      </mc:AlternateContent>
      <p:sp>
        <p:nvSpPr>
          <p:cNvPr id="19" name="Right Arrow 18"/>
          <p:cNvSpPr/>
          <p:nvPr/>
        </p:nvSpPr>
        <p:spPr>
          <a:xfrm>
            <a:off x="4060667" y="3054254"/>
            <a:ext cx="120268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0" name="TextBox 19"/>
              <p:cNvSpPr txBox="1"/>
              <p:nvPr/>
            </p:nvSpPr>
            <p:spPr>
              <a:xfrm>
                <a:off x="5623387" y="2823201"/>
                <a:ext cx="2088232" cy="94416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4−2</m:t>
                      </m:r>
                      <m:r>
                        <a:rPr lang="en-GB" sz="2800" b="0" i="1" smtClean="0">
                          <a:latin typeface="Cambria Math" panose="02040503050406030204" pitchFamily="18" charset="0"/>
                        </a:rPr>
                        <m:t>𝑥</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𝑏</m:t>
                          </m:r>
                        </m:num>
                        <m:den>
                          <m:r>
                            <a:rPr lang="en-GB" sz="2800" b="0" i="1" smtClean="0">
                              <a:latin typeface="Cambria Math" panose="02040503050406030204" pitchFamily="18" charset="0"/>
                            </a:rPr>
                            <m:t>𝑐</m:t>
                          </m:r>
                        </m:den>
                      </m:f>
                    </m:oMath>
                  </m:oMathPara>
                </a14:m>
                <a:endParaRPr lang="en-GB" sz="2800" dirty="0"/>
              </a:p>
            </p:txBody>
          </p:sp>
        </mc:Choice>
        <mc:Fallback xmlns="">
          <p:sp>
            <p:nvSpPr>
              <p:cNvPr id="20" name="TextBox 19"/>
              <p:cNvSpPr txBox="1">
                <a:spLocks noRot="1" noChangeAspect="1" noMove="1" noResize="1" noEditPoints="1" noAdjustHandles="1" noChangeArrowheads="1" noChangeShapeType="1" noTextEdit="1"/>
              </p:cNvSpPr>
              <p:nvPr/>
            </p:nvSpPr>
            <p:spPr>
              <a:xfrm>
                <a:off x="5623387" y="2823201"/>
                <a:ext cx="2088232" cy="944169"/>
              </a:xfrm>
              <a:prstGeom prst="rect">
                <a:avLst/>
              </a:prstGeom>
              <a:blipFill rotWithShape="0">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610868" y="5026139"/>
                <a:ext cx="2520280" cy="114415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𝑏</m:t>
                          </m:r>
                        </m:num>
                        <m:den>
                          <m:r>
                            <a:rPr lang="en-GB" b="0" i="1" smtClean="0">
                              <a:latin typeface="Cambria Math" panose="02040503050406030204" pitchFamily="18" charset="0"/>
                            </a:rPr>
                            <m:t>𝑥</m:t>
                          </m:r>
                        </m:den>
                      </m:f>
                    </m:oMath>
                    <m:oMath xmlns:m="http://schemas.openxmlformats.org/officeDocument/2006/math">
                      <m:r>
                        <a:rPr lang="en-GB" b="1" i="1" smtClean="0">
                          <a:latin typeface="Cambria Math" panose="02040503050406030204" pitchFamily="18" charset="0"/>
                        </a:rPr>
                        <m:t>𝒙</m:t>
                      </m:r>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𝒃</m:t>
                          </m:r>
                        </m:num>
                        <m:den>
                          <m:r>
                            <a:rPr lang="en-GB" b="1" i="1" smtClean="0">
                              <a:latin typeface="Cambria Math" panose="02040503050406030204" pitchFamily="18" charset="0"/>
                            </a:rPr>
                            <m:t>𝒂</m:t>
                          </m:r>
                        </m:den>
                      </m:f>
                    </m:oMath>
                  </m:oMathPara>
                </a14:m>
                <a:endParaRPr lang="en-GB" b="1" dirty="0"/>
              </a:p>
            </p:txBody>
          </p:sp>
        </mc:Choice>
        <mc:Fallback xmlns="">
          <p:sp>
            <p:nvSpPr>
              <p:cNvPr id="21" name="TextBox 20"/>
              <p:cNvSpPr txBox="1">
                <a:spLocks noRot="1" noChangeAspect="1" noMove="1" noResize="1" noEditPoints="1" noAdjustHandles="1" noChangeArrowheads="1" noChangeShapeType="1" noTextEdit="1"/>
              </p:cNvSpPr>
              <p:nvPr/>
            </p:nvSpPr>
            <p:spPr>
              <a:xfrm>
                <a:off x="610868" y="5026139"/>
                <a:ext cx="2520280" cy="1144159"/>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3238016" y="5026139"/>
                <a:ext cx="2520280" cy="121558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r>
                            <a:rPr lang="en-GB" b="0" i="1" smtClean="0">
                              <a:latin typeface="Cambria Math" panose="02040503050406030204" pitchFamily="18" charset="0"/>
                            </a:rPr>
                            <m:t>𝑎</m:t>
                          </m:r>
                          <m:r>
                            <a:rPr lang="en-GB" b="0" i="1" smtClean="0">
                              <a:latin typeface="Cambria Math" panose="02040503050406030204" pitchFamily="18" charset="0"/>
                            </a:rPr>
                            <m:t>−</m:t>
                          </m:r>
                          <m:sSup>
                            <m:sSupPr>
                              <m:ctrlPr>
                                <a:rPr lang="en-GB"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num>
                        <m:den>
                          <m:r>
                            <a:rPr lang="en-GB" b="0" i="1" smtClean="0">
                              <a:latin typeface="Cambria Math" panose="02040503050406030204" pitchFamily="18" charset="0"/>
                            </a:rPr>
                            <m:t>𝑥</m:t>
                          </m:r>
                          <m:r>
                            <a:rPr lang="en-GB" b="0" i="1" smtClean="0">
                              <a:latin typeface="Cambria Math" panose="02040503050406030204" pitchFamily="18" charset="0"/>
                            </a:rPr>
                            <m:t>+1</m:t>
                          </m:r>
                        </m:den>
                      </m:f>
                      <m:r>
                        <a:rPr lang="en-GB" b="0" i="1" smtClean="0">
                          <a:latin typeface="Cambria Math" panose="02040503050406030204" pitchFamily="18" charset="0"/>
                        </a:rPr>
                        <m:t>=</m:t>
                      </m:r>
                      <m:r>
                        <a:rPr lang="en-GB" b="0" i="1" smtClean="0">
                          <a:latin typeface="Cambria Math" panose="02040503050406030204" pitchFamily="18" charset="0"/>
                        </a:rPr>
                        <m:t>𝑐</m:t>
                      </m:r>
                    </m:oMath>
                    <m:oMath xmlns:m="http://schemas.openxmlformats.org/officeDocument/2006/math">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𝒂</m:t>
                          </m:r>
                          <m:r>
                            <a:rPr lang="en-GB" b="1" i="1" smtClean="0">
                              <a:latin typeface="Cambria Math" panose="02040503050406030204" pitchFamily="18" charset="0"/>
                            </a:rPr>
                            <m:t>−</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𝒃</m:t>
                              </m:r>
                            </m:e>
                            <m:sup>
                              <m:r>
                                <a:rPr lang="en-GB" b="1" i="1" smtClean="0">
                                  <a:latin typeface="Cambria Math" panose="02040503050406030204" pitchFamily="18" charset="0"/>
                                </a:rPr>
                                <m:t>𝟐</m:t>
                              </m:r>
                            </m:sup>
                          </m:sSup>
                        </m:num>
                        <m:den>
                          <m:r>
                            <a:rPr lang="en-GB" b="1" i="1" smtClean="0">
                              <a:latin typeface="Cambria Math" panose="02040503050406030204" pitchFamily="18" charset="0"/>
                            </a:rPr>
                            <m:t>𝒄</m:t>
                          </m:r>
                        </m:den>
                      </m:f>
                    </m:oMath>
                  </m:oMathPara>
                </a14:m>
                <a:endParaRPr lang="en-GB" b="1" dirty="0"/>
              </a:p>
            </p:txBody>
          </p:sp>
        </mc:Choice>
        <mc:Fallback xmlns="">
          <p:sp>
            <p:nvSpPr>
              <p:cNvPr id="22" name="TextBox 21"/>
              <p:cNvSpPr txBox="1">
                <a:spLocks noRot="1" noChangeAspect="1" noMove="1" noResize="1" noEditPoints="1" noAdjustHandles="1" noChangeArrowheads="1" noChangeShapeType="1" noTextEdit="1"/>
              </p:cNvSpPr>
              <p:nvPr/>
            </p:nvSpPr>
            <p:spPr>
              <a:xfrm>
                <a:off x="3238016" y="5026139"/>
                <a:ext cx="2520280" cy="1215589"/>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6301816" y="4581128"/>
                <a:ext cx="2520280" cy="226267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1600" b="0" i="1" smtClean="0">
                          <a:latin typeface="Cambria Math" panose="02040503050406030204" pitchFamily="18" charset="0"/>
                        </a:rPr>
                        <m:t>𝑦</m:t>
                      </m:r>
                      <m:r>
                        <a:rPr lang="en-GB" sz="1600" b="0" i="1" smtClean="0">
                          <a:latin typeface="Cambria Math" panose="02040503050406030204" pitchFamily="18" charset="0"/>
                        </a:rPr>
                        <m:t>=</m:t>
                      </m:r>
                      <m:f>
                        <m:fPr>
                          <m:ctrlPr>
                            <a:rPr lang="en-GB" sz="1600" i="1" smtClean="0">
                              <a:latin typeface="Cambria Math" panose="02040503050406030204" pitchFamily="18" charset="0"/>
                            </a:rPr>
                          </m:ctrlPr>
                        </m:fPr>
                        <m:num>
                          <m:sSup>
                            <m:sSupPr>
                              <m:ctrlPr>
                                <a:rPr lang="en-GB" sz="1600" i="1" smtClean="0">
                                  <a:latin typeface="Cambria Math" panose="02040503050406030204" pitchFamily="18" charset="0"/>
                                </a:rPr>
                              </m:ctrlPr>
                            </m:sSupPr>
                            <m:e>
                              <m:r>
                                <a:rPr lang="en-GB" sz="1600" b="0" i="1" smtClean="0">
                                  <a:latin typeface="Cambria Math" panose="02040503050406030204" pitchFamily="18" charset="0"/>
                                </a:rPr>
                                <m:t>𝑦</m:t>
                              </m:r>
                            </m:e>
                            <m:sup>
                              <m:r>
                                <a:rPr lang="en-GB" sz="1600" b="0" i="1" smtClean="0">
                                  <a:latin typeface="Cambria Math" panose="02040503050406030204" pitchFamily="18" charset="0"/>
                                </a:rPr>
                                <m:t>2</m:t>
                              </m:r>
                            </m:sup>
                          </m:sSup>
                        </m:num>
                        <m:den>
                          <m:r>
                            <a:rPr lang="en-GB" sz="1600" b="0" i="1" smtClean="0">
                              <a:latin typeface="Cambria Math" panose="02040503050406030204" pitchFamily="18" charset="0"/>
                            </a:rPr>
                            <m:t>𝑥</m:t>
                          </m:r>
                          <m:r>
                            <a:rPr lang="en-GB" sz="1600" b="0" i="1" smtClean="0">
                              <a:latin typeface="Cambria Math" panose="02040503050406030204" pitchFamily="18" charset="0"/>
                            </a:rPr>
                            <m:t>+</m:t>
                          </m:r>
                          <m:r>
                            <a:rPr lang="en-GB" sz="1600" b="0" i="1" smtClean="0">
                              <a:latin typeface="Cambria Math" panose="02040503050406030204" pitchFamily="18" charset="0"/>
                            </a:rPr>
                            <m:t>𝑦</m:t>
                          </m:r>
                        </m:den>
                      </m:f>
                      <m:r>
                        <a:rPr lang="en-GB" sz="1600" b="0" i="1" smtClean="0">
                          <a:latin typeface="Cambria Math" panose="02040503050406030204" pitchFamily="18" charset="0"/>
                        </a:rPr>
                        <m:t>−2</m:t>
                      </m:r>
                    </m:oMath>
                    <m:oMath xmlns:m="http://schemas.openxmlformats.org/officeDocument/2006/math">
                      <m:r>
                        <a:rPr lang="en-GB" sz="1600" b="1" i="1" smtClean="0">
                          <a:latin typeface="Cambria Math" panose="02040503050406030204" pitchFamily="18" charset="0"/>
                        </a:rPr>
                        <m:t>𝒚</m:t>
                      </m:r>
                      <m:r>
                        <a:rPr lang="en-GB" sz="1600" b="1" i="1" smtClean="0">
                          <a:latin typeface="Cambria Math" panose="02040503050406030204" pitchFamily="18" charset="0"/>
                        </a:rPr>
                        <m:t>+</m:t>
                      </m:r>
                      <m:r>
                        <a:rPr lang="en-GB" sz="1600" b="1" i="1" smtClean="0">
                          <a:latin typeface="Cambria Math" panose="02040503050406030204" pitchFamily="18" charset="0"/>
                        </a:rPr>
                        <m:t>𝟐</m:t>
                      </m:r>
                      <m:r>
                        <a:rPr lang="en-GB" sz="1600" b="1" i="1" smtClean="0">
                          <a:latin typeface="Cambria Math" panose="02040503050406030204" pitchFamily="18" charset="0"/>
                        </a:rPr>
                        <m:t>=</m:t>
                      </m:r>
                      <m:f>
                        <m:fPr>
                          <m:ctrlPr>
                            <a:rPr lang="en-GB" sz="1600" b="1" i="1" smtClean="0">
                              <a:latin typeface="Cambria Math" panose="02040503050406030204" pitchFamily="18" charset="0"/>
                            </a:rPr>
                          </m:ctrlPr>
                        </m:fPr>
                        <m:num>
                          <m:sSup>
                            <m:sSupPr>
                              <m:ctrlPr>
                                <a:rPr lang="en-GB" sz="1600" b="1" i="1" smtClean="0">
                                  <a:latin typeface="Cambria Math" panose="02040503050406030204" pitchFamily="18" charset="0"/>
                                </a:rPr>
                              </m:ctrlPr>
                            </m:sSupPr>
                            <m:e>
                              <m:r>
                                <a:rPr lang="en-GB" sz="1600" b="1" i="1" smtClean="0">
                                  <a:latin typeface="Cambria Math" panose="02040503050406030204" pitchFamily="18" charset="0"/>
                                </a:rPr>
                                <m:t>𝒚</m:t>
                              </m:r>
                            </m:e>
                            <m:sup>
                              <m:r>
                                <a:rPr lang="en-GB" sz="1600" b="1" i="1" smtClean="0">
                                  <a:latin typeface="Cambria Math" panose="02040503050406030204" pitchFamily="18" charset="0"/>
                                </a:rPr>
                                <m:t>𝟐</m:t>
                              </m:r>
                            </m:sup>
                          </m:sSup>
                        </m:num>
                        <m:den>
                          <m:r>
                            <a:rPr lang="en-GB" sz="1600" b="1" i="1" smtClean="0">
                              <a:latin typeface="Cambria Math" panose="02040503050406030204" pitchFamily="18" charset="0"/>
                            </a:rPr>
                            <m:t>𝒙</m:t>
                          </m:r>
                          <m:r>
                            <a:rPr lang="en-GB" sz="1600" b="1" i="1" smtClean="0">
                              <a:latin typeface="Cambria Math" panose="02040503050406030204" pitchFamily="18" charset="0"/>
                            </a:rPr>
                            <m:t>+</m:t>
                          </m:r>
                          <m:r>
                            <a:rPr lang="en-GB" sz="1600" b="1" i="1" smtClean="0">
                              <a:latin typeface="Cambria Math" panose="02040503050406030204" pitchFamily="18" charset="0"/>
                            </a:rPr>
                            <m:t>𝒚</m:t>
                          </m:r>
                        </m:den>
                      </m:f>
                    </m:oMath>
                    <m:oMath xmlns:m="http://schemas.openxmlformats.org/officeDocument/2006/math">
                      <m:r>
                        <a:rPr lang="en-GB" sz="1600" b="1" i="1" smtClean="0">
                          <a:latin typeface="Cambria Math" panose="02040503050406030204" pitchFamily="18" charset="0"/>
                        </a:rPr>
                        <m:t>𝒙</m:t>
                      </m:r>
                      <m:r>
                        <a:rPr lang="en-GB" sz="1600" b="1" i="1" smtClean="0">
                          <a:latin typeface="Cambria Math" panose="02040503050406030204" pitchFamily="18" charset="0"/>
                        </a:rPr>
                        <m:t>+</m:t>
                      </m:r>
                      <m:r>
                        <a:rPr lang="en-GB" sz="1600" b="1" i="1" smtClean="0">
                          <a:latin typeface="Cambria Math" panose="02040503050406030204" pitchFamily="18" charset="0"/>
                        </a:rPr>
                        <m:t>𝒚</m:t>
                      </m:r>
                      <m:r>
                        <a:rPr lang="en-GB" sz="1600" b="1" i="1" smtClean="0">
                          <a:latin typeface="Cambria Math" panose="02040503050406030204" pitchFamily="18" charset="0"/>
                        </a:rPr>
                        <m:t>=</m:t>
                      </m:r>
                      <m:f>
                        <m:fPr>
                          <m:ctrlPr>
                            <a:rPr lang="en-GB" sz="1600" b="1" i="1" smtClean="0">
                              <a:latin typeface="Cambria Math" panose="02040503050406030204" pitchFamily="18" charset="0"/>
                            </a:rPr>
                          </m:ctrlPr>
                        </m:fPr>
                        <m:num>
                          <m:sSup>
                            <m:sSupPr>
                              <m:ctrlPr>
                                <a:rPr lang="en-GB" sz="1600" b="1" i="1" smtClean="0">
                                  <a:latin typeface="Cambria Math" panose="02040503050406030204" pitchFamily="18" charset="0"/>
                                </a:rPr>
                              </m:ctrlPr>
                            </m:sSupPr>
                            <m:e>
                              <m:r>
                                <a:rPr lang="en-GB" sz="1600" b="1" i="1" smtClean="0">
                                  <a:latin typeface="Cambria Math" panose="02040503050406030204" pitchFamily="18" charset="0"/>
                                </a:rPr>
                                <m:t>𝒚</m:t>
                              </m:r>
                            </m:e>
                            <m:sup>
                              <m:r>
                                <a:rPr lang="en-GB" sz="1600" b="1" i="1" smtClean="0">
                                  <a:latin typeface="Cambria Math" panose="02040503050406030204" pitchFamily="18" charset="0"/>
                                </a:rPr>
                                <m:t>𝟐</m:t>
                              </m:r>
                            </m:sup>
                          </m:sSup>
                        </m:num>
                        <m:den>
                          <m:r>
                            <a:rPr lang="en-GB" sz="1600" b="1" i="1" smtClean="0">
                              <a:latin typeface="Cambria Math" panose="02040503050406030204" pitchFamily="18" charset="0"/>
                            </a:rPr>
                            <m:t>𝒚</m:t>
                          </m:r>
                          <m:r>
                            <a:rPr lang="en-GB" sz="1600" b="1" i="1" smtClean="0">
                              <a:latin typeface="Cambria Math" panose="02040503050406030204" pitchFamily="18" charset="0"/>
                            </a:rPr>
                            <m:t>+</m:t>
                          </m:r>
                          <m:r>
                            <a:rPr lang="en-GB" sz="1600" b="1" i="1" smtClean="0">
                              <a:latin typeface="Cambria Math" panose="02040503050406030204" pitchFamily="18" charset="0"/>
                            </a:rPr>
                            <m:t>𝟐</m:t>
                          </m:r>
                        </m:den>
                      </m:f>
                    </m:oMath>
                    <m:oMath xmlns:m="http://schemas.openxmlformats.org/officeDocument/2006/math">
                      <m:r>
                        <a:rPr lang="en-GB" sz="1600" b="1" i="1" smtClean="0">
                          <a:latin typeface="Cambria Math" panose="02040503050406030204" pitchFamily="18" charset="0"/>
                        </a:rPr>
                        <m:t>𝒙</m:t>
                      </m:r>
                      <m:r>
                        <a:rPr lang="en-GB" sz="1600" b="1" i="1" smtClean="0">
                          <a:latin typeface="Cambria Math" panose="02040503050406030204" pitchFamily="18" charset="0"/>
                        </a:rPr>
                        <m:t>=</m:t>
                      </m:r>
                      <m:f>
                        <m:fPr>
                          <m:ctrlPr>
                            <a:rPr lang="en-GB" sz="1600" b="1" i="1" smtClean="0">
                              <a:latin typeface="Cambria Math" panose="02040503050406030204" pitchFamily="18" charset="0"/>
                            </a:rPr>
                          </m:ctrlPr>
                        </m:fPr>
                        <m:num>
                          <m:sSup>
                            <m:sSupPr>
                              <m:ctrlPr>
                                <a:rPr lang="en-GB" sz="1600" b="1" i="1" smtClean="0">
                                  <a:latin typeface="Cambria Math" panose="02040503050406030204" pitchFamily="18" charset="0"/>
                                </a:rPr>
                              </m:ctrlPr>
                            </m:sSupPr>
                            <m:e>
                              <m:r>
                                <a:rPr lang="en-GB" sz="1600" b="1" i="1" smtClean="0">
                                  <a:latin typeface="Cambria Math" panose="02040503050406030204" pitchFamily="18" charset="0"/>
                                </a:rPr>
                                <m:t>𝒚</m:t>
                              </m:r>
                            </m:e>
                            <m:sup>
                              <m:r>
                                <a:rPr lang="en-GB" sz="1600" b="1" i="1" smtClean="0">
                                  <a:latin typeface="Cambria Math" panose="02040503050406030204" pitchFamily="18" charset="0"/>
                                </a:rPr>
                                <m:t>𝟐</m:t>
                              </m:r>
                            </m:sup>
                          </m:sSup>
                        </m:num>
                        <m:den>
                          <m:r>
                            <a:rPr lang="en-GB" sz="1600" b="1" i="1" smtClean="0">
                              <a:latin typeface="Cambria Math" panose="02040503050406030204" pitchFamily="18" charset="0"/>
                            </a:rPr>
                            <m:t>𝒚</m:t>
                          </m:r>
                          <m:r>
                            <a:rPr lang="en-GB" sz="1600" b="1" i="1" smtClean="0">
                              <a:latin typeface="Cambria Math" panose="02040503050406030204" pitchFamily="18" charset="0"/>
                            </a:rPr>
                            <m:t>+</m:t>
                          </m:r>
                          <m:r>
                            <a:rPr lang="en-GB" sz="1600" b="1" i="1" smtClean="0">
                              <a:latin typeface="Cambria Math" panose="02040503050406030204" pitchFamily="18" charset="0"/>
                            </a:rPr>
                            <m:t>𝟐</m:t>
                          </m:r>
                        </m:den>
                      </m:f>
                      <m:r>
                        <a:rPr lang="en-GB" sz="1600" b="1" i="1" smtClean="0">
                          <a:latin typeface="Cambria Math" panose="02040503050406030204" pitchFamily="18" charset="0"/>
                        </a:rPr>
                        <m:t>−</m:t>
                      </m:r>
                      <m:r>
                        <a:rPr lang="en-GB" sz="1600" b="1" i="1" smtClean="0">
                          <a:latin typeface="Cambria Math" panose="02040503050406030204" pitchFamily="18" charset="0"/>
                        </a:rPr>
                        <m:t>𝒚</m:t>
                      </m:r>
                    </m:oMath>
                  </m:oMathPara>
                </a14:m>
                <a:endParaRPr lang="en-GB" sz="1600" b="1" dirty="0"/>
              </a:p>
            </p:txBody>
          </p:sp>
        </mc:Choice>
        <mc:Fallback xmlns="">
          <p:sp>
            <p:nvSpPr>
              <p:cNvPr id="23" name="TextBox 22"/>
              <p:cNvSpPr txBox="1">
                <a:spLocks noRot="1" noChangeAspect="1" noMove="1" noResize="1" noEditPoints="1" noAdjustHandles="1" noChangeArrowheads="1" noChangeShapeType="1" noTextEdit="1"/>
              </p:cNvSpPr>
              <p:nvPr/>
            </p:nvSpPr>
            <p:spPr>
              <a:xfrm>
                <a:off x="6301816" y="4581128"/>
                <a:ext cx="2520280" cy="2262671"/>
              </a:xfrm>
              <a:prstGeom prst="rect">
                <a:avLst/>
              </a:prstGeom>
              <a:blipFill rotWithShape="0">
                <a:blip r:embed="rId8"/>
                <a:stretch>
                  <a:fillRect/>
                </a:stretch>
              </a:blipFill>
            </p:spPr>
            <p:txBody>
              <a:bodyPr/>
              <a:lstStyle/>
              <a:p>
                <a:r>
                  <a:rPr lang="en-GB">
                    <a:noFill/>
                  </a:rPr>
                  <a:t> </a:t>
                </a:r>
              </a:p>
            </p:txBody>
          </p:sp>
        </mc:Fallback>
      </mc:AlternateContent>
      <p:sp>
        <p:nvSpPr>
          <p:cNvPr id="24" name="Rectangle 23"/>
          <p:cNvSpPr/>
          <p:nvPr/>
        </p:nvSpPr>
        <p:spPr>
          <a:xfrm>
            <a:off x="900668" y="5078852"/>
            <a:ext cx="493890"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E1</a:t>
            </a:r>
          </a:p>
        </p:txBody>
      </p:sp>
      <p:sp>
        <p:nvSpPr>
          <p:cNvPr id="25" name="Rectangle 24"/>
          <p:cNvSpPr/>
          <p:nvPr/>
        </p:nvSpPr>
        <p:spPr>
          <a:xfrm>
            <a:off x="3005012" y="5078852"/>
            <a:ext cx="468486"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E2</a:t>
            </a:r>
          </a:p>
        </p:txBody>
      </p:sp>
      <p:sp>
        <p:nvSpPr>
          <p:cNvPr id="26" name="Rectangle 25"/>
          <p:cNvSpPr/>
          <p:nvPr/>
        </p:nvSpPr>
        <p:spPr>
          <a:xfrm>
            <a:off x="5865164" y="4763885"/>
            <a:ext cx="51169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E3</a:t>
            </a:r>
          </a:p>
        </p:txBody>
      </p:sp>
      <p:sp>
        <p:nvSpPr>
          <p:cNvPr id="28" name="Rectangle 27"/>
          <p:cNvSpPr/>
          <p:nvPr/>
        </p:nvSpPr>
        <p:spPr>
          <a:xfrm>
            <a:off x="1487664" y="5613111"/>
            <a:ext cx="1067420" cy="62861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9" name="Rectangle 28"/>
          <p:cNvSpPr/>
          <p:nvPr/>
        </p:nvSpPr>
        <p:spPr>
          <a:xfrm>
            <a:off x="3622504" y="5646633"/>
            <a:ext cx="1651496" cy="63669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0" name="Rectangle 29"/>
          <p:cNvSpPr/>
          <p:nvPr/>
        </p:nvSpPr>
        <p:spPr>
          <a:xfrm>
            <a:off x="6813508" y="5172365"/>
            <a:ext cx="2246164" cy="163461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1" name="Rectangle 30"/>
          <p:cNvSpPr/>
          <p:nvPr/>
        </p:nvSpPr>
        <p:spPr>
          <a:xfrm>
            <a:off x="5788859" y="2760717"/>
            <a:ext cx="2196244" cy="102551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3" name="TextBox 32"/>
          <p:cNvSpPr txBox="1"/>
          <p:nvPr/>
        </p:nvSpPr>
        <p:spPr>
          <a:xfrm>
            <a:off x="5758296" y="1257415"/>
            <a:ext cx="3296804"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Thus we can swap the thing we’re dividing by and the result. The numerator is left unchanged.</a:t>
            </a:r>
          </a:p>
        </p:txBody>
      </p:sp>
    </p:spTree>
    <p:extLst>
      <p:ext uri="{BB962C8B-B14F-4D97-AF65-F5344CB8AC3E}">
        <p14:creationId xmlns:p14="http://schemas.microsoft.com/office/powerpoint/2010/main" val="3242327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 presetClass="entr" presetSubtype="0" fill="hold" grpId="1" nodeType="withEffect">
                                  <p:stCondLst>
                                    <p:cond delay="0"/>
                                  </p:stCondLst>
                                  <p:childTnLst>
                                    <p:set>
                                      <p:cBhvr>
                                        <p:cTn id="12" dur="1" fill="hold">
                                          <p:stCondLst>
                                            <p:cond delay="0"/>
                                          </p:stCondLst>
                                        </p:cTn>
                                        <p:tgtEl>
                                          <p:spTgt spid="3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19" restart="whenNotActive" fill="hold" evtFilter="cancelBubble" nodeType="interactiveSeq">
                <p:stCondLst>
                  <p:cond evt="onClick" delay="0">
                    <p:tgtEl>
                      <p:spTgt spid="28"/>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grpId="0" nodeType="clickEffect">
                                  <p:stCondLst>
                                    <p:cond delay="0"/>
                                  </p:stCondLst>
                                  <p:childTnLst>
                                    <p:animEffect transition="out" filter="fade">
                                      <p:cBhvr>
                                        <p:cTn id="23" dur="500"/>
                                        <p:tgtEl>
                                          <p:spTgt spid="28"/>
                                        </p:tgtEl>
                                      </p:cBhvr>
                                    </p:animEffect>
                                    <p:set>
                                      <p:cBhvr>
                                        <p:cTn id="24"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25" restart="whenNotActive" fill="hold" evtFilter="cancelBubble" nodeType="interactiveSeq">
                <p:stCondLst>
                  <p:cond evt="onClick" delay="0">
                    <p:tgtEl>
                      <p:spTgt spid="29"/>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grpId="0" nodeType="clickEffect">
                                  <p:stCondLst>
                                    <p:cond delay="0"/>
                                  </p:stCondLst>
                                  <p:childTnLst>
                                    <p:animEffect transition="out" filter="fade">
                                      <p:cBhvr>
                                        <p:cTn id="29" dur="500"/>
                                        <p:tgtEl>
                                          <p:spTgt spid="29"/>
                                        </p:tgtEl>
                                      </p:cBhvr>
                                    </p:animEffect>
                                    <p:set>
                                      <p:cBhvr>
                                        <p:cTn id="30"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1" restart="whenNotActive" fill="hold" evtFilter="cancelBubble" nodeType="interactiveSeq">
                <p:stCondLst>
                  <p:cond evt="onClick" delay="0">
                    <p:tgtEl>
                      <p:spTgt spid="30"/>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30"/>
                                        </p:tgtEl>
                                      </p:cBhvr>
                                    </p:animEffect>
                                    <p:set>
                                      <p:cBhvr>
                                        <p:cTn id="36"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37" restart="whenNotActive" fill="hold" evtFilter="cancelBubble" nodeType="interactiveSeq">
                <p:stCondLst>
                  <p:cond evt="onClick" delay="0">
                    <p:tgtEl>
                      <p:spTgt spid="31"/>
                    </p:tgtEl>
                  </p:cond>
                </p:stCondLst>
                <p:endSync evt="end" delay="0">
                  <p:rtn val="all"/>
                </p:endSync>
                <p:childTnLst>
                  <p:par>
                    <p:cTn id="38" fill="hold">
                      <p:stCondLst>
                        <p:cond delay="0"/>
                      </p:stCondLst>
                      <p:childTnLst>
                        <p:par>
                          <p:cTn id="39" fill="hold">
                            <p:stCondLst>
                              <p:cond delay="0"/>
                            </p:stCondLst>
                            <p:childTnLst>
                              <p:par>
                                <p:cTn id="40" presetID="10" presetClass="exit" presetSubtype="0" fill="hold" grpId="0" nodeType="clickEffect">
                                  <p:stCondLst>
                                    <p:cond delay="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10" grpId="0" animBg="1"/>
      <p:bldP spid="8" grpId="0"/>
      <p:bldP spid="19" grpId="0" animBg="1"/>
      <p:bldP spid="20" grpId="0"/>
      <p:bldP spid="28" grpId="0" animBg="1"/>
      <p:bldP spid="29" grpId="0" animBg="1"/>
      <p:bldP spid="30" grpId="0" animBg="1"/>
      <p:bldP spid="31" grpId="0" animBg="1"/>
      <p:bldP spid="31" grpId="1"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Skill #3b</a:t>
              </a:r>
              <a:r>
                <a:rPr lang="en-GB" sz="3200" dirty="0"/>
                <a:t>: ‘Cross multiplying’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23528" y="821546"/>
            <a:ext cx="8208912" cy="707886"/>
          </a:xfrm>
          <a:prstGeom prst="rect">
            <a:avLst/>
          </a:prstGeom>
          <a:noFill/>
        </p:spPr>
        <p:txBody>
          <a:bodyPr wrap="square" rtlCol="0">
            <a:spAutoFit/>
          </a:bodyPr>
          <a:lstStyle/>
          <a:p>
            <a:r>
              <a:rPr lang="en-GB" sz="2000" dirty="0"/>
              <a:t>If you have just a fraction on each side of the equation, you can ‘cross multiply’.</a:t>
            </a:r>
          </a:p>
        </p:txBody>
      </p:sp>
      <mc:AlternateContent xmlns:mc="http://schemas.openxmlformats.org/markup-compatibility/2006" xmlns:a14="http://schemas.microsoft.com/office/drawing/2010/main">
        <mc:Choice Requires="a14">
          <p:sp>
            <p:nvSpPr>
              <p:cNvPr id="6" name="TextBox 5"/>
              <p:cNvSpPr txBox="1"/>
              <p:nvPr/>
            </p:nvSpPr>
            <p:spPr>
              <a:xfrm>
                <a:off x="2051720" y="1916832"/>
                <a:ext cx="1008112"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𝑎</m:t>
                      </m:r>
                    </m:oMath>
                  </m:oMathPara>
                </a14:m>
                <a:endParaRPr lang="en-GB" sz="4400" dirty="0"/>
              </a:p>
            </p:txBody>
          </p:sp>
        </mc:Choice>
        <mc:Fallback xmlns="">
          <p:sp>
            <p:nvSpPr>
              <p:cNvPr id="6" name="TextBox 5"/>
              <p:cNvSpPr txBox="1">
                <a:spLocks noRot="1" noChangeAspect="1" noMove="1" noResize="1" noEditPoints="1" noAdjustHandles="1" noChangeArrowheads="1" noChangeShapeType="1" noTextEdit="1"/>
              </p:cNvSpPr>
              <p:nvPr/>
            </p:nvSpPr>
            <p:spPr>
              <a:xfrm>
                <a:off x="2051720" y="1916832"/>
                <a:ext cx="1008112" cy="769441"/>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052379" y="2697187"/>
                <a:ext cx="1008112"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𝑏</m:t>
                      </m:r>
                    </m:oMath>
                  </m:oMathPara>
                </a14:m>
                <a:endParaRPr lang="en-GB" sz="4400" dirty="0"/>
              </a:p>
            </p:txBody>
          </p:sp>
        </mc:Choice>
        <mc:Fallback xmlns="">
          <p:sp>
            <p:nvSpPr>
              <p:cNvPr id="7" name="TextBox 6"/>
              <p:cNvSpPr txBox="1">
                <a:spLocks noRot="1" noChangeAspect="1" noMove="1" noResize="1" noEditPoints="1" noAdjustHandles="1" noChangeArrowheads="1" noChangeShapeType="1" noTextEdit="1"/>
              </p:cNvSpPr>
              <p:nvPr/>
            </p:nvSpPr>
            <p:spPr>
              <a:xfrm>
                <a:off x="2052379" y="2697187"/>
                <a:ext cx="1008112" cy="769441"/>
              </a:xfrm>
              <a:prstGeom prst="rect">
                <a:avLst/>
              </a:prstGeom>
              <a:blipFill rotWithShape="0">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716016" y="1927746"/>
                <a:ext cx="1008112"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𝑐</m:t>
                      </m:r>
                    </m:oMath>
                  </m:oMathPara>
                </a14:m>
                <a:endParaRPr lang="en-GB" sz="4400" dirty="0"/>
              </a:p>
            </p:txBody>
          </p:sp>
        </mc:Choice>
        <mc:Fallback xmlns="">
          <p:sp>
            <p:nvSpPr>
              <p:cNvPr id="8" name="TextBox 7"/>
              <p:cNvSpPr txBox="1">
                <a:spLocks noRot="1" noChangeAspect="1" noMove="1" noResize="1" noEditPoints="1" noAdjustHandles="1" noChangeArrowheads="1" noChangeShapeType="1" noTextEdit="1"/>
              </p:cNvSpPr>
              <p:nvPr/>
            </p:nvSpPr>
            <p:spPr>
              <a:xfrm>
                <a:off x="4716016" y="1927746"/>
                <a:ext cx="1008112" cy="769441"/>
              </a:xfrm>
              <a:prstGeom prst="rect">
                <a:avLst/>
              </a:prstGeom>
              <a:blipFill rotWithShape="0">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716016" y="2674947"/>
                <a:ext cx="1008112"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𝑑</m:t>
                      </m:r>
                    </m:oMath>
                  </m:oMathPara>
                </a14:m>
                <a:endParaRPr lang="en-GB" sz="4400" dirty="0"/>
              </a:p>
            </p:txBody>
          </p:sp>
        </mc:Choice>
        <mc:Fallback xmlns="">
          <p:sp>
            <p:nvSpPr>
              <p:cNvPr id="9" name="TextBox 8"/>
              <p:cNvSpPr txBox="1">
                <a:spLocks noRot="1" noChangeAspect="1" noMove="1" noResize="1" noEditPoints="1" noAdjustHandles="1" noChangeArrowheads="1" noChangeShapeType="1" noTextEdit="1"/>
              </p:cNvSpPr>
              <p:nvPr/>
            </p:nvSpPr>
            <p:spPr>
              <a:xfrm>
                <a:off x="4716016" y="2674947"/>
                <a:ext cx="1008112" cy="769441"/>
              </a:xfrm>
              <a:prstGeom prst="rect">
                <a:avLst/>
              </a:prstGeom>
              <a:blipFill rotWithShape="0">
                <a:blip r:embed="rId5"/>
                <a:stretch>
                  <a:fillRect/>
                </a:stretch>
              </a:blipFill>
            </p:spPr>
            <p:txBody>
              <a:bodyPr/>
              <a:lstStyle/>
              <a:p>
                <a:r>
                  <a:rPr lang="en-GB">
                    <a:noFill/>
                  </a:rPr>
                  <a:t> </a:t>
                </a:r>
              </a:p>
            </p:txBody>
          </p:sp>
        </mc:Fallback>
      </mc:AlternateContent>
      <p:cxnSp>
        <p:nvCxnSpPr>
          <p:cNvPr id="11" name="Straight Connector 10"/>
          <p:cNvCxnSpPr/>
          <p:nvPr/>
        </p:nvCxnSpPr>
        <p:spPr>
          <a:xfrm>
            <a:off x="2018532" y="2697187"/>
            <a:ext cx="1008112" cy="0"/>
          </a:xfrm>
          <a:prstGeom prst="line">
            <a:avLst/>
          </a:prstGeom>
        </p:spPr>
        <p:style>
          <a:lnRef idx="3">
            <a:schemeClr val="dk1"/>
          </a:lnRef>
          <a:fillRef idx="0">
            <a:schemeClr val="dk1"/>
          </a:fillRef>
          <a:effectRef idx="2">
            <a:schemeClr val="dk1"/>
          </a:effectRef>
          <a:fontRef idx="minor">
            <a:schemeClr val="tx1"/>
          </a:fontRef>
        </p:style>
      </p:cxnSp>
      <p:cxnSp>
        <p:nvCxnSpPr>
          <p:cNvPr id="12" name="Straight Connector 11"/>
          <p:cNvCxnSpPr/>
          <p:nvPr/>
        </p:nvCxnSpPr>
        <p:spPr>
          <a:xfrm>
            <a:off x="4716016" y="2686273"/>
            <a:ext cx="1008112" cy="0"/>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13" name="TextBox 12"/>
              <p:cNvSpPr txBox="1"/>
              <p:nvPr/>
            </p:nvSpPr>
            <p:spPr>
              <a:xfrm>
                <a:off x="3383538" y="2204864"/>
                <a:ext cx="1008112" cy="76944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panose="02040503050406030204" pitchFamily="18" charset="0"/>
                        </a:rPr>
                        <m:t>=</m:t>
                      </m:r>
                    </m:oMath>
                  </m:oMathPara>
                </a14:m>
                <a:endParaRPr lang="en-GB" sz="4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3383538" y="2204864"/>
                <a:ext cx="1008112" cy="769441"/>
              </a:xfrm>
              <a:prstGeom prst="rect">
                <a:avLst/>
              </a:prstGeom>
              <a:blipFill rotWithShape="0">
                <a:blip r:embed="rId6"/>
                <a:stretch>
                  <a:fillRect/>
                </a:stretch>
              </a:blipFill>
            </p:spPr>
            <p:txBody>
              <a:bodyPr/>
              <a:lstStyle/>
              <a:p>
                <a:r>
                  <a:rPr lang="en-GB">
                    <a:noFill/>
                  </a:rPr>
                  <a:t> </a:t>
                </a:r>
              </a:p>
            </p:txBody>
          </p:sp>
        </mc:Fallback>
      </mc:AlternateContent>
      <p:sp>
        <p:nvSpPr>
          <p:cNvPr id="14" name="Rectangle 13"/>
          <p:cNvSpPr/>
          <p:nvPr/>
        </p:nvSpPr>
        <p:spPr>
          <a:xfrm>
            <a:off x="6876256" y="2204864"/>
            <a:ext cx="1800200" cy="854803"/>
          </a:xfrm>
          <a:prstGeom prst="rect">
            <a:avLst/>
          </a:prstGeom>
          <a:scene3d>
            <a:camera prst="orthographicFront"/>
            <a:lightRig rig="threePt" dir="t"/>
          </a:scene3d>
          <a:sp3d>
            <a:bevelT w="114300" prst="artDeco"/>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t>Click for </a:t>
            </a:r>
            <a:r>
              <a:rPr lang="en-GB" dirty="0" err="1"/>
              <a:t>Bromanimation</a:t>
            </a:r>
            <a:endParaRPr lang="en-GB" dirty="0"/>
          </a:p>
        </p:txBody>
      </p:sp>
      <p:cxnSp>
        <p:nvCxnSpPr>
          <p:cNvPr id="15" name="Straight Connector 14"/>
          <p:cNvCxnSpPr/>
          <p:nvPr/>
        </p:nvCxnSpPr>
        <p:spPr>
          <a:xfrm>
            <a:off x="-1144" y="3620515"/>
            <a:ext cx="9144000" cy="0"/>
          </a:xfrm>
          <a:prstGeom prst="line">
            <a:avLst/>
          </a:prstGeom>
        </p:spPr>
        <p:style>
          <a:lnRef idx="1">
            <a:schemeClr val="dk1"/>
          </a:lnRef>
          <a:fillRef idx="0">
            <a:schemeClr val="dk1"/>
          </a:fillRef>
          <a:effectRef idx="0">
            <a:schemeClr val="dk1"/>
          </a:effectRef>
          <a:fontRef idx="minor">
            <a:schemeClr val="tx1"/>
          </a:fontRef>
        </p:style>
      </p:cxnSp>
      <p:sp>
        <p:nvSpPr>
          <p:cNvPr id="16" name="TextBox 15"/>
          <p:cNvSpPr txBox="1"/>
          <p:nvPr/>
        </p:nvSpPr>
        <p:spPr>
          <a:xfrm>
            <a:off x="164311" y="3603861"/>
            <a:ext cx="2736304" cy="461665"/>
          </a:xfrm>
          <a:prstGeom prst="rect">
            <a:avLst/>
          </a:prstGeom>
          <a:noFill/>
        </p:spPr>
        <p:txBody>
          <a:bodyPr wrap="square" rtlCol="0">
            <a:spAutoFit/>
          </a:bodyPr>
          <a:lstStyle/>
          <a:p>
            <a:r>
              <a:rPr lang="en-GB" sz="2400" b="1" dirty="0"/>
              <a:t>Examples:</a:t>
            </a:r>
          </a:p>
        </p:txBody>
      </p:sp>
      <mc:AlternateContent xmlns:mc="http://schemas.openxmlformats.org/markup-compatibility/2006" xmlns:a14="http://schemas.microsoft.com/office/drawing/2010/main">
        <mc:Choice Requires="a14">
          <p:sp>
            <p:nvSpPr>
              <p:cNvPr id="17" name="TextBox 16"/>
              <p:cNvSpPr txBox="1"/>
              <p:nvPr/>
            </p:nvSpPr>
            <p:spPr>
              <a:xfrm>
                <a:off x="323528" y="4065526"/>
                <a:ext cx="2160240" cy="369332"/>
              </a:xfrm>
              <a:prstGeom prst="rect">
                <a:avLst/>
              </a:prstGeom>
              <a:noFill/>
            </p:spPr>
            <p:txBody>
              <a:bodyPr wrap="square" rtlCol="0">
                <a:spAutoFit/>
              </a:bodyPr>
              <a:lstStyle/>
              <a:p>
                <a:r>
                  <a:rPr lang="en-GB" dirty="0"/>
                  <a:t>Make </a:t>
                </a:r>
                <a14:m>
                  <m:oMath xmlns:m="http://schemas.openxmlformats.org/officeDocument/2006/math">
                    <m:r>
                      <a:rPr lang="en-GB" b="0" i="1" smtClean="0">
                        <a:latin typeface="Cambria Math" panose="02040503050406030204" pitchFamily="18" charset="0"/>
                      </a:rPr>
                      <m:t>𝑥</m:t>
                    </m:r>
                  </m:oMath>
                </a14:m>
                <a:r>
                  <a:rPr lang="en-GB" dirty="0"/>
                  <a:t> the subject:</a:t>
                </a:r>
              </a:p>
            </p:txBody>
          </p:sp>
        </mc:Choice>
        <mc:Fallback xmlns="">
          <p:sp>
            <p:nvSpPr>
              <p:cNvPr id="17" name="TextBox 16"/>
              <p:cNvSpPr txBox="1">
                <a:spLocks noRot="1" noChangeAspect="1" noMove="1" noResize="1" noEditPoints="1" noAdjustHandles="1" noChangeArrowheads="1" noChangeShapeType="1" noTextEdit="1"/>
              </p:cNvSpPr>
              <p:nvPr/>
            </p:nvSpPr>
            <p:spPr>
              <a:xfrm>
                <a:off x="323528" y="4065526"/>
                <a:ext cx="2160240" cy="369332"/>
              </a:xfrm>
              <a:prstGeom prst="rect">
                <a:avLst/>
              </a:prstGeom>
              <a:blipFill rotWithShape="0">
                <a:blip r:embed="rId7"/>
                <a:stretch>
                  <a:fillRect l="-2260" t="-9836" b="-2459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735836" y="4510955"/>
                <a:ext cx="2160240" cy="169726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𝑎</m:t>
                          </m:r>
                          <m:r>
                            <a:rPr lang="en-GB" b="0" i="1" smtClean="0">
                              <a:latin typeface="Cambria Math" panose="02040503050406030204" pitchFamily="18" charset="0"/>
                            </a:rPr>
                            <m:t>+1</m:t>
                          </m:r>
                        </m:num>
                        <m:den>
                          <m:r>
                            <a:rPr lang="en-GB" b="0" i="1" smtClean="0">
                              <a:latin typeface="Cambria Math" panose="02040503050406030204" pitchFamily="18" charset="0"/>
                            </a:rPr>
                            <m:t>𝑏</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𝑐</m:t>
                          </m:r>
                        </m:num>
                        <m:den>
                          <m:r>
                            <a:rPr lang="en-GB" b="0" i="1" smtClean="0">
                              <a:latin typeface="Cambria Math" panose="02040503050406030204" pitchFamily="18" charset="0"/>
                            </a:rPr>
                            <m:t>𝑥</m:t>
                          </m:r>
                        </m:den>
                      </m:f>
                    </m:oMath>
                  </m:oMathPara>
                </a14:m>
                <a:endParaRPr lang="en-GB" b="0" dirty="0"/>
              </a:p>
              <a:p>
                <a:pPr/>
                <a:br>
                  <a:rPr lang="en-GB" b="0" dirty="0"/>
                </a:br>
                <a14:m>
                  <m:oMathPara xmlns:m="http://schemas.openxmlformats.org/officeDocument/2006/math">
                    <m:oMathParaPr>
                      <m:jc m:val="left"/>
                    </m:oMathParaPr>
                    <m:oMath xmlns:m="http://schemas.openxmlformats.org/officeDocument/2006/math">
                      <m:r>
                        <a:rPr lang="en-GB" b="1" i="1" smtClean="0">
                          <a:latin typeface="Cambria Math" panose="02040503050406030204" pitchFamily="18" charset="0"/>
                        </a:rPr>
                        <m:t>𝒙</m:t>
                      </m:r>
                      <m:d>
                        <m:dPr>
                          <m:ctrlPr>
                            <a:rPr lang="en-GB" b="1" i="1" smtClean="0">
                              <a:latin typeface="Cambria Math" panose="02040503050406030204" pitchFamily="18" charset="0"/>
                            </a:rPr>
                          </m:ctrlPr>
                        </m:dPr>
                        <m:e>
                          <m:r>
                            <a:rPr lang="en-GB" b="1" i="1" smtClean="0">
                              <a:latin typeface="Cambria Math" panose="02040503050406030204" pitchFamily="18" charset="0"/>
                            </a:rPr>
                            <m:t>𝒂</m:t>
                          </m:r>
                          <m:r>
                            <a:rPr lang="en-GB" b="1" i="1" smtClean="0">
                              <a:latin typeface="Cambria Math" panose="02040503050406030204" pitchFamily="18" charset="0"/>
                            </a:rPr>
                            <m:t>+</m:t>
                          </m:r>
                          <m:r>
                            <a:rPr lang="en-GB" b="1" i="1" smtClean="0">
                              <a:latin typeface="Cambria Math" panose="02040503050406030204" pitchFamily="18" charset="0"/>
                            </a:rPr>
                            <m:t>𝟏</m:t>
                          </m:r>
                        </m:e>
                      </m:d>
                      <m:r>
                        <a:rPr lang="en-GB" b="1" i="1" smtClean="0">
                          <a:latin typeface="Cambria Math" panose="02040503050406030204" pitchFamily="18" charset="0"/>
                        </a:rPr>
                        <m:t>=</m:t>
                      </m:r>
                      <m:r>
                        <a:rPr lang="en-GB" b="1" i="1" smtClean="0">
                          <a:latin typeface="Cambria Math" panose="02040503050406030204" pitchFamily="18" charset="0"/>
                        </a:rPr>
                        <m:t>𝒃𝒄</m:t>
                      </m:r>
                    </m:oMath>
                    <m:oMath xmlns:m="http://schemas.openxmlformats.org/officeDocument/2006/math">
                      <m:r>
                        <a:rPr lang="en-GB" b="1" i="1" smtClean="0">
                          <a:latin typeface="Cambria Math" panose="02040503050406030204" pitchFamily="18" charset="0"/>
                        </a:rPr>
                        <m:t>𝒙</m:t>
                      </m:r>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𝒃𝒄</m:t>
                          </m:r>
                        </m:num>
                        <m:den>
                          <m:r>
                            <a:rPr lang="en-GB" b="1" i="1" smtClean="0">
                              <a:latin typeface="Cambria Math" panose="02040503050406030204" pitchFamily="18" charset="0"/>
                            </a:rPr>
                            <m:t>𝒂</m:t>
                          </m:r>
                          <m:r>
                            <a:rPr lang="en-GB" b="1" i="1" smtClean="0">
                              <a:latin typeface="Cambria Math" panose="02040503050406030204" pitchFamily="18" charset="0"/>
                            </a:rPr>
                            <m:t>+</m:t>
                          </m:r>
                          <m:r>
                            <a:rPr lang="en-GB" b="1" i="1" smtClean="0">
                              <a:latin typeface="Cambria Math" panose="02040503050406030204" pitchFamily="18" charset="0"/>
                            </a:rPr>
                            <m:t>𝟏</m:t>
                          </m:r>
                        </m:den>
                      </m:f>
                    </m:oMath>
                  </m:oMathPara>
                </a14:m>
                <a:endParaRPr lang="en-GB" b="1" dirty="0"/>
              </a:p>
            </p:txBody>
          </p:sp>
        </mc:Choice>
        <mc:Fallback xmlns="">
          <p:sp>
            <p:nvSpPr>
              <p:cNvPr id="18" name="TextBox 17"/>
              <p:cNvSpPr txBox="1">
                <a:spLocks noRot="1" noChangeAspect="1" noMove="1" noResize="1" noEditPoints="1" noAdjustHandles="1" noChangeArrowheads="1" noChangeShapeType="1" noTextEdit="1"/>
              </p:cNvSpPr>
              <p:nvPr/>
            </p:nvSpPr>
            <p:spPr>
              <a:xfrm>
                <a:off x="735836" y="4510955"/>
                <a:ext cx="2160240" cy="1697260"/>
              </a:xfrm>
              <a:prstGeom prst="rect">
                <a:avLst/>
              </a:prstGeom>
              <a:blipFill rotWithShape="0">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4716016" y="4206147"/>
                <a:ext cx="2160240" cy="233403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num>
                        <m:den>
                          <m:r>
                            <a:rPr lang="en-GB" b="0" i="1" smtClean="0">
                              <a:latin typeface="Cambria Math" panose="02040503050406030204" pitchFamily="18" charset="0"/>
                            </a:rPr>
                            <m:t>𝑥</m:t>
                          </m:r>
                          <m:r>
                            <a:rPr lang="en-GB" b="0" i="1" smtClean="0">
                              <a:latin typeface="Cambria Math" panose="02040503050406030204" pitchFamily="18" charset="0"/>
                            </a:rPr>
                            <m:t>−1</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𝑐</m:t>
                          </m:r>
                        </m:num>
                        <m:den>
                          <m:r>
                            <a:rPr lang="en-GB" b="0" i="1" smtClean="0">
                              <a:latin typeface="Cambria Math" panose="02040503050406030204" pitchFamily="18" charset="0"/>
                            </a:rPr>
                            <m:t>𝑑</m:t>
                          </m:r>
                        </m:den>
                      </m:f>
                    </m:oMath>
                  </m:oMathPara>
                </a14:m>
                <a:br>
                  <a:rPr lang="en-GB" b="0" dirty="0"/>
                </a:br>
                <a:endParaRPr lang="en-GB" b="0" dirty="0"/>
              </a:p>
              <a:p>
                <a:endParaRPr lang="en-GB" dirty="0"/>
              </a:p>
              <a:p>
                <a:pPr/>
                <a14:m>
                  <m:oMathPara xmlns:m="http://schemas.openxmlformats.org/officeDocument/2006/math">
                    <m:oMathParaPr>
                      <m:jc m:val="left"/>
                    </m:oMathParaPr>
                    <m:oMath xmlns:m="http://schemas.openxmlformats.org/officeDocument/2006/math">
                      <m:sSup>
                        <m:sSupPr>
                          <m:ctrlPr>
                            <a:rPr lang="en-GB" b="1" i="1" smtClean="0">
                              <a:latin typeface="Cambria Math" panose="02040503050406030204" pitchFamily="18" charset="0"/>
                            </a:rPr>
                          </m:ctrlPr>
                        </m:sSupPr>
                        <m:e>
                          <m:r>
                            <a:rPr lang="en-GB" b="1" i="1" smtClean="0">
                              <a:latin typeface="Cambria Math" panose="02040503050406030204" pitchFamily="18" charset="0"/>
                            </a:rPr>
                            <m:t>𝒃</m:t>
                          </m:r>
                        </m:e>
                        <m:sup>
                          <m:r>
                            <a:rPr lang="en-GB" b="1" i="1" smtClean="0">
                              <a:latin typeface="Cambria Math" panose="02040503050406030204" pitchFamily="18" charset="0"/>
                            </a:rPr>
                            <m:t>𝟐</m:t>
                          </m:r>
                        </m:sup>
                      </m:sSup>
                      <m:r>
                        <a:rPr lang="en-GB" b="1" i="1" smtClean="0">
                          <a:latin typeface="Cambria Math" panose="02040503050406030204" pitchFamily="18" charset="0"/>
                        </a:rPr>
                        <m:t>𝒅</m:t>
                      </m:r>
                      <m:r>
                        <a:rPr lang="en-GB" b="1" i="1" smtClean="0">
                          <a:latin typeface="Cambria Math" panose="02040503050406030204" pitchFamily="18" charset="0"/>
                        </a:rPr>
                        <m:t>=</m:t>
                      </m:r>
                      <m:r>
                        <a:rPr lang="en-GB" b="1" i="1" smtClean="0">
                          <a:latin typeface="Cambria Math" panose="02040503050406030204" pitchFamily="18" charset="0"/>
                        </a:rPr>
                        <m:t>𝒄</m:t>
                      </m:r>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e>
                      </m:d>
                    </m:oMath>
                    <m:oMath xmlns:m="http://schemas.openxmlformats.org/officeDocument/2006/math">
                      <m:f>
                        <m:fPr>
                          <m:ctrlPr>
                            <a:rPr lang="en-GB" b="1" i="1" smtClean="0">
                              <a:latin typeface="Cambria Math" panose="02040503050406030204" pitchFamily="18" charset="0"/>
                            </a:rPr>
                          </m:ctrlPr>
                        </m:fPr>
                        <m:num>
                          <m:sSup>
                            <m:sSupPr>
                              <m:ctrlPr>
                                <a:rPr lang="en-GB" b="1" i="1" smtClean="0">
                                  <a:latin typeface="Cambria Math" panose="02040503050406030204" pitchFamily="18" charset="0"/>
                                </a:rPr>
                              </m:ctrlPr>
                            </m:sSupPr>
                            <m:e>
                              <m:r>
                                <a:rPr lang="en-GB" b="1" i="1" smtClean="0">
                                  <a:latin typeface="Cambria Math" panose="02040503050406030204" pitchFamily="18" charset="0"/>
                                </a:rPr>
                                <m:t>𝒃</m:t>
                              </m:r>
                            </m:e>
                            <m:sup>
                              <m:r>
                                <a:rPr lang="en-GB" b="1" i="1" smtClean="0">
                                  <a:latin typeface="Cambria Math" panose="02040503050406030204" pitchFamily="18" charset="0"/>
                                </a:rPr>
                                <m:t>𝟐</m:t>
                              </m:r>
                            </m:sup>
                          </m:sSup>
                          <m:r>
                            <a:rPr lang="en-GB" b="1" i="1" smtClean="0">
                              <a:latin typeface="Cambria Math" panose="02040503050406030204" pitchFamily="18" charset="0"/>
                            </a:rPr>
                            <m:t>𝒅</m:t>
                          </m:r>
                        </m:num>
                        <m:den>
                          <m:r>
                            <a:rPr lang="en-GB" b="1" i="1" smtClean="0">
                              <a:latin typeface="Cambria Math" panose="02040503050406030204" pitchFamily="18" charset="0"/>
                            </a:rPr>
                            <m:t>𝒄</m:t>
                          </m:r>
                        </m:den>
                      </m:f>
                      <m:r>
                        <a:rPr lang="en-GB" b="1" i="1" smtClean="0">
                          <a:latin typeface="Cambria Math" panose="02040503050406030204" pitchFamily="18" charset="0"/>
                        </a:rPr>
                        <m:t>=</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oMath>
                    <m:oMath xmlns:m="http://schemas.openxmlformats.org/officeDocument/2006/math">
                      <m:f>
                        <m:fPr>
                          <m:ctrlPr>
                            <a:rPr lang="en-GB" b="1" i="1" smtClean="0">
                              <a:latin typeface="Cambria Math" panose="02040503050406030204" pitchFamily="18" charset="0"/>
                            </a:rPr>
                          </m:ctrlPr>
                        </m:fPr>
                        <m:num>
                          <m:sSup>
                            <m:sSupPr>
                              <m:ctrlPr>
                                <a:rPr lang="en-GB" b="1" i="1" smtClean="0">
                                  <a:latin typeface="Cambria Math" panose="02040503050406030204" pitchFamily="18" charset="0"/>
                                </a:rPr>
                              </m:ctrlPr>
                            </m:sSupPr>
                            <m:e>
                              <m:r>
                                <a:rPr lang="en-GB" b="1" i="1" smtClean="0">
                                  <a:latin typeface="Cambria Math" panose="02040503050406030204" pitchFamily="18" charset="0"/>
                                </a:rPr>
                                <m:t>𝒃</m:t>
                              </m:r>
                            </m:e>
                            <m:sup>
                              <m:r>
                                <a:rPr lang="en-GB" b="1" i="1" smtClean="0">
                                  <a:latin typeface="Cambria Math" panose="02040503050406030204" pitchFamily="18" charset="0"/>
                                </a:rPr>
                                <m:t>𝟐</m:t>
                              </m:r>
                            </m:sup>
                          </m:sSup>
                          <m:r>
                            <a:rPr lang="en-GB" b="1" i="1" smtClean="0">
                              <a:latin typeface="Cambria Math" panose="02040503050406030204" pitchFamily="18" charset="0"/>
                            </a:rPr>
                            <m:t>𝒅</m:t>
                          </m:r>
                        </m:num>
                        <m:den>
                          <m:r>
                            <a:rPr lang="en-GB" b="1" i="1" smtClean="0">
                              <a:latin typeface="Cambria Math" panose="02040503050406030204" pitchFamily="18" charset="0"/>
                            </a:rPr>
                            <m:t>𝒄</m:t>
                          </m:r>
                        </m:den>
                      </m:f>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m:t>
                      </m:r>
                      <m:r>
                        <a:rPr lang="en-GB" b="1" i="1" smtClean="0">
                          <a:latin typeface="Cambria Math" panose="02040503050406030204" pitchFamily="18" charset="0"/>
                        </a:rPr>
                        <m:t>𝒙</m:t>
                      </m:r>
                    </m:oMath>
                  </m:oMathPara>
                </a14:m>
                <a:endParaRPr lang="en-GB" b="1" dirty="0"/>
              </a:p>
            </p:txBody>
          </p:sp>
        </mc:Choice>
        <mc:Fallback xmlns="">
          <p:sp>
            <p:nvSpPr>
              <p:cNvPr id="19" name="TextBox 18"/>
              <p:cNvSpPr txBox="1">
                <a:spLocks noRot="1" noChangeAspect="1" noMove="1" noResize="1" noEditPoints="1" noAdjustHandles="1" noChangeArrowheads="1" noChangeShapeType="1" noTextEdit="1"/>
              </p:cNvSpPr>
              <p:nvPr/>
            </p:nvSpPr>
            <p:spPr>
              <a:xfrm>
                <a:off x="4716016" y="4206147"/>
                <a:ext cx="2160240" cy="2334037"/>
              </a:xfrm>
              <a:prstGeom prst="rect">
                <a:avLst/>
              </a:prstGeom>
              <a:blipFill rotWithShape="0">
                <a:blip r:embed="rId9"/>
                <a:stretch>
                  <a:fillRect/>
                </a:stretch>
              </a:blipFill>
            </p:spPr>
            <p:txBody>
              <a:bodyPr/>
              <a:lstStyle/>
              <a:p>
                <a:r>
                  <a:rPr lang="en-GB">
                    <a:noFill/>
                  </a:rPr>
                  <a:t> </a:t>
                </a:r>
              </a:p>
            </p:txBody>
          </p:sp>
        </mc:Fallback>
      </mc:AlternateContent>
      <p:sp>
        <p:nvSpPr>
          <p:cNvPr id="20" name="Rectangle 19"/>
          <p:cNvSpPr/>
          <p:nvPr/>
        </p:nvSpPr>
        <p:spPr>
          <a:xfrm>
            <a:off x="729226" y="5229200"/>
            <a:ext cx="1754542" cy="10551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ectangle 20"/>
          <p:cNvSpPr/>
          <p:nvPr/>
        </p:nvSpPr>
        <p:spPr>
          <a:xfrm>
            <a:off x="4653186" y="5007914"/>
            <a:ext cx="1754542" cy="153226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2" name="Rectangle 21"/>
          <p:cNvSpPr/>
          <p:nvPr/>
        </p:nvSpPr>
        <p:spPr>
          <a:xfrm>
            <a:off x="164311" y="4643883"/>
            <a:ext cx="493890"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E1</a:t>
            </a:r>
          </a:p>
        </p:txBody>
      </p:sp>
      <p:sp>
        <p:nvSpPr>
          <p:cNvPr id="23" name="Rectangle 22"/>
          <p:cNvSpPr/>
          <p:nvPr/>
        </p:nvSpPr>
        <p:spPr>
          <a:xfrm>
            <a:off x="4134411" y="4399828"/>
            <a:ext cx="468486"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E2</a:t>
            </a:r>
          </a:p>
        </p:txBody>
      </p:sp>
    </p:spTree>
    <p:extLst>
      <p:ext uri="{BB962C8B-B14F-4D97-AF65-F5344CB8AC3E}">
        <p14:creationId xmlns:p14="http://schemas.microsoft.com/office/powerpoint/2010/main" val="38538847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33333E-6 -4.81481E-6 L -0.25277 -0.11041 " pathEditMode="relative" rAng="0" ptsTypes="AA">
                                      <p:cBhvr>
                                        <p:cTn id="6" dur="2000" fill="hold"/>
                                        <p:tgtEl>
                                          <p:spTgt spid="9"/>
                                        </p:tgtEl>
                                        <p:attrNameLst>
                                          <p:attrName>ppt_x</p:attrName>
                                          <p:attrName>ppt_y</p:attrName>
                                        </p:attrNameLst>
                                      </p:cBhvr>
                                      <p:rCtr x="-12639" y="-5532"/>
                                    </p:animMotion>
                                  </p:childTnLst>
                                </p:cTn>
                              </p:par>
                            </p:childTnLst>
                          </p:cTn>
                        </p:par>
                        <p:par>
                          <p:cTn id="7" fill="hold">
                            <p:stCondLst>
                              <p:cond delay="2000"/>
                            </p:stCondLst>
                            <p:childTnLst>
                              <p:par>
                                <p:cTn id="8" presetID="42" presetClass="path" presetSubtype="0" accel="50000" decel="50000" fill="hold" grpId="0" nodeType="afterEffect">
                                  <p:stCondLst>
                                    <p:cond delay="0"/>
                                  </p:stCondLst>
                                  <p:childTnLst>
                                    <p:animMotion origin="layout" path="M -3.88889E-6 4.44444E-6 L 0.2566 -0.11204 " pathEditMode="relative" rAng="0" ptsTypes="AA">
                                      <p:cBhvr>
                                        <p:cTn id="9" dur="2000" fill="hold"/>
                                        <p:tgtEl>
                                          <p:spTgt spid="7"/>
                                        </p:tgtEl>
                                        <p:attrNameLst>
                                          <p:attrName>ppt_x</p:attrName>
                                          <p:attrName>ppt_y</p:attrName>
                                        </p:attrNameLst>
                                      </p:cBhvr>
                                      <p:rCtr x="12830" y="-5602"/>
                                    </p:animMotion>
                                  </p:childTnLst>
                                </p:cTn>
                              </p:par>
                            </p:childTnLst>
                          </p:cTn>
                        </p:par>
                        <p:par>
                          <p:cTn id="10" fill="hold">
                            <p:stCondLst>
                              <p:cond delay="4000"/>
                            </p:stCondLst>
                            <p:childTnLst>
                              <p:par>
                                <p:cTn id="11" presetID="10" presetClass="exit" presetSubtype="0" fill="hold" nodeType="after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cTn>
                              </p:par>
                            </p:childTnLst>
                          </p:cTn>
                        </p:par>
                        <p:par>
                          <p:cTn id="17" fill="hold">
                            <p:stCondLst>
                              <p:cond delay="4500"/>
                            </p:stCondLst>
                            <p:childTnLst>
                              <p:par>
                                <p:cTn id="18" presetID="42" presetClass="path" presetSubtype="0" accel="50000" decel="50000" fill="hold" grpId="0" nodeType="afterEffect">
                                  <p:stCondLst>
                                    <p:cond delay="1250"/>
                                  </p:stCondLst>
                                  <p:childTnLst>
                                    <p:animMotion origin="layout" path="M 5.55112E-17 3.7037E-6 L -0.00052 -0.03079 " pathEditMode="relative" rAng="0" ptsTypes="AA">
                                      <p:cBhvr>
                                        <p:cTn id="19" dur="2000" fill="hold"/>
                                        <p:tgtEl>
                                          <p:spTgt spid="13"/>
                                        </p:tgtEl>
                                        <p:attrNameLst>
                                          <p:attrName>ppt_x</p:attrName>
                                          <p:attrName>ppt_y</p:attrName>
                                        </p:attrNameLst>
                                      </p:cBhvr>
                                      <p:rCtr x="-35" y="-1551"/>
                                    </p:animMotion>
                                  </p:childTnLst>
                                </p:cTn>
                              </p:par>
                            </p:childTnLst>
                          </p:cTn>
                        </p:par>
                      </p:childTnLst>
                    </p:cTn>
                  </p:par>
                </p:childTnLst>
              </p:cTn>
              <p:nextCondLst>
                <p:cond evt="onClick" delay="0">
                  <p:tgtEl>
                    <p:spTgt spid="14"/>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1"/>
                                        </p:tgtEl>
                                      </p:cBhvr>
                                    </p:animEffect>
                                    <p:set>
                                      <p:cBhvr>
                                        <p:cTn id="31"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7" grpId="0"/>
      <p:bldP spid="9" grpId="0"/>
      <p:bldP spid="13" grpId="0"/>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What if the subject appears multiple times?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755576" y="1052736"/>
                <a:ext cx="6624736" cy="95410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800" dirty="0"/>
                  <a:t>Make </a:t>
                </a:r>
                <a14:m>
                  <m:oMath xmlns:m="http://schemas.openxmlformats.org/officeDocument/2006/math">
                    <m:r>
                      <a:rPr lang="en-GB" sz="2800" b="0" i="1" smtClean="0">
                        <a:latin typeface="Cambria Math" panose="02040503050406030204" pitchFamily="18" charset="0"/>
                      </a:rPr>
                      <m:t>𝑥</m:t>
                    </m:r>
                  </m:oMath>
                </a14:m>
                <a:r>
                  <a:rPr lang="en-GB" sz="2800" dirty="0"/>
                  <a:t> the subject of:</a:t>
                </a:r>
              </a:p>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𝜋</m:t>
                      </m:r>
                      <m:r>
                        <a:rPr lang="en-GB" sz="2800" b="0" i="1" smtClean="0">
                          <a:latin typeface="Cambria Math" panose="02040503050406030204" pitchFamily="18" charset="0"/>
                        </a:rPr>
                        <m:t>𝑥</m:t>
                      </m:r>
                      <m:r>
                        <a:rPr lang="en-GB" sz="2800" b="0" i="1" smtClean="0">
                          <a:latin typeface="Cambria Math" panose="02040503050406030204" pitchFamily="18" charset="0"/>
                        </a:rPr>
                        <m:t>=3</m:t>
                      </m:r>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755576" y="1052736"/>
                <a:ext cx="6624736" cy="954107"/>
              </a:xfrm>
              <a:prstGeom prst="rect">
                <a:avLst/>
              </a:prstGeom>
              <a:blipFill rotWithShape="0">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5436096" y="2204864"/>
                <a:ext cx="3096344" cy="923330"/>
              </a:xfrm>
              <a:prstGeom prst="rect">
                <a:avLst/>
              </a:prstGeom>
              <a:noFill/>
            </p:spPr>
            <p:txBody>
              <a:bodyPr wrap="square" rtlCol="0">
                <a:spAutoFit/>
              </a:bodyPr>
              <a:lstStyle/>
              <a:p>
                <a:r>
                  <a:rPr lang="en-GB" dirty="0"/>
                  <a:t>What could we do on the LHS which would mean </a:t>
                </a:r>
                <a14:m>
                  <m:oMath xmlns:m="http://schemas.openxmlformats.org/officeDocument/2006/math">
                    <m:r>
                      <a:rPr lang="en-GB" b="0" i="1" smtClean="0">
                        <a:latin typeface="Cambria Math" panose="02040503050406030204" pitchFamily="18" charset="0"/>
                      </a:rPr>
                      <m:t>𝑥</m:t>
                    </m:r>
                  </m:oMath>
                </a14:m>
                <a:r>
                  <a:rPr lang="en-GB" dirty="0"/>
                  <a:t> only appears </a:t>
                </a:r>
                <a:r>
                  <a:rPr lang="en-GB" b="1" dirty="0"/>
                  <a:t>once</a:t>
                </a:r>
                <a:r>
                  <a:rPr lang="en-GB" dirty="0"/>
                  <a:t>?</a:t>
                </a:r>
              </a:p>
            </p:txBody>
          </p:sp>
        </mc:Choice>
        <mc:Fallback xmlns="">
          <p:sp>
            <p:nvSpPr>
              <p:cNvPr id="6" name="TextBox 5"/>
              <p:cNvSpPr txBox="1">
                <a:spLocks noRot="1" noChangeAspect="1" noMove="1" noResize="1" noEditPoints="1" noAdjustHandles="1" noChangeArrowheads="1" noChangeShapeType="1" noTextEdit="1"/>
              </p:cNvSpPr>
              <p:nvPr/>
            </p:nvSpPr>
            <p:spPr>
              <a:xfrm>
                <a:off x="5436096" y="2204864"/>
                <a:ext cx="3096344" cy="923330"/>
              </a:xfrm>
              <a:prstGeom prst="rect">
                <a:avLst/>
              </a:prstGeom>
              <a:blipFill rotWithShape="0">
                <a:blip r:embed="rId3"/>
                <a:stretch>
                  <a:fillRect l="-1772" t="-3974" b="-993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195736" y="3604455"/>
                <a:ext cx="3600400" cy="169636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𝑥</m:t>
                      </m:r>
                      <m:d>
                        <m:dPr>
                          <m:ctrlPr>
                            <a:rPr lang="en-GB" sz="3600" b="0" i="1" smtClean="0">
                              <a:latin typeface="Cambria Math" panose="02040503050406030204" pitchFamily="18" charset="0"/>
                            </a:rPr>
                          </m:ctrlPr>
                        </m:dPr>
                        <m:e>
                          <m:r>
                            <a:rPr lang="en-GB" sz="3600" b="0" i="1" smtClean="0">
                              <a:latin typeface="Cambria Math" panose="02040503050406030204" pitchFamily="18" charset="0"/>
                            </a:rPr>
                            <m:t>2+</m:t>
                          </m:r>
                          <m:r>
                            <a:rPr lang="en-GB" sz="3600" b="0" i="1" smtClean="0">
                              <a:latin typeface="Cambria Math" panose="02040503050406030204" pitchFamily="18" charset="0"/>
                            </a:rPr>
                            <m:t>𝜋</m:t>
                          </m:r>
                        </m:e>
                      </m:d>
                      <m:r>
                        <a:rPr lang="en-GB" sz="3600" b="0" i="1" smtClean="0">
                          <a:latin typeface="Cambria Math" panose="02040503050406030204" pitchFamily="18" charset="0"/>
                        </a:rPr>
                        <m:t>=3</m:t>
                      </m:r>
                    </m:oMath>
                    <m:oMath xmlns:m="http://schemas.openxmlformats.org/officeDocument/2006/math">
                      <m:r>
                        <a:rPr lang="en-GB" sz="3600" b="0" i="1" smtClean="0">
                          <a:latin typeface="Cambria Math" panose="02040503050406030204" pitchFamily="18" charset="0"/>
                        </a:rPr>
                        <m:t>𝑥</m:t>
                      </m:r>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3</m:t>
                          </m:r>
                        </m:num>
                        <m:den>
                          <m:r>
                            <a:rPr lang="en-GB" sz="3600" b="0" i="1" smtClean="0">
                              <a:latin typeface="Cambria Math" panose="02040503050406030204" pitchFamily="18" charset="0"/>
                            </a:rPr>
                            <m:t>2+</m:t>
                          </m:r>
                          <m:r>
                            <a:rPr lang="en-GB" sz="3600" b="0" i="1" smtClean="0">
                              <a:latin typeface="Cambria Math" panose="02040503050406030204" pitchFamily="18" charset="0"/>
                            </a:rPr>
                            <m:t>𝜋</m:t>
                          </m:r>
                        </m:den>
                      </m:f>
                    </m:oMath>
                  </m:oMathPara>
                </a14:m>
                <a:endParaRPr lang="en-GB" sz="3600" dirty="0"/>
              </a:p>
            </p:txBody>
          </p:sp>
        </mc:Choice>
        <mc:Fallback xmlns="">
          <p:sp>
            <p:nvSpPr>
              <p:cNvPr id="7" name="TextBox 6"/>
              <p:cNvSpPr txBox="1">
                <a:spLocks noRot="1" noChangeAspect="1" noMove="1" noResize="1" noEditPoints="1" noAdjustHandles="1" noChangeArrowheads="1" noChangeShapeType="1" noTextEdit="1"/>
              </p:cNvSpPr>
              <p:nvPr/>
            </p:nvSpPr>
            <p:spPr>
              <a:xfrm>
                <a:off x="2195736" y="3604455"/>
                <a:ext cx="3600400" cy="1696362"/>
              </a:xfrm>
              <a:prstGeom prst="rect">
                <a:avLst/>
              </a:prstGeom>
              <a:blipFill rotWithShape="0">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6300192" y="3717032"/>
                <a:ext cx="2376264" cy="1200329"/>
              </a:xfrm>
              <a:prstGeom prst="rect">
                <a:avLst/>
              </a:prstGeom>
              <a:noFill/>
            </p:spPr>
            <p:txBody>
              <a:bodyPr wrap="square" rtlCol="0">
                <a:spAutoFit/>
              </a:bodyPr>
              <a:lstStyle/>
              <a:p>
                <a:r>
                  <a:rPr lang="en-GB" dirty="0"/>
                  <a:t>Now that </a:t>
                </a:r>
                <a14:m>
                  <m:oMath xmlns:m="http://schemas.openxmlformats.org/officeDocument/2006/math">
                    <m:r>
                      <a:rPr lang="en-GB" b="0" i="1" smtClean="0">
                        <a:latin typeface="Cambria Math" panose="02040503050406030204" pitchFamily="18" charset="0"/>
                      </a:rPr>
                      <m:t>𝑥</m:t>
                    </m:r>
                  </m:oMath>
                </a14:m>
                <a:r>
                  <a:rPr lang="en-GB" dirty="0"/>
                  <a:t> only appears once, it’s now relatively easy to get it on its own.</a:t>
                </a:r>
              </a:p>
            </p:txBody>
          </p:sp>
        </mc:Choice>
        <mc:Fallback xmlns="">
          <p:sp>
            <p:nvSpPr>
              <p:cNvPr id="8" name="TextBox 7"/>
              <p:cNvSpPr txBox="1">
                <a:spLocks noRot="1" noChangeAspect="1" noMove="1" noResize="1" noEditPoints="1" noAdjustHandles="1" noChangeArrowheads="1" noChangeShapeType="1" noTextEdit="1"/>
              </p:cNvSpPr>
              <p:nvPr/>
            </p:nvSpPr>
            <p:spPr>
              <a:xfrm>
                <a:off x="6300192" y="3717032"/>
                <a:ext cx="2376264" cy="1200329"/>
              </a:xfrm>
              <a:prstGeom prst="rect">
                <a:avLst/>
              </a:prstGeom>
              <a:blipFill rotWithShape="0">
                <a:blip r:embed="rId5"/>
                <a:stretch>
                  <a:fillRect l="-2051" t="-3046" b="-7107"/>
                </a:stretch>
              </a:blipFill>
            </p:spPr>
            <p:txBody>
              <a:bodyPr/>
              <a:lstStyle/>
              <a:p>
                <a:r>
                  <a:rPr lang="en-GB">
                    <a:noFill/>
                  </a:rPr>
                  <a:t> </a:t>
                </a:r>
              </a:p>
            </p:txBody>
          </p:sp>
        </mc:Fallback>
      </mc:AlternateContent>
      <p:cxnSp>
        <p:nvCxnSpPr>
          <p:cNvPr id="10" name="Straight Arrow Connector 9"/>
          <p:cNvCxnSpPr>
            <a:stCxn id="8" idx="1"/>
          </p:cNvCxnSpPr>
          <p:nvPr/>
        </p:nvCxnSpPr>
        <p:spPr>
          <a:xfrm flipH="1" flipV="1">
            <a:off x="5652120" y="4077072"/>
            <a:ext cx="648072" cy="2401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Rectangle 10"/>
          <p:cNvSpPr/>
          <p:nvPr/>
        </p:nvSpPr>
        <p:spPr>
          <a:xfrm>
            <a:off x="2483437" y="3459295"/>
            <a:ext cx="3013979" cy="70192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2" name="Rectangle 11"/>
          <p:cNvSpPr/>
          <p:nvPr/>
        </p:nvSpPr>
        <p:spPr>
          <a:xfrm>
            <a:off x="2483437" y="4208765"/>
            <a:ext cx="3013979" cy="130846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1530422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12"/>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12"/>
                                        </p:tgtEl>
                                      </p:cBhvr>
                                    </p:animEffect>
                                    <p:set>
                                      <p:cBhvr>
                                        <p:cTn id="20"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8" grpId="0"/>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More examples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91344" y="708148"/>
                <a:ext cx="4176464" cy="97834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Make </a:t>
                </a:r>
                <a14:m>
                  <m:oMath xmlns:m="http://schemas.openxmlformats.org/officeDocument/2006/math">
                    <m:r>
                      <a:rPr lang="en-GB" sz="2000" b="0" i="1" smtClean="0">
                        <a:latin typeface="Cambria Math" panose="02040503050406030204" pitchFamily="18" charset="0"/>
                      </a:rPr>
                      <m:t>𝑥</m:t>
                    </m:r>
                  </m:oMath>
                </a14:m>
                <a:r>
                  <a:rPr lang="en-GB" sz="2000" dirty="0"/>
                  <a:t> the subject of:</a:t>
                </a:r>
              </a:p>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𝑦</m:t>
                      </m:r>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𝑥</m:t>
                          </m:r>
                          <m:r>
                            <a:rPr lang="en-GB" sz="2000" b="0" i="1" smtClean="0">
                              <a:latin typeface="Cambria Math" panose="02040503050406030204" pitchFamily="18" charset="0"/>
                            </a:rPr>
                            <m:t>+1</m:t>
                          </m:r>
                        </m:num>
                        <m:den>
                          <m:r>
                            <a:rPr lang="en-GB" sz="2000" b="0" i="1" smtClean="0">
                              <a:latin typeface="Cambria Math" panose="02040503050406030204" pitchFamily="18" charset="0"/>
                            </a:rPr>
                            <m:t>2</m:t>
                          </m:r>
                          <m:r>
                            <a:rPr lang="en-GB" sz="2000" b="0" i="1" smtClean="0">
                              <a:latin typeface="Cambria Math" panose="02040503050406030204" pitchFamily="18" charset="0"/>
                            </a:rPr>
                            <m:t>𝑥</m:t>
                          </m:r>
                        </m:den>
                      </m:f>
                    </m:oMath>
                  </m:oMathPara>
                </a14:m>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391344" y="708148"/>
                <a:ext cx="4176464" cy="978345"/>
              </a:xfrm>
              <a:prstGeom prst="rect">
                <a:avLst/>
              </a:prstGeom>
              <a:blipFill rotWithShape="0">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158428" y="1963418"/>
                <a:ext cx="3240360" cy="257897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2</m:t>
                      </m:r>
                      <m:r>
                        <a:rPr lang="en-GB" sz="3200" b="0" i="1" smtClean="0">
                          <a:latin typeface="Cambria Math" panose="02040503050406030204" pitchFamily="18" charset="0"/>
                        </a:rPr>
                        <m:t>𝑥𝑦</m:t>
                      </m:r>
                      <m:r>
                        <a:rPr lang="en-GB" sz="3200" b="0" i="1" smtClean="0">
                          <a:latin typeface="Cambria Math" panose="02040503050406030204" pitchFamily="18" charset="0"/>
                        </a:rPr>
                        <m:t>=</m:t>
                      </m:r>
                      <m:r>
                        <a:rPr lang="en-GB" sz="3200" b="0" i="1" smtClean="0">
                          <a:latin typeface="Cambria Math" panose="02040503050406030204" pitchFamily="18" charset="0"/>
                        </a:rPr>
                        <m:t>𝑥</m:t>
                      </m:r>
                      <m:r>
                        <a:rPr lang="en-GB" sz="3200" b="0" i="1" smtClean="0">
                          <a:latin typeface="Cambria Math" panose="02040503050406030204" pitchFamily="18" charset="0"/>
                        </a:rPr>
                        <m:t>+1</m:t>
                      </m:r>
                    </m:oMath>
                    <m:oMath xmlns:m="http://schemas.openxmlformats.org/officeDocument/2006/math">
                      <m:r>
                        <a:rPr lang="en-GB" sz="3200" b="0" i="1" smtClean="0">
                          <a:latin typeface="Cambria Math" panose="02040503050406030204" pitchFamily="18" charset="0"/>
                        </a:rPr>
                        <m:t>2</m:t>
                      </m:r>
                      <m:r>
                        <a:rPr lang="en-GB" sz="3200" b="0" i="1" smtClean="0">
                          <a:latin typeface="Cambria Math" panose="02040503050406030204" pitchFamily="18" charset="0"/>
                        </a:rPr>
                        <m:t>𝑥𝑦</m:t>
                      </m:r>
                      <m:r>
                        <a:rPr lang="en-GB" sz="3200" b="0" i="1" smtClean="0">
                          <a:latin typeface="Cambria Math" panose="02040503050406030204" pitchFamily="18" charset="0"/>
                        </a:rPr>
                        <m:t>−</m:t>
                      </m:r>
                      <m:r>
                        <a:rPr lang="en-GB" sz="3200" b="0" i="1" smtClean="0">
                          <a:latin typeface="Cambria Math" panose="02040503050406030204" pitchFamily="18" charset="0"/>
                        </a:rPr>
                        <m:t>𝑥</m:t>
                      </m:r>
                      <m:r>
                        <a:rPr lang="en-GB" sz="3200" b="0" i="1" smtClean="0">
                          <a:latin typeface="Cambria Math" panose="02040503050406030204" pitchFamily="18" charset="0"/>
                        </a:rPr>
                        <m:t>=1</m:t>
                      </m:r>
                    </m:oMath>
                    <m:oMath xmlns:m="http://schemas.openxmlformats.org/officeDocument/2006/math">
                      <m:r>
                        <a:rPr lang="en-GB" sz="3200" b="0" i="1" smtClean="0">
                          <a:latin typeface="Cambria Math" panose="02040503050406030204" pitchFamily="18" charset="0"/>
                        </a:rPr>
                        <m:t>𝑥</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2</m:t>
                          </m:r>
                          <m:r>
                            <a:rPr lang="en-GB" sz="3200" b="0" i="1" smtClean="0">
                              <a:latin typeface="Cambria Math" panose="02040503050406030204" pitchFamily="18" charset="0"/>
                            </a:rPr>
                            <m:t>𝑦</m:t>
                          </m:r>
                          <m:r>
                            <a:rPr lang="en-GB" sz="3200" b="0" i="1" smtClean="0">
                              <a:latin typeface="Cambria Math" panose="02040503050406030204" pitchFamily="18" charset="0"/>
                            </a:rPr>
                            <m:t>−1</m:t>
                          </m:r>
                        </m:e>
                      </m:d>
                      <m:r>
                        <a:rPr lang="en-GB" sz="3200" b="0" i="1" smtClean="0">
                          <a:latin typeface="Cambria Math" panose="02040503050406030204" pitchFamily="18" charset="0"/>
                        </a:rPr>
                        <m:t>=1</m:t>
                      </m:r>
                    </m:oMath>
                    <m:oMath xmlns:m="http://schemas.openxmlformats.org/officeDocument/2006/math">
                      <m:r>
                        <a:rPr lang="en-GB" sz="3200" b="0" i="1" smtClean="0">
                          <a:latin typeface="Cambria Math" panose="02040503050406030204" pitchFamily="18" charset="0"/>
                        </a:rPr>
                        <m:t>𝑥</m:t>
                      </m:r>
                      <m:r>
                        <a:rPr lang="en-GB" sz="3200" b="0" i="1" smtClean="0">
                          <a:latin typeface="Cambria Math" panose="02040503050406030204" pitchFamily="18" charset="0"/>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1</m:t>
                          </m:r>
                        </m:num>
                        <m:den>
                          <m:r>
                            <a:rPr lang="en-GB" sz="3200" b="0" i="1" smtClean="0">
                              <a:latin typeface="Cambria Math" panose="02040503050406030204" pitchFamily="18" charset="0"/>
                            </a:rPr>
                            <m:t>2</m:t>
                          </m:r>
                          <m:r>
                            <a:rPr lang="en-GB" sz="3200" b="0" i="1" smtClean="0">
                              <a:latin typeface="Cambria Math" panose="02040503050406030204" pitchFamily="18" charset="0"/>
                            </a:rPr>
                            <m:t>𝑦</m:t>
                          </m:r>
                          <m:r>
                            <a:rPr lang="en-GB" sz="3200" b="0" i="1" smtClean="0">
                              <a:latin typeface="Cambria Math" panose="02040503050406030204" pitchFamily="18" charset="0"/>
                            </a:rPr>
                            <m:t>−1</m:t>
                          </m:r>
                        </m:den>
                      </m:f>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a:off x="158428" y="1963418"/>
                <a:ext cx="3240360" cy="2578976"/>
              </a:xfrm>
              <a:prstGeom prst="rect">
                <a:avLst/>
              </a:prstGeom>
              <a:blipFill rotWithShape="0">
                <a:blip r:embed="rId3"/>
                <a:stretch>
                  <a:fillRect/>
                </a:stretch>
              </a:blipFill>
            </p:spPr>
            <p:txBody>
              <a:bodyPr/>
              <a:lstStyle/>
              <a:p>
                <a:r>
                  <a:rPr lang="en-GB">
                    <a:noFill/>
                  </a:rPr>
                  <a:t> </a:t>
                </a:r>
              </a:p>
            </p:txBody>
          </p:sp>
        </mc:Fallback>
      </mc:AlternateContent>
      <p:sp>
        <p:nvSpPr>
          <p:cNvPr id="8" name="TextBox 7"/>
          <p:cNvSpPr txBox="1"/>
          <p:nvPr/>
        </p:nvSpPr>
        <p:spPr>
          <a:xfrm>
            <a:off x="3254772" y="1722388"/>
            <a:ext cx="1800200" cy="830997"/>
          </a:xfrm>
          <a:prstGeom prst="rect">
            <a:avLst/>
          </a:prstGeom>
          <a:noFill/>
        </p:spPr>
        <p:txBody>
          <a:bodyPr wrap="square" rtlCol="0">
            <a:spAutoFit/>
          </a:bodyPr>
          <a:lstStyle/>
          <a:p>
            <a:r>
              <a:rPr lang="en-GB" sz="1600" dirty="0"/>
              <a:t>We don’t like fractions in equations, so…</a:t>
            </a:r>
          </a:p>
        </p:txBody>
      </p:sp>
      <p:cxnSp>
        <p:nvCxnSpPr>
          <p:cNvPr id="10" name="Straight Arrow Connector 9"/>
          <p:cNvCxnSpPr/>
          <p:nvPr/>
        </p:nvCxnSpPr>
        <p:spPr>
          <a:xfrm flipH="1">
            <a:off x="2822724" y="2082428"/>
            <a:ext cx="432048" cy="72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1" name="TextBox 10"/>
              <p:cNvSpPr txBox="1"/>
              <p:nvPr/>
            </p:nvSpPr>
            <p:spPr>
              <a:xfrm>
                <a:off x="3398788" y="2658492"/>
                <a:ext cx="1800200" cy="1569660"/>
              </a:xfrm>
              <a:prstGeom prst="rect">
                <a:avLst/>
              </a:prstGeom>
              <a:noFill/>
            </p:spPr>
            <p:txBody>
              <a:bodyPr wrap="square" rtlCol="0">
                <a:spAutoFit/>
              </a:bodyPr>
              <a:lstStyle/>
              <a:p>
                <a:r>
                  <a:rPr lang="en-GB" sz="1600" dirty="0"/>
                  <a:t>We know we want to factorise </a:t>
                </a:r>
                <a14:m>
                  <m:oMath xmlns:m="http://schemas.openxmlformats.org/officeDocument/2006/math">
                    <m:r>
                      <a:rPr lang="en-GB" sz="1600" b="0" i="1" smtClean="0">
                        <a:latin typeface="Cambria Math" panose="02040503050406030204" pitchFamily="18" charset="0"/>
                      </a:rPr>
                      <m:t>𝑥</m:t>
                    </m:r>
                  </m:oMath>
                </a14:m>
                <a:r>
                  <a:rPr lang="en-GB" sz="1600" dirty="0"/>
                  <a:t> as per previous example, so we need </a:t>
                </a:r>
                <a14:m>
                  <m:oMath xmlns:m="http://schemas.openxmlformats.org/officeDocument/2006/math">
                    <m:r>
                      <a:rPr lang="en-GB" sz="1600" b="0" i="1" smtClean="0">
                        <a:latin typeface="Cambria Math" panose="02040503050406030204" pitchFamily="18" charset="0"/>
                      </a:rPr>
                      <m:t>𝑥</m:t>
                    </m:r>
                  </m:oMath>
                </a14:m>
                <a:r>
                  <a:rPr lang="en-GB" sz="1600" dirty="0"/>
                  <a:t> on one side.</a:t>
                </a:r>
              </a:p>
            </p:txBody>
          </p:sp>
        </mc:Choice>
        <mc:Fallback xmlns="">
          <p:sp>
            <p:nvSpPr>
              <p:cNvPr id="11" name="TextBox 10"/>
              <p:cNvSpPr txBox="1">
                <a:spLocks noRot="1" noChangeAspect="1" noMove="1" noResize="1" noEditPoints="1" noAdjustHandles="1" noChangeArrowheads="1" noChangeShapeType="1" noTextEdit="1"/>
              </p:cNvSpPr>
              <p:nvPr/>
            </p:nvSpPr>
            <p:spPr>
              <a:xfrm>
                <a:off x="3398788" y="2658492"/>
                <a:ext cx="1800200" cy="1569660"/>
              </a:xfrm>
              <a:prstGeom prst="rect">
                <a:avLst/>
              </a:prstGeom>
              <a:blipFill rotWithShape="0">
                <a:blip r:embed="rId4"/>
                <a:stretch>
                  <a:fillRect l="-2034" t="-1163" b="-3876"/>
                </a:stretch>
              </a:blipFill>
            </p:spPr>
            <p:txBody>
              <a:bodyPr/>
              <a:lstStyle/>
              <a:p>
                <a:r>
                  <a:rPr lang="en-GB">
                    <a:noFill/>
                  </a:rPr>
                  <a:t> </a:t>
                </a:r>
              </a:p>
            </p:txBody>
          </p:sp>
        </mc:Fallback>
      </mc:AlternateContent>
      <p:cxnSp>
        <p:nvCxnSpPr>
          <p:cNvPr id="12" name="Straight Arrow Connector 11"/>
          <p:cNvCxnSpPr/>
          <p:nvPr/>
        </p:nvCxnSpPr>
        <p:spPr>
          <a:xfrm flipH="1" flipV="1">
            <a:off x="2822724" y="2794416"/>
            <a:ext cx="576064" cy="21257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467505" y="1934531"/>
            <a:ext cx="2253814" cy="5587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467505" y="2493239"/>
            <a:ext cx="2253814" cy="5587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467504" y="3051947"/>
            <a:ext cx="2562891" cy="45360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467504" y="3519781"/>
            <a:ext cx="2562891" cy="11585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9" name="TextBox 18"/>
              <p:cNvSpPr txBox="1"/>
              <p:nvPr/>
            </p:nvSpPr>
            <p:spPr>
              <a:xfrm>
                <a:off x="5220072" y="1052736"/>
                <a:ext cx="3456384" cy="115557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Make </a:t>
                </a:r>
                <a14:m>
                  <m:oMath xmlns:m="http://schemas.openxmlformats.org/officeDocument/2006/math">
                    <m:r>
                      <a:rPr lang="en-GB" sz="2400" b="0" i="1" smtClean="0">
                        <a:latin typeface="Cambria Math" panose="02040503050406030204" pitchFamily="18" charset="0"/>
                      </a:rPr>
                      <m:t>𝑥</m:t>
                    </m:r>
                  </m:oMath>
                </a14:m>
                <a:r>
                  <a:rPr lang="en-GB" sz="2400" dirty="0"/>
                  <a:t> the subject of:</a:t>
                </a:r>
              </a:p>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𝑞</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+1</m:t>
                          </m:r>
                        </m:num>
                        <m:den>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−1</m:t>
                          </m:r>
                        </m:den>
                      </m:f>
                    </m:oMath>
                  </m:oMathPara>
                </a14:m>
                <a:endParaRPr lang="en-GB" dirty="0"/>
              </a:p>
            </p:txBody>
          </p:sp>
        </mc:Choice>
        <mc:Fallback xmlns="">
          <p:sp>
            <p:nvSpPr>
              <p:cNvPr id="19" name="TextBox 18"/>
              <p:cNvSpPr txBox="1">
                <a:spLocks noRot="1" noChangeAspect="1" noMove="1" noResize="1" noEditPoints="1" noAdjustHandles="1" noChangeArrowheads="1" noChangeShapeType="1" noTextEdit="1"/>
              </p:cNvSpPr>
              <p:nvPr/>
            </p:nvSpPr>
            <p:spPr>
              <a:xfrm>
                <a:off x="5220072" y="1052736"/>
                <a:ext cx="3456384" cy="1155573"/>
              </a:xfrm>
              <a:prstGeom prst="rect">
                <a:avLst/>
              </a:prstGeom>
              <a:blipFill rotWithShape="0">
                <a:blip r:embed="rId5"/>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5328084" y="2661918"/>
                <a:ext cx="3708412" cy="307019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𝑞</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−1</m:t>
                          </m:r>
                        </m:e>
                      </m:d>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+1</m:t>
                      </m:r>
                    </m:oMath>
                    <m:oMath xmlns:m="http://schemas.openxmlformats.org/officeDocument/2006/math">
                      <m:r>
                        <a:rPr lang="en-GB" sz="3200" b="0" i="1" smtClean="0">
                          <a:latin typeface="Cambria Math" panose="02040503050406030204" pitchFamily="18" charset="0"/>
                        </a:rPr>
                        <m:t>2</m:t>
                      </m:r>
                      <m:r>
                        <a:rPr lang="en-GB" sz="3200" b="0" i="1" smtClean="0">
                          <a:latin typeface="Cambria Math" panose="02040503050406030204" pitchFamily="18" charset="0"/>
                        </a:rPr>
                        <m:t>𝑥𝑞</m:t>
                      </m:r>
                      <m:r>
                        <a:rPr lang="en-GB" sz="3200" b="0" i="1" smtClean="0">
                          <a:latin typeface="Cambria Math" panose="02040503050406030204" pitchFamily="18" charset="0"/>
                        </a:rPr>
                        <m:t>−</m:t>
                      </m:r>
                      <m:r>
                        <a:rPr lang="en-GB" sz="3200" b="0" i="1" smtClean="0">
                          <a:latin typeface="Cambria Math" panose="02040503050406030204" pitchFamily="18" charset="0"/>
                        </a:rPr>
                        <m:t>𝑞</m:t>
                      </m:r>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+1</m:t>
                      </m:r>
                    </m:oMath>
                    <m:oMath xmlns:m="http://schemas.openxmlformats.org/officeDocument/2006/math">
                      <m:r>
                        <a:rPr lang="en-GB" sz="3200" b="0" i="1" smtClean="0">
                          <a:latin typeface="Cambria Math" panose="02040503050406030204" pitchFamily="18" charset="0"/>
                        </a:rPr>
                        <m:t>2</m:t>
                      </m:r>
                      <m:r>
                        <a:rPr lang="en-GB" sz="3200" b="0" i="1" smtClean="0">
                          <a:latin typeface="Cambria Math" panose="02040503050406030204" pitchFamily="18" charset="0"/>
                        </a:rPr>
                        <m:t>𝑥𝑞</m:t>
                      </m:r>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=1+</m:t>
                      </m:r>
                      <m:r>
                        <a:rPr lang="en-GB" sz="3200" b="0" i="1" smtClean="0">
                          <a:latin typeface="Cambria Math" panose="02040503050406030204" pitchFamily="18" charset="0"/>
                        </a:rPr>
                        <m:t>𝑞</m:t>
                      </m:r>
                    </m:oMath>
                    <m:oMath xmlns:m="http://schemas.openxmlformats.org/officeDocument/2006/math">
                      <m:r>
                        <a:rPr lang="en-GB" sz="3200" b="0" i="1" smtClean="0">
                          <a:latin typeface="Cambria Math" panose="02040503050406030204" pitchFamily="18" charset="0"/>
                        </a:rPr>
                        <m:t>𝑥</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2</m:t>
                          </m:r>
                          <m:r>
                            <a:rPr lang="en-GB" sz="3200" b="0" i="1" smtClean="0">
                              <a:latin typeface="Cambria Math" panose="02040503050406030204" pitchFamily="18" charset="0"/>
                            </a:rPr>
                            <m:t>𝑞</m:t>
                          </m:r>
                          <m:r>
                            <a:rPr lang="en-GB" sz="3200" b="0" i="1" smtClean="0">
                              <a:latin typeface="Cambria Math" panose="02040503050406030204" pitchFamily="18" charset="0"/>
                            </a:rPr>
                            <m:t>−2</m:t>
                          </m:r>
                        </m:e>
                      </m:d>
                      <m:r>
                        <a:rPr lang="en-GB" sz="3200" b="0" i="1" smtClean="0">
                          <a:latin typeface="Cambria Math" panose="02040503050406030204" pitchFamily="18" charset="0"/>
                        </a:rPr>
                        <m:t>=1+</m:t>
                      </m:r>
                      <m:r>
                        <a:rPr lang="en-GB" sz="3200" b="0" i="1" smtClean="0">
                          <a:latin typeface="Cambria Math" panose="02040503050406030204" pitchFamily="18" charset="0"/>
                        </a:rPr>
                        <m:t>𝑞</m:t>
                      </m:r>
                    </m:oMath>
                    <m:oMath xmlns:m="http://schemas.openxmlformats.org/officeDocument/2006/math">
                      <m:r>
                        <a:rPr lang="en-GB" sz="3200" b="0" i="1" smtClean="0">
                          <a:latin typeface="Cambria Math" panose="02040503050406030204" pitchFamily="18" charset="0"/>
                        </a:rPr>
                        <m:t>𝑥</m:t>
                      </m:r>
                      <m:r>
                        <a:rPr lang="en-GB" sz="3200" b="0" i="1" smtClean="0">
                          <a:latin typeface="Cambria Math" panose="02040503050406030204" pitchFamily="18" charset="0"/>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1+</m:t>
                          </m:r>
                          <m:r>
                            <a:rPr lang="en-GB" sz="3200" b="0" i="1" smtClean="0">
                              <a:latin typeface="Cambria Math" panose="02040503050406030204" pitchFamily="18" charset="0"/>
                            </a:rPr>
                            <m:t>𝑞</m:t>
                          </m:r>
                        </m:num>
                        <m:den>
                          <m:r>
                            <a:rPr lang="en-GB" sz="3200" b="0" i="1" smtClean="0">
                              <a:latin typeface="Cambria Math" panose="02040503050406030204" pitchFamily="18" charset="0"/>
                            </a:rPr>
                            <m:t>2</m:t>
                          </m:r>
                          <m:r>
                            <a:rPr lang="en-GB" sz="3200" b="0" i="1" smtClean="0">
                              <a:latin typeface="Cambria Math" panose="02040503050406030204" pitchFamily="18" charset="0"/>
                            </a:rPr>
                            <m:t>𝑞</m:t>
                          </m:r>
                          <m:r>
                            <a:rPr lang="en-GB" sz="3200" b="0" i="1" smtClean="0">
                              <a:latin typeface="Cambria Math" panose="02040503050406030204" pitchFamily="18" charset="0"/>
                            </a:rPr>
                            <m:t>−2</m:t>
                          </m:r>
                        </m:den>
                      </m:f>
                    </m:oMath>
                  </m:oMathPara>
                </a14:m>
                <a:endParaRPr lang="en-GB" sz="3200" b="0" dirty="0"/>
              </a:p>
            </p:txBody>
          </p:sp>
        </mc:Choice>
        <mc:Fallback xmlns="">
          <p:sp>
            <p:nvSpPr>
              <p:cNvPr id="20" name="TextBox 19"/>
              <p:cNvSpPr txBox="1">
                <a:spLocks noRot="1" noChangeAspect="1" noMove="1" noResize="1" noEditPoints="1" noAdjustHandles="1" noChangeArrowheads="1" noChangeShapeType="1" noTextEdit="1"/>
              </p:cNvSpPr>
              <p:nvPr/>
            </p:nvSpPr>
            <p:spPr>
              <a:xfrm>
                <a:off x="5328084" y="2661918"/>
                <a:ext cx="3708412" cy="3070199"/>
              </a:xfrm>
              <a:prstGeom prst="rect">
                <a:avLst/>
              </a:prstGeom>
              <a:blipFill rotWithShape="0">
                <a:blip r:embed="rId6"/>
                <a:stretch>
                  <a:fillRect/>
                </a:stretch>
              </a:blipFill>
            </p:spPr>
            <p:txBody>
              <a:bodyPr/>
              <a:lstStyle/>
              <a:p>
                <a:r>
                  <a:rPr lang="en-GB">
                    <a:noFill/>
                  </a:rPr>
                  <a:t> </a:t>
                </a:r>
              </a:p>
            </p:txBody>
          </p:sp>
        </mc:Fallback>
      </mc:AlternateContent>
      <p:sp>
        <p:nvSpPr>
          <p:cNvPr id="21" name="Rectangle 20"/>
          <p:cNvSpPr/>
          <p:nvPr/>
        </p:nvSpPr>
        <p:spPr>
          <a:xfrm>
            <a:off x="5378786" y="2546957"/>
            <a:ext cx="3585702" cy="34023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2" name="TextBox 21"/>
              <p:cNvSpPr txBox="1"/>
              <p:nvPr/>
            </p:nvSpPr>
            <p:spPr>
              <a:xfrm>
                <a:off x="442104" y="4777850"/>
                <a:ext cx="4176464" cy="92519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Make </a:t>
                </a:r>
                <a14:m>
                  <m:oMath xmlns:m="http://schemas.openxmlformats.org/officeDocument/2006/math">
                    <m:r>
                      <a:rPr lang="en-GB" sz="2000" b="0" i="1" smtClean="0">
                        <a:latin typeface="Cambria Math" panose="02040503050406030204" pitchFamily="18" charset="0"/>
                      </a:rPr>
                      <m:t>𝑎</m:t>
                    </m:r>
                  </m:oMath>
                </a14:m>
                <a:r>
                  <a:rPr lang="en-GB" sz="2000" dirty="0"/>
                  <a:t> the subject of:</a:t>
                </a:r>
              </a:p>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𝑎</m:t>
                      </m:r>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𝜋</m:t>
                          </m:r>
                          <m:r>
                            <a:rPr lang="en-GB" sz="2000" b="0" i="1" smtClean="0">
                              <a:latin typeface="Cambria Math" panose="02040503050406030204" pitchFamily="18" charset="0"/>
                            </a:rPr>
                            <m:t>𝑎</m:t>
                          </m:r>
                        </m:num>
                        <m:den>
                          <m:r>
                            <a:rPr lang="en-GB" sz="2000" b="0" i="1" smtClean="0">
                              <a:latin typeface="Cambria Math" panose="02040503050406030204" pitchFamily="18" charset="0"/>
                            </a:rPr>
                            <m:t>2</m:t>
                          </m:r>
                        </m:den>
                      </m:f>
                      <m:r>
                        <a:rPr lang="en-GB" sz="2000" b="0" i="1" smtClean="0">
                          <a:latin typeface="Cambria Math" panose="02040503050406030204" pitchFamily="18" charset="0"/>
                        </a:rPr>
                        <m:t>=</m:t>
                      </m:r>
                      <m:r>
                        <a:rPr lang="en-GB" sz="2000" b="0" i="1" smtClean="0">
                          <a:latin typeface="Cambria Math" panose="02040503050406030204" pitchFamily="18" charset="0"/>
                        </a:rPr>
                        <m:t>𝑏</m:t>
                      </m:r>
                    </m:oMath>
                  </m:oMathPara>
                </a14:m>
                <a:endParaRPr lang="en-GB" sz="1600" dirty="0"/>
              </a:p>
            </p:txBody>
          </p:sp>
        </mc:Choice>
        <mc:Fallback xmlns="">
          <p:sp>
            <p:nvSpPr>
              <p:cNvPr id="22" name="TextBox 21"/>
              <p:cNvSpPr txBox="1">
                <a:spLocks noRot="1" noChangeAspect="1" noMove="1" noResize="1" noEditPoints="1" noAdjustHandles="1" noChangeArrowheads="1" noChangeShapeType="1" noTextEdit="1"/>
              </p:cNvSpPr>
              <p:nvPr/>
            </p:nvSpPr>
            <p:spPr>
              <a:xfrm>
                <a:off x="442104" y="4777850"/>
                <a:ext cx="4176464" cy="925190"/>
              </a:xfrm>
              <a:prstGeom prst="rect">
                <a:avLst/>
              </a:prstGeom>
              <a:blipFill rotWithShape="0">
                <a:blip r:embed="rId7"/>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886768" y="5707980"/>
                <a:ext cx="2740620" cy="117686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𝜋</m:t>
                      </m:r>
                      <m:r>
                        <a:rPr lang="en-GB" b="0" i="1" smtClean="0">
                          <a:latin typeface="Cambria Math" panose="02040503050406030204" pitchFamily="18" charset="0"/>
                        </a:rPr>
                        <m:t>𝑎</m:t>
                      </m:r>
                      <m:r>
                        <a:rPr lang="en-GB" b="0" i="1" smtClean="0">
                          <a:latin typeface="Cambria Math" panose="02040503050406030204" pitchFamily="18" charset="0"/>
                        </a:rPr>
                        <m:t>=2</m:t>
                      </m:r>
                      <m:r>
                        <a:rPr lang="en-GB" b="0" i="1" smtClean="0">
                          <a:latin typeface="Cambria Math" panose="02040503050406030204" pitchFamily="18" charset="0"/>
                        </a:rPr>
                        <m:t>𝑏</m:t>
                      </m:r>
                    </m:oMath>
                    <m:oMath xmlns:m="http://schemas.openxmlformats.org/officeDocument/2006/math">
                      <m:r>
                        <a:rPr lang="en-GB" b="0" i="1" smtClean="0">
                          <a:latin typeface="Cambria Math" panose="02040503050406030204" pitchFamily="18" charset="0"/>
                        </a:rPr>
                        <m:t>𝑎</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𝜋</m:t>
                          </m:r>
                        </m:e>
                      </m:d>
                      <m:r>
                        <a:rPr lang="en-GB" b="0" i="1" smtClean="0">
                          <a:latin typeface="Cambria Math" panose="02040503050406030204" pitchFamily="18" charset="0"/>
                        </a:rPr>
                        <m:t>=2</m:t>
                      </m:r>
                      <m:r>
                        <a:rPr lang="en-GB" b="0" i="1" smtClean="0">
                          <a:latin typeface="Cambria Math" panose="02040503050406030204" pitchFamily="18" charset="0"/>
                        </a:rPr>
                        <m:t>𝑏</m:t>
                      </m:r>
                    </m:oMath>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r>
                            <a:rPr lang="en-GB" b="0" i="1" smtClean="0">
                              <a:latin typeface="Cambria Math" panose="02040503050406030204" pitchFamily="18" charset="0"/>
                            </a:rPr>
                            <m:t>𝑏</m:t>
                          </m:r>
                        </m:num>
                        <m:den>
                          <m:r>
                            <a:rPr lang="en-GB" b="0" i="1" smtClean="0">
                              <a:latin typeface="Cambria Math" panose="02040503050406030204" pitchFamily="18" charset="0"/>
                            </a:rPr>
                            <m:t>2+</m:t>
                          </m:r>
                          <m:r>
                            <a:rPr lang="en-GB" b="0" i="1" smtClean="0">
                              <a:latin typeface="Cambria Math" panose="02040503050406030204" pitchFamily="18" charset="0"/>
                            </a:rPr>
                            <m:t>𝜋</m:t>
                          </m:r>
                        </m:den>
                      </m:f>
                    </m:oMath>
                  </m:oMathPara>
                </a14:m>
                <a:endParaRPr lang="en-GB" dirty="0"/>
              </a:p>
            </p:txBody>
          </p:sp>
        </mc:Choice>
        <mc:Fallback xmlns="">
          <p:sp>
            <p:nvSpPr>
              <p:cNvPr id="23" name="TextBox 22"/>
              <p:cNvSpPr txBox="1">
                <a:spLocks noRot="1" noChangeAspect="1" noMove="1" noResize="1" noEditPoints="1" noAdjustHandles="1" noChangeArrowheads="1" noChangeShapeType="1" noTextEdit="1"/>
              </p:cNvSpPr>
              <p:nvPr/>
            </p:nvSpPr>
            <p:spPr>
              <a:xfrm>
                <a:off x="886768" y="5707980"/>
                <a:ext cx="2740620" cy="1176861"/>
              </a:xfrm>
              <a:prstGeom prst="rect">
                <a:avLst/>
              </a:prstGeom>
              <a:blipFill rotWithShape="0">
                <a:blip r:embed="rId8"/>
                <a:stretch>
                  <a:fillRect/>
                </a:stretch>
              </a:blipFill>
            </p:spPr>
            <p:txBody>
              <a:bodyPr/>
              <a:lstStyle/>
              <a:p>
                <a:r>
                  <a:rPr lang="en-GB">
                    <a:noFill/>
                  </a:rPr>
                  <a:t> </a:t>
                </a:r>
              </a:p>
            </p:txBody>
          </p:sp>
        </mc:Fallback>
      </mc:AlternateContent>
      <p:sp>
        <p:nvSpPr>
          <p:cNvPr id="24" name="Rectangle 23"/>
          <p:cNvSpPr/>
          <p:nvPr/>
        </p:nvSpPr>
        <p:spPr>
          <a:xfrm>
            <a:off x="1287261" y="5778500"/>
            <a:ext cx="2471940" cy="105350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7163518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6"/>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6"/>
                                        </p:tgtEl>
                                      </p:cBhvr>
                                    </p:animEffect>
                                    <p:set>
                                      <p:cBhvr>
                                        <p:cTn id="1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4" restart="whenNotActive" fill="hold" evtFilter="cancelBubble" nodeType="interactiveSeq">
                <p:stCondLst>
                  <p:cond evt="onClick" delay="0">
                    <p:tgtEl>
                      <p:spTgt spid="17"/>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7"/>
                                        </p:tgtEl>
                                      </p:cBhvr>
                                    </p:animEffect>
                                    <p:set>
                                      <p:cBhvr>
                                        <p:cTn id="1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0" restart="whenNotActive" fill="hold" evtFilter="cancelBubble" nodeType="interactiveSeq">
                <p:stCondLst>
                  <p:cond evt="onClick" delay="0">
                    <p:tgtEl>
                      <p:spTgt spid="18"/>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1"/>
                                        </p:tgtEl>
                                      </p:cBhvr>
                                    </p:animEffect>
                                    <p:set>
                                      <p:cBhvr>
                                        <p:cTn id="31"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24"/>
                                        </p:tgtEl>
                                      </p:cBhvr>
                                    </p:animEffect>
                                    <p:set>
                                      <p:cBhvr>
                                        <p:cTn id="37"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5" grpId="0" animBg="1"/>
      <p:bldP spid="16" grpId="0" animBg="1"/>
      <p:bldP spid="17" grpId="0" animBg="1"/>
      <p:bldP spid="18" grpId="0" animBg="1"/>
      <p:bldP spid="21"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0" y="0"/>
            <a:ext cx="9143074" cy="599127"/>
            <a:chOff x="0" y="13335"/>
            <a:chExt cx="9144218" cy="599127"/>
          </a:xfrm>
        </p:grpSpPr>
        <p:sp>
          <p:nvSpPr>
            <p:cNvPr id="10"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11" name="Straight Connector 10"/>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13" name="TextBox 12"/>
              <p:cNvSpPr txBox="1"/>
              <p:nvPr/>
            </p:nvSpPr>
            <p:spPr>
              <a:xfrm>
                <a:off x="4966912" y="1988840"/>
                <a:ext cx="3096344" cy="157831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Make a the subject of the formula:</a:t>
                </a:r>
              </a:p>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𝑃</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num>
                        <m:den>
                          <m:r>
                            <a:rPr lang="en-GB" sz="2400" b="0" i="1" smtClean="0">
                              <a:latin typeface="Cambria Math" panose="02040503050406030204" pitchFamily="18" charset="0"/>
                            </a:rPr>
                            <m:t>𝑛</m:t>
                          </m:r>
                          <m:r>
                            <a:rPr lang="en-GB" sz="2400" b="0" i="1" smtClean="0">
                              <a:latin typeface="Cambria Math" panose="02040503050406030204" pitchFamily="18" charset="0"/>
                            </a:rPr>
                            <m:t>+</m:t>
                          </m:r>
                          <m:r>
                            <a:rPr lang="en-GB" sz="2400" b="0" i="1" smtClean="0">
                              <a:latin typeface="Cambria Math" panose="02040503050406030204" pitchFamily="18" charset="0"/>
                            </a:rPr>
                            <m:t>𝑎</m:t>
                          </m:r>
                        </m:den>
                      </m:f>
                    </m:oMath>
                  </m:oMathPara>
                </a14:m>
                <a:endParaRPr lang="en-GB"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4966912" y="1988840"/>
                <a:ext cx="3096344" cy="1578317"/>
              </a:xfrm>
              <a:prstGeom prst="rect">
                <a:avLst/>
              </a:prstGeom>
              <a:blipFill rotWithShape="0">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14" name="TextBox 13"/>
          <p:cNvSpPr txBox="1"/>
          <p:nvPr/>
        </p:nvSpPr>
        <p:spPr>
          <a:xfrm>
            <a:off x="4651409" y="3567157"/>
            <a:ext cx="3889004"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GB" sz="1400" b="1" dirty="0"/>
              <a:t>Bro Note: </a:t>
            </a:r>
            <a:r>
              <a:rPr lang="en-GB" sz="1400" dirty="0"/>
              <a:t>According to the Examiner’s Report, only 5% of students got full marks to this question)</a:t>
            </a:r>
          </a:p>
        </p:txBody>
      </p:sp>
      <mc:AlternateContent xmlns:mc="http://schemas.openxmlformats.org/markup-compatibility/2006" xmlns:a14="http://schemas.microsoft.com/office/drawing/2010/main">
        <mc:Choice Requires="a14">
          <p:sp>
            <p:nvSpPr>
              <p:cNvPr id="2" name="TextBox 1"/>
              <p:cNvSpPr txBox="1"/>
              <p:nvPr/>
            </p:nvSpPr>
            <p:spPr>
              <a:xfrm>
                <a:off x="211014" y="2095900"/>
                <a:ext cx="3971126" cy="83099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Make </a:t>
                </a:r>
                <a14:m>
                  <m:oMath xmlns:m="http://schemas.openxmlformats.org/officeDocument/2006/math">
                    <m:r>
                      <a:rPr lang="en-GB" sz="2400" b="0" i="1" smtClean="0">
                        <a:latin typeface="Cambria Math" panose="02040503050406030204" pitchFamily="18" charset="0"/>
                      </a:rPr>
                      <m:t>𝑥</m:t>
                    </m:r>
                  </m:oMath>
                </a14:m>
                <a:r>
                  <a:rPr lang="en-GB" sz="2400" dirty="0"/>
                  <a:t> the subject of the formula </a:t>
                </a:r>
                <a14:m>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+1=</m:t>
                    </m:r>
                    <m:r>
                      <a:rPr lang="en-GB" sz="2400" b="0" i="1" smtClean="0">
                        <a:latin typeface="Cambria Math" panose="02040503050406030204" pitchFamily="18" charset="0"/>
                      </a:rPr>
                      <m:t>𝑎𝑥</m:t>
                    </m:r>
                    <m:r>
                      <a:rPr lang="en-GB" sz="2400" b="0" i="1" smtClean="0">
                        <a:latin typeface="Cambria Math" panose="02040503050406030204" pitchFamily="18" charset="0"/>
                      </a:rPr>
                      <m:t>+3</m:t>
                    </m:r>
                  </m:oMath>
                </a14:m>
                <a:endParaRPr lang="en-GB" sz="2400" dirty="0"/>
              </a:p>
            </p:txBody>
          </p:sp>
        </mc:Choice>
        <mc:Fallback xmlns="">
          <p:sp>
            <p:nvSpPr>
              <p:cNvPr id="2" name="TextBox 1"/>
              <p:cNvSpPr txBox="1">
                <a:spLocks noRot="1" noChangeAspect="1" noMove="1" noResize="1" noEditPoints="1" noAdjustHandles="1" noChangeArrowheads="1" noChangeShapeType="1" noTextEdit="1"/>
              </p:cNvSpPr>
              <p:nvPr/>
            </p:nvSpPr>
            <p:spPr>
              <a:xfrm>
                <a:off x="211014" y="2095900"/>
                <a:ext cx="3971126" cy="830997"/>
              </a:xfrm>
              <a:prstGeom prst="rect">
                <a:avLst/>
              </a:prstGeom>
              <a:blipFill rotWithShape="0">
                <a:blip r:embed="rId3"/>
                <a:stretch>
                  <a:fillRect b="-6250"/>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3" name="TextBox 2"/>
          <p:cNvSpPr txBox="1"/>
          <p:nvPr/>
        </p:nvSpPr>
        <p:spPr>
          <a:xfrm>
            <a:off x="1457648" y="767517"/>
            <a:ext cx="6227560"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Method Reminder</a:t>
            </a:r>
            <a:r>
              <a:rPr lang="en-GB" dirty="0"/>
              <a:t>:</a:t>
            </a:r>
          </a:p>
          <a:p>
            <a:pPr marL="342900" indent="-342900">
              <a:buAutoNum type="arabicPeriod"/>
            </a:pPr>
            <a:r>
              <a:rPr lang="en-GB" dirty="0"/>
              <a:t>Isolate subject on one side (and other terms of other side).</a:t>
            </a:r>
          </a:p>
          <a:p>
            <a:pPr marL="342900" indent="-342900">
              <a:buAutoNum type="arabicPeriod"/>
            </a:pPr>
            <a:r>
              <a:rPr lang="en-GB" dirty="0"/>
              <a:t>Factorise it.</a:t>
            </a:r>
          </a:p>
        </p:txBody>
      </p:sp>
      <mc:AlternateContent xmlns:mc="http://schemas.openxmlformats.org/markup-compatibility/2006" xmlns:a14="http://schemas.microsoft.com/office/drawing/2010/main">
        <mc:Choice Requires="a14">
          <p:sp>
            <p:nvSpPr>
              <p:cNvPr id="4" name="TextBox 3"/>
              <p:cNvSpPr txBox="1"/>
              <p:nvPr/>
            </p:nvSpPr>
            <p:spPr>
              <a:xfrm>
                <a:off x="581740" y="3068708"/>
                <a:ext cx="2774657" cy="17634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𝑎𝑥</m:t>
                      </m:r>
                      <m:r>
                        <a:rPr lang="en-GB" sz="2800" b="0" i="1" smtClean="0">
                          <a:latin typeface="Cambria Math" panose="02040503050406030204" pitchFamily="18" charset="0"/>
                        </a:rPr>
                        <m:t>=2</m:t>
                      </m:r>
                    </m:oMath>
                    <m:oMath xmlns:m="http://schemas.openxmlformats.org/officeDocument/2006/math">
                      <m:r>
                        <a:rPr lang="en-GB" sz="2800" b="0" i="1" smtClean="0">
                          <a:latin typeface="Cambria Math" panose="02040503050406030204" pitchFamily="18" charset="0"/>
                        </a:rPr>
                        <m:t>𝑥</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1−</m:t>
                          </m:r>
                          <m:r>
                            <a:rPr lang="en-GB" sz="2800" b="0" i="1" smtClean="0">
                              <a:latin typeface="Cambria Math" panose="02040503050406030204" pitchFamily="18" charset="0"/>
                            </a:rPr>
                            <m:t>𝑎</m:t>
                          </m:r>
                        </m:e>
                      </m:d>
                      <m:r>
                        <a:rPr lang="en-GB" sz="2800" b="0" i="1" smtClean="0">
                          <a:latin typeface="Cambria Math" panose="02040503050406030204" pitchFamily="18" charset="0"/>
                        </a:rPr>
                        <m:t>=2</m:t>
                      </m:r>
                    </m:oMath>
                    <m:oMath xmlns:m="http://schemas.openxmlformats.org/officeDocument/2006/math">
                      <m:r>
                        <a:rPr lang="en-GB" sz="2800" b="0" i="1" smtClean="0">
                          <a:latin typeface="Cambria Math" panose="02040503050406030204" pitchFamily="18" charset="0"/>
                        </a:rPr>
                        <m:t>𝑥</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2</m:t>
                          </m:r>
                        </m:num>
                        <m:den>
                          <m:r>
                            <a:rPr lang="en-GB" sz="2800" b="0" i="1" smtClean="0">
                              <a:latin typeface="Cambria Math" panose="02040503050406030204" pitchFamily="18" charset="0"/>
                            </a:rPr>
                            <m:t>1−</m:t>
                          </m:r>
                          <m:r>
                            <a:rPr lang="en-GB" sz="2800" b="0" i="1" smtClean="0">
                              <a:latin typeface="Cambria Math" panose="02040503050406030204" pitchFamily="18" charset="0"/>
                            </a:rPr>
                            <m:t>𝑎</m:t>
                          </m:r>
                        </m:den>
                      </m:f>
                    </m:oMath>
                  </m:oMathPara>
                </a14:m>
                <a:endParaRPr lang="en-GB" sz="2800" dirty="0"/>
              </a:p>
            </p:txBody>
          </p:sp>
        </mc:Choice>
        <mc:Fallback xmlns="">
          <p:sp>
            <p:nvSpPr>
              <p:cNvPr id="4" name="TextBox 3"/>
              <p:cNvSpPr txBox="1">
                <a:spLocks noRot="1" noChangeAspect="1" noMove="1" noResize="1" noEditPoints="1" noAdjustHandles="1" noChangeArrowheads="1" noChangeShapeType="1" noTextEdit="1"/>
              </p:cNvSpPr>
              <p:nvPr/>
            </p:nvSpPr>
            <p:spPr>
              <a:xfrm>
                <a:off x="581740" y="3068708"/>
                <a:ext cx="2774657" cy="1763496"/>
              </a:xfrm>
              <a:prstGeom prst="rect">
                <a:avLst/>
              </a:prstGeom>
              <a:blipFill rotWithShape="0">
                <a:blip r:embed="rId4"/>
                <a:stretch>
                  <a:fillRect/>
                </a:stretch>
              </a:blipFill>
            </p:spPr>
            <p:txBody>
              <a:bodyPr/>
              <a:lstStyle/>
              <a:p>
                <a:r>
                  <a:rPr lang="en-GB">
                    <a:noFill/>
                  </a:rPr>
                  <a:t> </a:t>
                </a:r>
              </a:p>
            </p:txBody>
          </p:sp>
        </mc:Fallback>
      </mc:AlternateContent>
      <p:sp>
        <p:nvSpPr>
          <p:cNvPr id="15" name="Rectangle 14"/>
          <p:cNvSpPr/>
          <p:nvPr/>
        </p:nvSpPr>
        <p:spPr>
          <a:xfrm>
            <a:off x="814550" y="3138365"/>
            <a:ext cx="2791525" cy="183564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6" name="TextBox 5"/>
              <p:cNvSpPr txBox="1"/>
              <p:nvPr/>
            </p:nvSpPr>
            <p:spPr>
              <a:xfrm>
                <a:off x="4987627" y="4239228"/>
                <a:ext cx="3240360" cy="230838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𝑃</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𝑛</m:t>
                          </m:r>
                          <m:r>
                            <a:rPr lang="en-GB" sz="2400" b="0" i="1" smtClean="0">
                              <a:latin typeface="Cambria Math" panose="02040503050406030204" pitchFamily="18" charset="0"/>
                            </a:rPr>
                            <m:t>+</m:t>
                          </m:r>
                          <m:r>
                            <a:rPr lang="en-GB" sz="2400" b="0" i="1" smtClean="0">
                              <a:latin typeface="Cambria Math" panose="02040503050406030204" pitchFamily="18" charset="0"/>
                            </a:rPr>
                            <m:t>𝑎</m:t>
                          </m:r>
                        </m:e>
                      </m:d>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oMath>
                    <m:oMath xmlns:m="http://schemas.openxmlformats.org/officeDocument/2006/math">
                      <m:r>
                        <a:rPr lang="en-GB" sz="2400" b="0" i="1" smtClean="0">
                          <a:latin typeface="Cambria Math" panose="02040503050406030204" pitchFamily="18" charset="0"/>
                        </a:rPr>
                        <m:t>𝑃𝑛</m:t>
                      </m:r>
                      <m:r>
                        <a:rPr lang="en-GB" sz="2400" b="0" i="1" smtClean="0">
                          <a:latin typeface="Cambria Math" panose="02040503050406030204" pitchFamily="18" charset="0"/>
                        </a:rPr>
                        <m:t>+</m:t>
                      </m:r>
                      <m:r>
                        <a:rPr lang="en-GB" sz="2400" b="0" i="1" smtClean="0">
                          <a:latin typeface="Cambria Math" panose="02040503050406030204" pitchFamily="18" charset="0"/>
                        </a:rPr>
                        <m:t>𝑃𝑎</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oMath>
                    <m:oMath xmlns:m="http://schemas.openxmlformats.org/officeDocument/2006/math">
                      <m:r>
                        <a:rPr lang="en-GB" sz="2400" b="0" i="1" smtClean="0">
                          <a:latin typeface="Cambria Math" panose="02040503050406030204" pitchFamily="18" charset="0"/>
                        </a:rPr>
                        <m:t>𝑃𝑛</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r>
                        <a:rPr lang="en-GB" sz="2400" b="0" i="1" smtClean="0">
                          <a:latin typeface="Cambria Math" panose="02040503050406030204" pitchFamily="18" charset="0"/>
                        </a:rPr>
                        <m:t>−</m:t>
                      </m:r>
                      <m:r>
                        <a:rPr lang="en-GB" sz="2400" b="0" i="1" smtClean="0">
                          <a:latin typeface="Cambria Math" panose="02040503050406030204" pitchFamily="18" charset="0"/>
                        </a:rPr>
                        <m:t>𝑃𝑎</m:t>
                      </m:r>
                    </m:oMath>
                    <m:oMath xmlns:m="http://schemas.openxmlformats.org/officeDocument/2006/math">
                      <m:r>
                        <a:rPr lang="en-GB" sz="2400" b="0" i="1" smtClean="0">
                          <a:latin typeface="Cambria Math" panose="02040503050406030204" pitchFamily="18" charset="0"/>
                        </a:rPr>
                        <m:t>𝑃𝑛</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𝑎</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1−</m:t>
                          </m:r>
                          <m:r>
                            <a:rPr lang="en-GB" sz="2400" b="0" i="1" smtClean="0">
                              <a:latin typeface="Cambria Math" panose="02040503050406030204" pitchFamily="18" charset="0"/>
                            </a:rPr>
                            <m:t>𝑃</m:t>
                          </m:r>
                        </m:e>
                      </m:d>
                    </m:oMath>
                    <m:oMath xmlns:m="http://schemas.openxmlformats.org/officeDocument/2006/math">
                      <m:r>
                        <a:rPr lang="en-GB" sz="2400" b="0" i="1" smtClean="0">
                          <a:latin typeface="Cambria Math" panose="02040503050406030204" pitchFamily="18" charset="0"/>
                        </a:rPr>
                        <m:t>𝑎</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𝑃𝑛</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𝑛</m:t>
                              </m:r>
                            </m:e>
                            <m:sup>
                              <m:r>
                                <a:rPr lang="en-GB" sz="2400" b="0" i="1" smtClean="0">
                                  <a:latin typeface="Cambria Math" panose="02040503050406030204" pitchFamily="18" charset="0"/>
                                </a:rPr>
                                <m:t>2</m:t>
                              </m:r>
                            </m:sup>
                          </m:sSup>
                        </m:num>
                        <m:den>
                          <m:r>
                            <a:rPr lang="en-GB" sz="2400" b="0" i="1" smtClean="0">
                              <a:latin typeface="Cambria Math" panose="02040503050406030204" pitchFamily="18" charset="0"/>
                            </a:rPr>
                            <m:t>1−</m:t>
                          </m:r>
                          <m:r>
                            <a:rPr lang="en-GB" sz="2400" b="0" i="1" smtClean="0">
                              <a:latin typeface="Cambria Math" panose="02040503050406030204" pitchFamily="18" charset="0"/>
                            </a:rPr>
                            <m:t>𝑃</m:t>
                          </m:r>
                        </m:den>
                      </m:f>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4987627" y="4239228"/>
                <a:ext cx="3240360" cy="2308389"/>
              </a:xfrm>
              <a:prstGeom prst="rect">
                <a:avLst/>
              </a:prstGeom>
              <a:blipFill rotWithShape="0">
                <a:blip r:embed="rId5"/>
                <a:stretch>
                  <a:fillRect/>
                </a:stretch>
              </a:blipFill>
            </p:spPr>
            <p:txBody>
              <a:bodyPr/>
              <a:lstStyle/>
              <a:p>
                <a:r>
                  <a:rPr lang="en-GB">
                    <a:noFill/>
                  </a:rPr>
                  <a:t> </a:t>
                </a:r>
              </a:p>
            </p:txBody>
          </p:sp>
        </mc:Fallback>
      </mc:AlternateContent>
      <p:sp>
        <p:nvSpPr>
          <p:cNvPr id="17" name="Rectangle 16"/>
          <p:cNvSpPr/>
          <p:nvPr/>
        </p:nvSpPr>
        <p:spPr>
          <a:xfrm>
            <a:off x="5200148" y="4283876"/>
            <a:ext cx="3340265" cy="22637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7"/>
                                        </p:tgtEl>
                                      </p:cBhvr>
                                    </p:animEffect>
                                    <p:set>
                                      <p:cBhvr>
                                        <p:cTn id="13"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5" grpId="0"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VIP GCSE Skills :: </a:t>
            </a:r>
            <a:r>
              <a:rPr lang="en-GB" dirty="0"/>
              <a:t>Algebraic fractions</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Tree>
    <p:extLst>
      <p:ext uri="{BB962C8B-B14F-4D97-AF65-F5344CB8AC3E}">
        <p14:creationId xmlns:p14="http://schemas.microsoft.com/office/powerpoint/2010/main" val="1454931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395536" y="1052736"/>
            <a:ext cx="6480720" cy="461665"/>
          </a:xfrm>
          <a:prstGeom prst="rect">
            <a:avLst/>
          </a:prstGeom>
          <a:noFill/>
        </p:spPr>
        <p:txBody>
          <a:bodyPr wrap="square" rtlCol="0">
            <a:spAutoFit/>
          </a:bodyPr>
          <a:lstStyle/>
          <a:p>
            <a:r>
              <a:rPr lang="en-GB" sz="2400" dirty="0"/>
              <a:t>Are these algebraic steps correct?</a:t>
            </a:r>
          </a:p>
        </p:txBody>
      </p:sp>
      <p:sp>
        <p:nvSpPr>
          <p:cNvPr id="70" name="Rectangle 69"/>
          <p:cNvSpPr/>
          <p:nvPr/>
        </p:nvSpPr>
        <p:spPr>
          <a:xfrm>
            <a:off x="4572000" y="2852936"/>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71" name="Rectangle 70"/>
          <p:cNvSpPr/>
          <p:nvPr/>
        </p:nvSpPr>
        <p:spPr>
          <a:xfrm>
            <a:off x="3419872" y="2852936"/>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72" name="Rectangle 71"/>
          <p:cNvSpPr/>
          <p:nvPr/>
        </p:nvSpPr>
        <p:spPr>
          <a:xfrm>
            <a:off x="3419872" y="285293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73" name="Rectangle 72"/>
          <p:cNvSpPr/>
          <p:nvPr/>
        </p:nvSpPr>
        <p:spPr>
          <a:xfrm>
            <a:off x="4572000" y="285293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3" name="TextBox 2"/>
          <p:cNvSpPr txBox="1"/>
          <p:nvPr/>
        </p:nvSpPr>
        <p:spPr>
          <a:xfrm>
            <a:off x="6732240" y="980728"/>
            <a:ext cx="2232248" cy="338554"/>
          </a:xfrm>
          <a:prstGeom prst="rect">
            <a:avLst/>
          </a:prstGeom>
          <a:noFill/>
        </p:spPr>
        <p:txBody>
          <a:bodyPr wrap="square" rtlCol="0">
            <a:spAutoFit/>
          </a:bodyPr>
          <a:lstStyle/>
          <a:p>
            <a:pPr algn="r"/>
            <a:r>
              <a:rPr lang="en-GB" sz="1600" dirty="0"/>
              <a:t>(Click your answer)</a:t>
            </a:r>
          </a:p>
        </p:txBody>
      </p:sp>
      <p:sp>
        <p:nvSpPr>
          <p:cNvPr id="59" name="Right Arrow 58"/>
          <p:cNvSpPr/>
          <p:nvPr/>
        </p:nvSpPr>
        <p:spPr>
          <a:xfrm>
            <a:off x="4067944" y="1916832"/>
            <a:ext cx="792088" cy="360040"/>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65" name="Right Arrow 64"/>
          <p:cNvSpPr/>
          <p:nvPr/>
        </p:nvSpPr>
        <p:spPr>
          <a:xfrm>
            <a:off x="4067944" y="3789040"/>
            <a:ext cx="792088" cy="360040"/>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66" name="Rectangle 65"/>
          <p:cNvSpPr/>
          <p:nvPr/>
        </p:nvSpPr>
        <p:spPr>
          <a:xfrm>
            <a:off x="4572000" y="4437112"/>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68" name="Rectangle 67"/>
          <p:cNvSpPr/>
          <p:nvPr/>
        </p:nvSpPr>
        <p:spPr>
          <a:xfrm>
            <a:off x="3419872" y="4437112"/>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90" name="Rectangle 89"/>
          <p:cNvSpPr/>
          <p:nvPr/>
        </p:nvSpPr>
        <p:spPr>
          <a:xfrm>
            <a:off x="3419872" y="4437112"/>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95" name="Rectangle 94"/>
          <p:cNvSpPr/>
          <p:nvPr/>
        </p:nvSpPr>
        <p:spPr>
          <a:xfrm>
            <a:off x="4572000" y="4437112"/>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98" name="Right Arrow 97"/>
          <p:cNvSpPr/>
          <p:nvPr/>
        </p:nvSpPr>
        <p:spPr>
          <a:xfrm>
            <a:off x="4067944" y="5301208"/>
            <a:ext cx="792088" cy="360040"/>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99" name="Rectangle 98"/>
          <p:cNvSpPr/>
          <p:nvPr/>
        </p:nvSpPr>
        <p:spPr>
          <a:xfrm>
            <a:off x="4572000" y="5949280"/>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100" name="Rectangle 99"/>
          <p:cNvSpPr/>
          <p:nvPr/>
        </p:nvSpPr>
        <p:spPr>
          <a:xfrm>
            <a:off x="3419872" y="5949280"/>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101" name="Rectangle 100"/>
          <p:cNvSpPr/>
          <p:nvPr/>
        </p:nvSpPr>
        <p:spPr>
          <a:xfrm>
            <a:off x="3419872" y="5949280"/>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102" name="Rectangle 101"/>
          <p:cNvSpPr/>
          <p:nvPr/>
        </p:nvSpPr>
        <p:spPr>
          <a:xfrm>
            <a:off x="4572000" y="5949280"/>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cxnSp>
        <p:nvCxnSpPr>
          <p:cNvPr id="103" name="Straight Connector 102"/>
          <p:cNvCxnSpPr/>
          <p:nvPr/>
        </p:nvCxnSpPr>
        <p:spPr>
          <a:xfrm>
            <a:off x="323528" y="3501008"/>
            <a:ext cx="84249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323528" y="5085184"/>
            <a:ext cx="8424936" cy="0"/>
          </a:xfrm>
          <a:prstGeom prst="line">
            <a:avLst/>
          </a:prstGeom>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a:off x="0" y="0"/>
            <a:ext cx="9143074" cy="599127"/>
            <a:chOff x="0" y="13335"/>
            <a:chExt cx="9144218" cy="599127"/>
          </a:xfrm>
        </p:grpSpPr>
        <p:sp>
          <p:nvSpPr>
            <p:cNvPr id="31"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Starter</a:t>
              </a:r>
            </a:p>
          </p:txBody>
        </p:sp>
        <p:cxnSp>
          <p:nvCxnSpPr>
            <p:cNvPr id="32" name="Straight Connector 31"/>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2" name="TextBox 1"/>
              <p:cNvSpPr txBox="1"/>
              <p:nvPr/>
            </p:nvSpPr>
            <p:spPr>
              <a:xfrm>
                <a:off x="827584" y="1639572"/>
                <a:ext cx="3168352" cy="90178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40−</m:t>
                          </m:r>
                          <m:r>
                            <a:rPr lang="en-GB" sz="2800" b="0" i="1" smtClean="0">
                              <a:latin typeface="Cambria Math" panose="02040503050406030204" pitchFamily="18" charset="0"/>
                            </a:rPr>
                            <m:t>𝑥</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+4</m:t>
                      </m:r>
                    </m:oMath>
                  </m:oMathPara>
                </a14:m>
                <a:endParaRPr lang="en-GB" sz="2800" dirty="0"/>
              </a:p>
            </p:txBody>
          </p:sp>
        </mc:Choice>
        <mc:Fallback xmlns="">
          <p:sp>
            <p:nvSpPr>
              <p:cNvPr id="2" name="TextBox 1"/>
              <p:cNvSpPr txBox="1">
                <a:spLocks noRot="1" noChangeAspect="1" noMove="1" noResize="1" noEditPoints="1" noAdjustHandles="1" noChangeArrowheads="1" noChangeShapeType="1" noTextEdit="1"/>
              </p:cNvSpPr>
              <p:nvPr/>
            </p:nvSpPr>
            <p:spPr>
              <a:xfrm>
                <a:off x="827584" y="1639572"/>
                <a:ext cx="3168352" cy="901785"/>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p:cNvSpPr txBox="1"/>
              <p:nvPr/>
            </p:nvSpPr>
            <p:spPr>
              <a:xfrm>
                <a:off x="4839957" y="1580292"/>
                <a:ext cx="3168352" cy="90178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40</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+4</m:t>
                      </m:r>
                    </m:oMath>
                  </m:oMathPara>
                </a14:m>
                <a:endParaRPr lang="en-GB" sz="2800" dirty="0"/>
              </a:p>
            </p:txBody>
          </p:sp>
        </mc:Choice>
        <mc:Fallback xmlns="">
          <p:sp>
            <p:nvSpPr>
              <p:cNvPr id="33" name="TextBox 32"/>
              <p:cNvSpPr txBox="1">
                <a:spLocks noRot="1" noChangeAspect="1" noMove="1" noResize="1" noEditPoints="1" noAdjustHandles="1" noChangeArrowheads="1" noChangeShapeType="1" noTextEdit="1"/>
              </p:cNvSpPr>
              <p:nvPr/>
            </p:nvSpPr>
            <p:spPr>
              <a:xfrm>
                <a:off x="4839957" y="1580292"/>
                <a:ext cx="3168352" cy="901785"/>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TextBox 33"/>
              <p:cNvSpPr txBox="1"/>
              <p:nvPr/>
            </p:nvSpPr>
            <p:spPr>
              <a:xfrm>
                <a:off x="132703" y="3678158"/>
                <a:ext cx="3960440"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2</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4−2</m:t>
                          </m:r>
                          <m:r>
                            <a:rPr lang="en-GB" sz="2800" b="0" i="1" smtClean="0">
                              <a:latin typeface="Cambria Math" panose="02040503050406030204" pitchFamily="18" charset="0"/>
                            </a:rPr>
                            <m:t>𝑥</m:t>
                          </m:r>
                        </m:e>
                      </m:d>
                      <m:r>
                        <a:rPr lang="en-GB" sz="2800" b="0" i="1" smtClean="0">
                          <a:latin typeface="Cambria Math" panose="02040503050406030204" pitchFamily="18" charset="0"/>
                        </a:rPr>
                        <m:t>=3</m:t>
                      </m:r>
                      <m:r>
                        <a:rPr lang="en-GB" sz="2800" b="0" i="1" smtClean="0">
                          <a:latin typeface="Cambria Math" panose="02040503050406030204" pitchFamily="18" charset="0"/>
                        </a:rPr>
                        <m:t>𝑥</m:t>
                      </m:r>
                      <m:r>
                        <a:rPr lang="en-GB" sz="2800" b="0" i="1" smtClean="0">
                          <a:latin typeface="Cambria Math" panose="02040503050406030204" pitchFamily="18" charset="0"/>
                        </a:rPr>
                        <m:t>−2</m:t>
                      </m:r>
                    </m:oMath>
                  </m:oMathPara>
                </a14:m>
                <a:endParaRPr lang="en-GB" sz="2800" dirty="0"/>
              </a:p>
            </p:txBody>
          </p:sp>
        </mc:Choice>
        <mc:Fallback xmlns="">
          <p:sp>
            <p:nvSpPr>
              <p:cNvPr id="34" name="TextBox 33"/>
              <p:cNvSpPr txBox="1">
                <a:spLocks noRot="1" noChangeAspect="1" noMove="1" noResize="1" noEditPoints="1" noAdjustHandles="1" noChangeArrowheads="1" noChangeShapeType="1" noTextEdit="1"/>
              </p:cNvSpPr>
              <p:nvPr/>
            </p:nvSpPr>
            <p:spPr>
              <a:xfrm>
                <a:off x="132703" y="3678158"/>
                <a:ext cx="3960440" cy="523220"/>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TextBox 34"/>
              <p:cNvSpPr txBox="1"/>
              <p:nvPr/>
            </p:nvSpPr>
            <p:spPr>
              <a:xfrm>
                <a:off x="4474191" y="3677201"/>
                <a:ext cx="3960440"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2</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4</m:t>
                          </m:r>
                        </m:e>
                      </m:d>
                      <m:r>
                        <a:rPr lang="en-GB" sz="2800" b="0" i="1" smtClean="0">
                          <a:latin typeface="Cambria Math" panose="02040503050406030204" pitchFamily="18" charset="0"/>
                        </a:rPr>
                        <m:t>=5</m:t>
                      </m:r>
                      <m:r>
                        <a:rPr lang="en-GB" sz="2800" b="0" i="1" smtClean="0">
                          <a:latin typeface="Cambria Math" panose="02040503050406030204" pitchFamily="18" charset="0"/>
                        </a:rPr>
                        <m:t>𝑥</m:t>
                      </m:r>
                      <m:r>
                        <a:rPr lang="en-GB" sz="2800" b="0" i="1" smtClean="0">
                          <a:latin typeface="Cambria Math" panose="02040503050406030204" pitchFamily="18" charset="0"/>
                        </a:rPr>
                        <m:t>−2</m:t>
                      </m:r>
                    </m:oMath>
                  </m:oMathPara>
                </a14:m>
                <a:endParaRPr lang="en-GB" sz="2800" dirty="0"/>
              </a:p>
            </p:txBody>
          </p:sp>
        </mc:Choice>
        <mc:Fallback xmlns="">
          <p:sp>
            <p:nvSpPr>
              <p:cNvPr id="35" name="TextBox 34"/>
              <p:cNvSpPr txBox="1">
                <a:spLocks noRot="1" noChangeAspect="1" noMove="1" noResize="1" noEditPoints="1" noAdjustHandles="1" noChangeArrowheads="1" noChangeShapeType="1" noTextEdit="1"/>
              </p:cNvSpPr>
              <p:nvPr/>
            </p:nvSpPr>
            <p:spPr>
              <a:xfrm>
                <a:off x="4474191" y="3677201"/>
                <a:ext cx="3960440" cy="523220"/>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6" name="TextBox 35"/>
              <p:cNvSpPr txBox="1"/>
              <p:nvPr/>
            </p:nvSpPr>
            <p:spPr>
              <a:xfrm>
                <a:off x="-16378" y="5170607"/>
                <a:ext cx="3960440" cy="57394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ad>
                        <m:radPr>
                          <m:degHide m:val="on"/>
                          <m:ctrlPr>
                            <a:rPr lang="en-GB" sz="2800" b="0" i="1" smtClean="0">
                              <a:latin typeface="Cambria Math" panose="02040503050406030204" pitchFamily="18" charset="0"/>
                            </a:rPr>
                          </m:ctrlPr>
                        </m:radPr>
                        <m:deg/>
                        <m:e>
                          <m:r>
                            <a:rPr lang="en-GB" sz="2800" b="0" i="1" smtClean="0">
                              <a:latin typeface="Cambria Math" panose="02040503050406030204" pitchFamily="18" charset="0"/>
                            </a:rPr>
                            <m:t>2−</m:t>
                          </m:r>
                          <m:r>
                            <a:rPr lang="en-GB" sz="2800" b="0" i="1" smtClean="0">
                              <a:latin typeface="Cambria Math" panose="02040503050406030204" pitchFamily="18" charset="0"/>
                            </a:rPr>
                            <m:t>𝑥</m:t>
                          </m:r>
                        </m:e>
                      </m:rad>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+3</m:t>
                      </m:r>
                    </m:oMath>
                  </m:oMathPara>
                </a14:m>
                <a:endParaRPr lang="en-GB" sz="2800" dirty="0"/>
              </a:p>
            </p:txBody>
          </p:sp>
        </mc:Choice>
        <mc:Fallback xmlns="">
          <p:sp>
            <p:nvSpPr>
              <p:cNvPr id="36" name="TextBox 35"/>
              <p:cNvSpPr txBox="1">
                <a:spLocks noRot="1" noChangeAspect="1" noMove="1" noResize="1" noEditPoints="1" noAdjustHandles="1" noChangeArrowheads="1" noChangeShapeType="1" noTextEdit="1"/>
              </p:cNvSpPr>
              <p:nvPr/>
            </p:nvSpPr>
            <p:spPr>
              <a:xfrm>
                <a:off x="-16378" y="5170607"/>
                <a:ext cx="3960440" cy="573940"/>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4535996" y="5242579"/>
                <a:ext cx="3960440" cy="57394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ad>
                        <m:radPr>
                          <m:degHide m:val="on"/>
                          <m:ctrlPr>
                            <a:rPr lang="en-GB" sz="2800" b="0" i="1" smtClean="0">
                              <a:latin typeface="Cambria Math" panose="02040503050406030204" pitchFamily="18" charset="0"/>
                            </a:rPr>
                          </m:ctrlPr>
                        </m:radPr>
                        <m:deg/>
                        <m:e>
                          <m:r>
                            <a:rPr lang="en-GB" sz="2800" b="0" i="1" smtClean="0">
                              <a:latin typeface="Cambria Math" panose="02040503050406030204" pitchFamily="18" charset="0"/>
                            </a:rPr>
                            <m:t>2</m:t>
                          </m:r>
                        </m:e>
                      </m:rad>
                      <m:r>
                        <a:rPr lang="en-GB" sz="2800" b="0" i="1" smtClean="0">
                          <a:latin typeface="Cambria Math" panose="02040503050406030204" pitchFamily="18" charset="0"/>
                        </a:rPr>
                        <m:t>=3</m:t>
                      </m:r>
                      <m:r>
                        <a:rPr lang="en-GB" sz="2800" b="0" i="1" smtClean="0">
                          <a:latin typeface="Cambria Math" panose="02040503050406030204" pitchFamily="18" charset="0"/>
                        </a:rPr>
                        <m:t>𝑥</m:t>
                      </m:r>
                      <m:r>
                        <a:rPr lang="en-GB" sz="2800" b="0" i="1" smtClean="0">
                          <a:latin typeface="Cambria Math" panose="02040503050406030204" pitchFamily="18" charset="0"/>
                        </a:rPr>
                        <m:t>+3</m:t>
                      </m:r>
                    </m:oMath>
                  </m:oMathPara>
                </a14:m>
                <a:endParaRPr lang="en-GB" sz="2800" dirty="0"/>
              </a:p>
            </p:txBody>
          </p:sp>
        </mc:Choice>
        <mc:Fallback xmlns="">
          <p:sp>
            <p:nvSpPr>
              <p:cNvPr id="37" name="TextBox 36"/>
              <p:cNvSpPr txBox="1">
                <a:spLocks noRot="1" noChangeAspect="1" noMove="1" noResize="1" noEditPoints="1" noAdjustHandles="1" noChangeArrowheads="1" noChangeShapeType="1" noTextEdit="1"/>
              </p:cNvSpPr>
              <p:nvPr/>
            </p:nvSpPr>
            <p:spPr>
              <a:xfrm>
                <a:off x="4535996" y="5242579"/>
                <a:ext cx="3960440" cy="573940"/>
              </a:xfrm>
              <a:prstGeom prst="rect">
                <a:avLst/>
              </a:prstGeom>
              <a:blipFill>
                <a:blip r:embed="rId8"/>
                <a:stretch>
                  <a:fillRect/>
                </a:stretch>
              </a:blipFill>
            </p:spPr>
            <p:txBody>
              <a:bodyPr/>
              <a:lstStyle/>
              <a:p>
                <a:r>
                  <a:rPr lang="en-GB">
                    <a:noFill/>
                  </a:rPr>
                  <a:t> </a:t>
                </a:r>
              </a:p>
            </p:txBody>
          </p:sp>
        </mc:Fallback>
      </mc:AlternateContent>
      <p:sp>
        <p:nvSpPr>
          <p:cNvPr id="38" name="TextBox 37">
            <a:extLst>
              <a:ext uri="{FF2B5EF4-FFF2-40B4-BE49-F238E27FC236}">
                <a16:creationId xmlns:a16="http://schemas.microsoft.com/office/drawing/2014/main" id="{53745D0E-1CE0-822F-B053-F8162339DB44}"/>
              </a:ext>
            </a:extLst>
          </p:cNvPr>
          <p:cNvSpPr txBox="1"/>
          <p:nvPr/>
        </p:nvSpPr>
        <p:spPr>
          <a:xfrm>
            <a:off x="6228184" y="117827"/>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2</a:t>
            </a:r>
          </a:p>
        </p:txBody>
      </p:sp>
    </p:spTree>
    <p:extLst>
      <p:ext uri="{BB962C8B-B14F-4D97-AF65-F5344CB8AC3E}">
        <p14:creationId xmlns:p14="http://schemas.microsoft.com/office/powerpoint/2010/main" val="35690139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2"/>
                                        </p:tgtEl>
                                      </p:cBhvr>
                                    </p:animEffect>
                                    <p:set>
                                      <p:cBhvr>
                                        <p:cTn id="7" dur="1" fill="hold">
                                          <p:stCondLst>
                                            <p:cond delay="499"/>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8" restart="whenNotActive" fill="hold" evtFilter="cancelBubble" nodeType="interactiveSeq">
                <p:stCondLst>
                  <p:cond evt="onClick" delay="0">
                    <p:tgtEl>
                      <p:spTgt spid="7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73"/>
                                        </p:tgtEl>
                                      </p:cBhvr>
                                    </p:animEffect>
                                    <p:set>
                                      <p:cBhvr>
                                        <p:cTn id="13" dur="1" fill="hold">
                                          <p:stCondLst>
                                            <p:cond delay="499"/>
                                          </p:stCondLst>
                                        </p:cTn>
                                        <p:tgtEl>
                                          <p:spTgt spid="73"/>
                                        </p:tgtEl>
                                        <p:attrNameLst>
                                          <p:attrName>style.visibility</p:attrName>
                                        </p:attrNameLst>
                                      </p:cBhvr>
                                      <p:to>
                                        <p:strVal val="hidden"/>
                                      </p:to>
                                    </p:set>
                                  </p:childTnLst>
                                </p:cTn>
                              </p:par>
                            </p:childTnLst>
                          </p:cTn>
                        </p:par>
                      </p:childTnLst>
                    </p:cTn>
                  </p:par>
                </p:childTnLst>
              </p:cTn>
              <p:nextCondLst>
                <p:cond evt="onClick" delay="0">
                  <p:tgtEl>
                    <p:spTgt spid="73"/>
                  </p:tgtEl>
                </p:cond>
              </p:nextCondLst>
            </p:seq>
            <p:seq concurrent="1" nextAc="seek">
              <p:cTn id="14" restart="whenNotActive" fill="hold" evtFilter="cancelBubble" nodeType="interactiveSeq">
                <p:stCondLst>
                  <p:cond evt="onClick" delay="0">
                    <p:tgtEl>
                      <p:spTgt spid="9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90"/>
                                        </p:tgtEl>
                                      </p:cBhvr>
                                    </p:animEffect>
                                    <p:set>
                                      <p:cBhvr>
                                        <p:cTn id="19" dur="1" fill="hold">
                                          <p:stCondLst>
                                            <p:cond delay="499"/>
                                          </p:stCondLst>
                                        </p:cTn>
                                        <p:tgtEl>
                                          <p:spTgt spid="90"/>
                                        </p:tgtEl>
                                        <p:attrNameLst>
                                          <p:attrName>style.visibility</p:attrName>
                                        </p:attrNameLst>
                                      </p:cBhvr>
                                      <p:to>
                                        <p:strVal val="hidden"/>
                                      </p:to>
                                    </p:set>
                                  </p:childTnLst>
                                </p:cTn>
                              </p:par>
                            </p:childTnLst>
                          </p:cTn>
                        </p:par>
                      </p:childTnLst>
                    </p:cTn>
                  </p:par>
                </p:childTnLst>
              </p:cTn>
              <p:nextCondLst>
                <p:cond evt="onClick" delay="0">
                  <p:tgtEl>
                    <p:spTgt spid="90"/>
                  </p:tgtEl>
                </p:cond>
              </p:nextCondLst>
            </p:seq>
            <p:seq concurrent="1" nextAc="seek">
              <p:cTn id="20" restart="whenNotActive" fill="hold" evtFilter="cancelBubble" nodeType="interactiveSeq">
                <p:stCondLst>
                  <p:cond evt="onClick" delay="0">
                    <p:tgtEl>
                      <p:spTgt spid="95"/>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95"/>
                                        </p:tgtEl>
                                      </p:cBhvr>
                                    </p:animEffect>
                                    <p:set>
                                      <p:cBhvr>
                                        <p:cTn id="25" dur="1" fill="hold">
                                          <p:stCondLst>
                                            <p:cond delay="499"/>
                                          </p:stCondLst>
                                        </p:cTn>
                                        <p:tgtEl>
                                          <p:spTgt spid="95"/>
                                        </p:tgtEl>
                                        <p:attrNameLst>
                                          <p:attrName>style.visibility</p:attrName>
                                        </p:attrNameLst>
                                      </p:cBhvr>
                                      <p:to>
                                        <p:strVal val="hidden"/>
                                      </p:to>
                                    </p:set>
                                  </p:childTnLst>
                                </p:cTn>
                              </p:par>
                            </p:childTnLst>
                          </p:cTn>
                        </p:par>
                      </p:childTnLst>
                    </p:cTn>
                  </p:par>
                </p:childTnLst>
              </p:cTn>
              <p:nextCondLst>
                <p:cond evt="onClick" delay="0">
                  <p:tgtEl>
                    <p:spTgt spid="95"/>
                  </p:tgtEl>
                </p:cond>
              </p:nextCondLst>
            </p:seq>
            <p:seq concurrent="1" nextAc="seek">
              <p:cTn id="26" restart="whenNotActive" fill="hold" evtFilter="cancelBubble" nodeType="interactiveSeq">
                <p:stCondLst>
                  <p:cond evt="onClick" delay="0">
                    <p:tgtEl>
                      <p:spTgt spid="10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101"/>
                                        </p:tgtEl>
                                      </p:cBhvr>
                                    </p:animEffect>
                                    <p:set>
                                      <p:cBhvr>
                                        <p:cTn id="31" dur="1" fill="hold">
                                          <p:stCondLst>
                                            <p:cond delay="499"/>
                                          </p:stCondLst>
                                        </p:cTn>
                                        <p:tgtEl>
                                          <p:spTgt spid="101"/>
                                        </p:tgtEl>
                                        <p:attrNameLst>
                                          <p:attrName>style.visibility</p:attrName>
                                        </p:attrNameLst>
                                      </p:cBhvr>
                                      <p:to>
                                        <p:strVal val="hidden"/>
                                      </p:to>
                                    </p:set>
                                  </p:childTnLst>
                                </p:cTn>
                              </p:par>
                            </p:childTnLst>
                          </p:cTn>
                        </p:par>
                      </p:childTnLst>
                    </p:cTn>
                  </p:par>
                </p:childTnLst>
              </p:cTn>
              <p:nextCondLst>
                <p:cond evt="onClick" delay="0">
                  <p:tgtEl>
                    <p:spTgt spid="101"/>
                  </p:tgtEl>
                </p:cond>
              </p:nextCondLst>
            </p:seq>
            <p:seq concurrent="1" nextAc="seek">
              <p:cTn id="32" restart="whenNotActive" fill="hold" evtFilter="cancelBubble" nodeType="interactiveSeq">
                <p:stCondLst>
                  <p:cond evt="onClick" delay="0">
                    <p:tgtEl>
                      <p:spTgt spid="102"/>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02"/>
                                        </p:tgtEl>
                                      </p:cBhvr>
                                    </p:animEffect>
                                    <p:set>
                                      <p:cBhvr>
                                        <p:cTn id="37" dur="1" fill="hold">
                                          <p:stCondLst>
                                            <p:cond delay="499"/>
                                          </p:stCondLst>
                                        </p:cTn>
                                        <p:tgtEl>
                                          <p:spTgt spid="102"/>
                                        </p:tgtEl>
                                        <p:attrNameLst>
                                          <p:attrName>style.visibility</p:attrName>
                                        </p:attrNameLst>
                                      </p:cBhvr>
                                      <p:to>
                                        <p:strVal val="hidden"/>
                                      </p:to>
                                    </p:set>
                                  </p:childTnLst>
                                </p:cTn>
                              </p:par>
                            </p:childTnLst>
                          </p:cTn>
                        </p:par>
                      </p:childTnLst>
                    </p:cTn>
                  </p:par>
                </p:childTnLst>
              </p:cTn>
              <p:nextCondLst>
                <p:cond evt="onClick" delay="0">
                  <p:tgtEl>
                    <p:spTgt spid="102"/>
                  </p:tgtEl>
                </p:cond>
              </p:nextCondLst>
            </p:seq>
          </p:childTnLst>
        </p:cTn>
      </p:par>
    </p:tnLst>
    <p:bldLst>
      <p:bldP spid="72" grpId="0" animBg="1"/>
      <p:bldP spid="73" grpId="0" animBg="1"/>
      <p:bldP spid="90" grpId="0" animBg="1"/>
      <p:bldP spid="95" grpId="0" animBg="1"/>
      <p:bldP spid="101" grpId="0" animBg="1"/>
      <p:bldP spid="10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395536" y="1052736"/>
            <a:ext cx="6480720" cy="461665"/>
          </a:xfrm>
          <a:prstGeom prst="rect">
            <a:avLst/>
          </a:prstGeom>
          <a:noFill/>
        </p:spPr>
        <p:txBody>
          <a:bodyPr wrap="square" rtlCol="0">
            <a:spAutoFit/>
          </a:bodyPr>
          <a:lstStyle/>
          <a:p>
            <a:r>
              <a:rPr lang="en-GB" sz="2400" dirty="0"/>
              <a:t>Are these algebraic steps correct?</a:t>
            </a:r>
          </a:p>
        </p:txBody>
      </p:sp>
      <p:sp>
        <p:nvSpPr>
          <p:cNvPr id="70" name="Rectangle 69"/>
          <p:cNvSpPr/>
          <p:nvPr/>
        </p:nvSpPr>
        <p:spPr>
          <a:xfrm>
            <a:off x="4572000" y="2852936"/>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71" name="Rectangle 70"/>
          <p:cNvSpPr/>
          <p:nvPr/>
        </p:nvSpPr>
        <p:spPr>
          <a:xfrm>
            <a:off x="3419872" y="2852936"/>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72" name="Rectangle 71"/>
          <p:cNvSpPr/>
          <p:nvPr/>
        </p:nvSpPr>
        <p:spPr>
          <a:xfrm>
            <a:off x="3419872" y="285293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73" name="Rectangle 72"/>
          <p:cNvSpPr/>
          <p:nvPr/>
        </p:nvSpPr>
        <p:spPr>
          <a:xfrm>
            <a:off x="4572000" y="285293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3" name="TextBox 2"/>
          <p:cNvSpPr txBox="1"/>
          <p:nvPr/>
        </p:nvSpPr>
        <p:spPr>
          <a:xfrm>
            <a:off x="6732240" y="980728"/>
            <a:ext cx="2232248" cy="338554"/>
          </a:xfrm>
          <a:prstGeom prst="rect">
            <a:avLst/>
          </a:prstGeom>
          <a:noFill/>
        </p:spPr>
        <p:txBody>
          <a:bodyPr wrap="square" rtlCol="0">
            <a:spAutoFit/>
          </a:bodyPr>
          <a:lstStyle/>
          <a:p>
            <a:pPr algn="r"/>
            <a:r>
              <a:rPr lang="en-GB" sz="1600" dirty="0"/>
              <a:t>(Click your answer)</a:t>
            </a:r>
          </a:p>
        </p:txBody>
      </p:sp>
      <mc:AlternateContent xmlns:mc="http://schemas.openxmlformats.org/markup-compatibility/2006" xmlns:a14="http://schemas.microsoft.com/office/drawing/2010/main">
        <mc:Choice Requires="a14">
          <p:sp>
            <p:nvSpPr>
              <p:cNvPr id="55" name="TextBox 54"/>
              <p:cNvSpPr txBox="1"/>
              <p:nvPr/>
            </p:nvSpPr>
            <p:spPr>
              <a:xfrm>
                <a:off x="1547664" y="1512041"/>
                <a:ext cx="2160240" cy="1213217"/>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n-GB" sz="3600" b="0" i="1" smtClean="0">
                              <a:latin typeface="Cambria Math" panose="02040503050406030204" pitchFamily="18" charset="0"/>
                            </a:rPr>
                          </m:ctrlPr>
                        </m:fPr>
                        <m:num>
                          <m:sSup>
                            <m:sSupPr>
                              <m:ctrlPr>
                                <a:rPr lang="en-GB" sz="3600" b="0" i="1" smtClean="0">
                                  <a:latin typeface="Cambria Math" panose="02040503050406030204" pitchFamily="18" charset="0"/>
                                </a:rPr>
                              </m:ctrlPr>
                            </m:sSupPr>
                            <m:e>
                              <m:r>
                                <a:rPr lang="en-GB" sz="3600" b="0" i="1" smtClean="0">
                                  <a:latin typeface="Cambria Math"/>
                                </a:rPr>
                                <m:t>𝑎</m:t>
                              </m:r>
                            </m:e>
                            <m:sup>
                              <m:r>
                                <a:rPr lang="en-GB" sz="3600" b="0" i="1" smtClean="0">
                                  <a:latin typeface="Cambria Math"/>
                                </a:rPr>
                                <m:t>2</m:t>
                              </m:r>
                            </m:sup>
                          </m:sSup>
                          <m:r>
                            <a:rPr lang="en-GB" sz="3600" b="0" i="1" smtClean="0">
                              <a:latin typeface="Cambria Math"/>
                            </a:rPr>
                            <m:t>𝑏</m:t>
                          </m:r>
                        </m:num>
                        <m:den>
                          <m:r>
                            <a:rPr lang="en-GB" sz="3600" b="0" i="1" smtClean="0">
                              <a:latin typeface="Cambria Math"/>
                            </a:rPr>
                            <m:t>𝑎</m:t>
                          </m:r>
                          <m:r>
                            <a:rPr lang="en-GB" sz="3600" b="0" i="1" smtClean="0">
                              <a:latin typeface="Cambria Math"/>
                            </a:rPr>
                            <m:t>+</m:t>
                          </m:r>
                          <m:r>
                            <a:rPr lang="en-GB" sz="3600" b="0" i="1" smtClean="0">
                              <a:latin typeface="Cambria Math"/>
                            </a:rPr>
                            <m:t>𝑏</m:t>
                          </m:r>
                        </m:den>
                      </m:f>
                    </m:oMath>
                  </m:oMathPara>
                </a14:m>
                <a:endParaRPr lang="en-GB" sz="3600" dirty="0"/>
              </a:p>
            </p:txBody>
          </p:sp>
        </mc:Choice>
        <mc:Fallback xmlns="">
          <p:sp>
            <p:nvSpPr>
              <p:cNvPr id="55" name="TextBox 54"/>
              <p:cNvSpPr txBox="1">
                <a:spLocks noRot="1" noChangeAspect="1" noMove="1" noResize="1" noEditPoints="1" noAdjustHandles="1" noChangeArrowheads="1" noChangeShapeType="1" noTextEdit="1"/>
              </p:cNvSpPr>
              <p:nvPr/>
            </p:nvSpPr>
            <p:spPr>
              <a:xfrm>
                <a:off x="1547664" y="1512041"/>
                <a:ext cx="2160240" cy="1213217"/>
              </a:xfrm>
              <a:prstGeom prst="rect">
                <a:avLst/>
              </a:prstGeom>
              <a:blipFill rotWithShape="1">
                <a:blip r:embed="rId3"/>
                <a:stretch>
                  <a:fillRect/>
                </a:stretch>
              </a:blipFill>
            </p:spPr>
            <p:txBody>
              <a:bodyPr/>
              <a:lstStyle/>
              <a:p>
                <a:r>
                  <a:rPr lang="en-GB">
                    <a:noFill/>
                  </a:rPr>
                  <a:t> </a:t>
                </a:r>
              </a:p>
            </p:txBody>
          </p:sp>
        </mc:Fallback>
      </mc:AlternateContent>
      <p:sp>
        <p:nvSpPr>
          <p:cNvPr id="59" name="Right Arrow 58"/>
          <p:cNvSpPr/>
          <p:nvPr/>
        </p:nvSpPr>
        <p:spPr>
          <a:xfrm>
            <a:off x="4067944" y="1916832"/>
            <a:ext cx="792088" cy="360040"/>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61" name="TextBox 60"/>
              <p:cNvSpPr txBox="1"/>
              <p:nvPr/>
            </p:nvSpPr>
            <p:spPr>
              <a:xfrm>
                <a:off x="5112060" y="1581099"/>
                <a:ext cx="1764196" cy="114415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f>
                        <m:fPr>
                          <m:ctrlPr>
                            <a:rPr lang="en-GB" sz="3600" b="0" i="1" smtClean="0">
                              <a:latin typeface="Cambria Math" panose="02040503050406030204" pitchFamily="18" charset="0"/>
                            </a:rPr>
                          </m:ctrlPr>
                        </m:fPr>
                        <m:num>
                          <m:r>
                            <a:rPr lang="en-GB" sz="3600" b="0" i="1" smtClean="0">
                              <a:latin typeface="Cambria Math"/>
                            </a:rPr>
                            <m:t>𝑎𝑏</m:t>
                          </m:r>
                        </m:num>
                        <m:den>
                          <m:r>
                            <a:rPr lang="en-GB" sz="3600" b="0" i="1" smtClean="0">
                              <a:latin typeface="Cambria Math"/>
                            </a:rPr>
                            <m:t>𝑏</m:t>
                          </m:r>
                        </m:den>
                      </m:f>
                    </m:oMath>
                  </m:oMathPara>
                </a14:m>
                <a:endParaRPr lang="en-GB" sz="3600" dirty="0"/>
              </a:p>
            </p:txBody>
          </p:sp>
        </mc:Choice>
        <mc:Fallback xmlns="">
          <p:sp>
            <p:nvSpPr>
              <p:cNvPr id="61" name="TextBox 60"/>
              <p:cNvSpPr txBox="1">
                <a:spLocks noRot="1" noChangeAspect="1" noMove="1" noResize="1" noEditPoints="1" noAdjustHandles="1" noChangeArrowheads="1" noChangeShapeType="1" noTextEdit="1"/>
              </p:cNvSpPr>
              <p:nvPr/>
            </p:nvSpPr>
            <p:spPr>
              <a:xfrm>
                <a:off x="5112060" y="1581099"/>
                <a:ext cx="1764196" cy="1144159"/>
              </a:xfrm>
              <a:prstGeom prst="rect">
                <a:avLst/>
              </a:prstGeom>
              <a:blipFill rotWithShape="1">
                <a:blip r:embed="rId4"/>
                <a:stretch>
                  <a:fillRect/>
                </a:stretch>
              </a:blipFill>
            </p:spPr>
            <p:txBody>
              <a:bodyPr/>
              <a:lstStyle/>
              <a:p>
                <a:r>
                  <a:rPr lang="en-GB">
                    <a:noFill/>
                  </a:rPr>
                  <a:t> </a:t>
                </a:r>
              </a:p>
            </p:txBody>
          </p:sp>
        </mc:Fallback>
      </mc:AlternateContent>
      <p:grpSp>
        <p:nvGrpSpPr>
          <p:cNvPr id="30" name="Group 29"/>
          <p:cNvGrpSpPr/>
          <p:nvPr/>
        </p:nvGrpSpPr>
        <p:grpSpPr>
          <a:xfrm>
            <a:off x="0" y="0"/>
            <a:ext cx="9143074" cy="599127"/>
            <a:chOff x="0" y="13335"/>
            <a:chExt cx="9144218" cy="599127"/>
          </a:xfrm>
        </p:grpSpPr>
        <p:sp>
          <p:nvSpPr>
            <p:cNvPr id="31"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Starter</a:t>
              </a:r>
            </a:p>
          </p:txBody>
        </p:sp>
        <p:cxnSp>
          <p:nvCxnSpPr>
            <p:cNvPr id="32" name="Straight Connector 31"/>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Tree>
    <p:extLst>
      <p:ext uri="{BB962C8B-B14F-4D97-AF65-F5344CB8AC3E}">
        <p14:creationId xmlns:p14="http://schemas.microsoft.com/office/powerpoint/2010/main" val="40637544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2"/>
                                        </p:tgtEl>
                                      </p:cBhvr>
                                    </p:animEffect>
                                    <p:set>
                                      <p:cBhvr>
                                        <p:cTn id="7" dur="1" fill="hold">
                                          <p:stCondLst>
                                            <p:cond delay="499"/>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8" restart="whenNotActive" fill="hold" evtFilter="cancelBubble" nodeType="interactiveSeq">
                <p:stCondLst>
                  <p:cond evt="onClick" delay="0">
                    <p:tgtEl>
                      <p:spTgt spid="7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73"/>
                                        </p:tgtEl>
                                      </p:cBhvr>
                                    </p:animEffect>
                                    <p:set>
                                      <p:cBhvr>
                                        <p:cTn id="13" dur="1" fill="hold">
                                          <p:stCondLst>
                                            <p:cond delay="499"/>
                                          </p:stCondLst>
                                        </p:cTn>
                                        <p:tgtEl>
                                          <p:spTgt spid="73"/>
                                        </p:tgtEl>
                                        <p:attrNameLst>
                                          <p:attrName>style.visibility</p:attrName>
                                        </p:attrNameLst>
                                      </p:cBhvr>
                                      <p:to>
                                        <p:strVal val="hidden"/>
                                      </p:to>
                                    </p:set>
                                  </p:childTnLst>
                                </p:cTn>
                              </p:par>
                            </p:childTnLst>
                          </p:cTn>
                        </p:par>
                      </p:childTnLst>
                    </p:cTn>
                  </p:par>
                </p:childTnLst>
              </p:cTn>
              <p:nextCondLst>
                <p:cond evt="onClick" delay="0">
                  <p:tgtEl>
                    <p:spTgt spid="73"/>
                  </p:tgtEl>
                </p:cond>
              </p:nextCondLst>
            </p:seq>
          </p:childTnLst>
        </p:cTn>
      </p:par>
    </p:tnLst>
    <p:bldLst>
      <p:bldP spid="72" grpId="0" animBg="1"/>
      <p:bldP spid="7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6" name="TextBox 65"/>
              <p:cNvSpPr txBox="1"/>
              <p:nvPr/>
            </p:nvSpPr>
            <p:spPr>
              <a:xfrm>
                <a:off x="6335987" y="4614379"/>
                <a:ext cx="2388914" cy="101431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1+</m:t>
                          </m:r>
                          <m:r>
                            <a:rPr lang="en-GB" sz="3200" b="0" i="1" smtClean="0">
                              <a:latin typeface="Cambria Math" panose="02040503050406030204" pitchFamily="18" charset="0"/>
                            </a:rPr>
                            <m:t>𝑟</m:t>
                          </m:r>
                        </m:num>
                        <m:den>
                          <m:r>
                            <a:rPr lang="en-GB" sz="3200" b="0" i="1" smtClean="0">
                              <a:latin typeface="Cambria Math" panose="02040503050406030204" pitchFamily="18" charset="0"/>
                            </a:rPr>
                            <m:t>2</m:t>
                          </m:r>
                        </m:den>
                      </m:f>
                      <m:r>
                        <a:rPr lang="en-GB" sz="3200" b="0" i="1" smtClean="0">
                          <a:latin typeface="Cambria Math" panose="02040503050406030204" pitchFamily="18" charset="0"/>
                        </a:rPr>
                        <m:t>−1</m:t>
                      </m:r>
                    </m:oMath>
                  </m:oMathPara>
                </a14:m>
                <a:endParaRPr lang="en-GB" sz="2800" dirty="0"/>
              </a:p>
            </p:txBody>
          </p:sp>
        </mc:Choice>
        <mc:Fallback xmlns="">
          <p:sp>
            <p:nvSpPr>
              <p:cNvPr id="66" name="TextBox 65"/>
              <p:cNvSpPr txBox="1">
                <a:spLocks noRot="1" noChangeAspect="1" noMove="1" noResize="1" noEditPoints="1" noAdjustHandles="1" noChangeArrowheads="1" noChangeShapeType="1" noTextEdit="1"/>
              </p:cNvSpPr>
              <p:nvPr/>
            </p:nvSpPr>
            <p:spPr>
              <a:xfrm>
                <a:off x="6335987" y="4614379"/>
                <a:ext cx="2388914" cy="1014317"/>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5" name="TextBox 64"/>
              <p:cNvSpPr txBox="1"/>
              <p:nvPr/>
            </p:nvSpPr>
            <p:spPr>
              <a:xfrm>
                <a:off x="2917367" y="4612866"/>
                <a:ext cx="3254763" cy="113095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𝑝𝑞</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𝑟</m:t>
                              </m:r>
                              <m:r>
                                <a:rPr lang="en-GB" sz="3200" b="0" i="1" smtClean="0">
                                  <a:latin typeface="Cambria Math" panose="02040503050406030204" pitchFamily="18" charset="0"/>
                                </a:rPr>
                                <m:t>+2</m:t>
                              </m:r>
                            </m:e>
                          </m:d>
                          <m:r>
                            <a:rPr lang="en-GB" sz="3200" b="0" i="1" smtClean="0">
                              <a:latin typeface="Cambria Math" panose="02040503050406030204" pitchFamily="18" charset="0"/>
                            </a:rPr>
                            <m:t>+1</m:t>
                          </m:r>
                        </m:num>
                        <m:den>
                          <m:r>
                            <a:rPr lang="en-GB" sz="3200" b="0" i="1" smtClean="0">
                              <a:latin typeface="Cambria Math" panose="02040503050406030204" pitchFamily="18" charset="0"/>
                            </a:rPr>
                            <m:t>𝑝𝑞</m:t>
                          </m:r>
                        </m:den>
                      </m:f>
                    </m:oMath>
                  </m:oMathPara>
                </a14:m>
                <a:endParaRPr lang="en-GB" sz="2800" dirty="0"/>
              </a:p>
            </p:txBody>
          </p:sp>
        </mc:Choice>
        <mc:Fallback xmlns="">
          <p:sp>
            <p:nvSpPr>
              <p:cNvPr id="65" name="TextBox 64"/>
              <p:cNvSpPr txBox="1">
                <a:spLocks noRot="1" noChangeAspect="1" noMove="1" noResize="1" noEditPoints="1" noAdjustHandles="1" noChangeArrowheads="1" noChangeShapeType="1" noTextEdit="1"/>
              </p:cNvSpPr>
              <p:nvPr/>
            </p:nvSpPr>
            <p:spPr>
              <a:xfrm>
                <a:off x="2917367" y="4612866"/>
                <a:ext cx="3254763" cy="1130951"/>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4" name="TextBox 63"/>
              <p:cNvSpPr txBox="1"/>
              <p:nvPr/>
            </p:nvSpPr>
            <p:spPr>
              <a:xfrm>
                <a:off x="-121646" y="4637800"/>
                <a:ext cx="3254763" cy="106016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(2</m:t>
                          </m:r>
                          <m:r>
                            <a:rPr lang="en-GB" sz="3200" b="0" i="1" smtClean="0">
                              <a:latin typeface="Cambria Math" panose="02040503050406030204" pitchFamily="18" charset="0"/>
                            </a:rPr>
                            <m:t>𝑥</m:t>
                          </m:r>
                          <m:r>
                            <a:rPr lang="en-GB" sz="3200" b="0" i="1" smtClean="0">
                              <a:latin typeface="Cambria Math" panose="02040503050406030204" pitchFamily="18" charset="0"/>
                            </a:rPr>
                            <m:t>+1)(</m:t>
                          </m:r>
                          <m:r>
                            <a:rPr lang="en-GB" sz="3200" b="0" i="1" smtClean="0">
                              <a:latin typeface="Cambria Math" panose="02040503050406030204" pitchFamily="18" charset="0"/>
                            </a:rPr>
                            <m:t>𝑥</m:t>
                          </m:r>
                          <m:r>
                            <a:rPr lang="en-GB" sz="3200" b="0" i="1" smtClean="0">
                              <a:latin typeface="Cambria Math" panose="02040503050406030204" pitchFamily="18" charset="0"/>
                            </a:rPr>
                            <m:t>−2)</m:t>
                          </m:r>
                        </m:num>
                        <m:den>
                          <m:r>
                            <a:rPr lang="en-GB" sz="3200" b="0" i="1" smtClean="0">
                              <a:latin typeface="Cambria Math" panose="02040503050406030204" pitchFamily="18" charset="0"/>
                            </a:rPr>
                            <m:t>𝑥</m:t>
                          </m:r>
                          <m:r>
                            <a:rPr lang="en-GB" sz="3200" b="0" i="1" smtClean="0">
                              <a:latin typeface="Cambria Math" panose="02040503050406030204" pitchFamily="18" charset="0"/>
                            </a:rPr>
                            <m:t>−2</m:t>
                          </m:r>
                        </m:den>
                      </m:f>
                    </m:oMath>
                  </m:oMathPara>
                </a14:m>
                <a:endParaRPr lang="en-GB" sz="2800" dirty="0"/>
              </a:p>
            </p:txBody>
          </p:sp>
        </mc:Choice>
        <mc:Fallback xmlns="">
          <p:sp>
            <p:nvSpPr>
              <p:cNvPr id="64" name="TextBox 63"/>
              <p:cNvSpPr txBox="1">
                <a:spLocks noRot="1" noChangeAspect="1" noMove="1" noResize="1" noEditPoints="1" noAdjustHandles="1" noChangeArrowheads="1" noChangeShapeType="1" noTextEdit="1"/>
              </p:cNvSpPr>
              <p:nvPr/>
            </p:nvSpPr>
            <p:spPr>
              <a:xfrm>
                <a:off x="-121646" y="4637800"/>
                <a:ext cx="3254763" cy="1060162"/>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3" name="TextBox 62"/>
              <p:cNvSpPr txBox="1"/>
              <p:nvPr/>
            </p:nvSpPr>
            <p:spPr>
              <a:xfrm>
                <a:off x="3273600" y="2023328"/>
                <a:ext cx="2050576" cy="10385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𝑠</m:t>
                          </m:r>
                          <m:r>
                            <a:rPr lang="en-GB" sz="3200" b="0" i="1" smtClean="0">
                              <a:latin typeface="Cambria Math" panose="02040503050406030204" pitchFamily="18" charset="0"/>
                            </a:rPr>
                            <m:t>(4+</m:t>
                          </m:r>
                          <m:r>
                            <a:rPr lang="en-GB" sz="3200" b="0" i="1" smtClean="0">
                              <a:latin typeface="Cambria Math" panose="02040503050406030204" pitchFamily="18" charset="0"/>
                            </a:rPr>
                            <m:t>𝑧</m:t>
                          </m:r>
                          <m:r>
                            <a:rPr lang="en-GB" sz="3200" b="0" i="1" smtClean="0">
                              <a:latin typeface="Cambria Math" panose="02040503050406030204" pitchFamily="18" charset="0"/>
                            </a:rPr>
                            <m:t>)</m:t>
                          </m:r>
                        </m:num>
                        <m:den>
                          <m:r>
                            <a:rPr lang="en-GB" sz="3200" b="0" i="1" smtClean="0">
                              <a:latin typeface="Cambria Math" panose="02040503050406030204" pitchFamily="18" charset="0"/>
                            </a:rPr>
                            <m:t>𝑠</m:t>
                          </m:r>
                        </m:den>
                      </m:f>
                    </m:oMath>
                  </m:oMathPara>
                </a14:m>
                <a:endParaRPr lang="en-GB" sz="2800" dirty="0"/>
              </a:p>
            </p:txBody>
          </p:sp>
        </mc:Choice>
        <mc:Fallback xmlns="">
          <p:sp>
            <p:nvSpPr>
              <p:cNvPr id="63" name="TextBox 62"/>
              <p:cNvSpPr txBox="1">
                <a:spLocks noRot="1" noChangeAspect="1" noMove="1" noResize="1" noEditPoints="1" noAdjustHandles="1" noChangeArrowheads="1" noChangeShapeType="1" noTextEdit="1"/>
              </p:cNvSpPr>
              <p:nvPr/>
            </p:nvSpPr>
            <p:spPr>
              <a:xfrm>
                <a:off x="3273600" y="2023328"/>
                <a:ext cx="2050576" cy="1038554"/>
              </a:xfrm>
              <a:prstGeom prst="rect">
                <a:avLst/>
              </a:prstGeom>
              <a:blipFill>
                <a:blip r:embed="rId5"/>
                <a:stretch>
                  <a:fillRect/>
                </a:stretch>
              </a:blipFill>
            </p:spPr>
            <p:txBody>
              <a:bodyPr/>
              <a:lstStyle/>
              <a:p>
                <a:r>
                  <a:rPr lang="en-GB">
                    <a:noFill/>
                  </a:rPr>
                  <a:t> </a:t>
                </a:r>
              </a:p>
            </p:txBody>
          </p:sp>
        </mc:Fallback>
      </mc:AlternateContent>
      <p:sp>
        <p:nvSpPr>
          <p:cNvPr id="27" name="TextBox 26"/>
          <p:cNvSpPr txBox="1"/>
          <p:nvPr/>
        </p:nvSpPr>
        <p:spPr>
          <a:xfrm>
            <a:off x="714348" y="714356"/>
            <a:ext cx="6480720" cy="461665"/>
          </a:xfrm>
          <a:prstGeom prst="rect">
            <a:avLst/>
          </a:prstGeom>
          <a:noFill/>
        </p:spPr>
        <p:txBody>
          <a:bodyPr wrap="square" rtlCol="0">
            <a:spAutoFit/>
          </a:bodyPr>
          <a:lstStyle/>
          <a:p>
            <a:r>
              <a:rPr lang="en-GB" sz="2400" dirty="0"/>
              <a:t>To cancel or not to cancel, that is the question?</a:t>
            </a:r>
          </a:p>
        </p:txBody>
      </p:sp>
      <p:cxnSp>
        <p:nvCxnSpPr>
          <p:cNvPr id="33" name="Straight Connector 32"/>
          <p:cNvCxnSpPr/>
          <p:nvPr/>
        </p:nvCxnSpPr>
        <p:spPr>
          <a:xfrm flipV="1">
            <a:off x="1763688" y="2060848"/>
            <a:ext cx="504056" cy="432048"/>
          </a:xfrm>
          <a:prstGeom prst="line">
            <a:avLst/>
          </a:prstGeom>
        </p:spPr>
        <p:style>
          <a:lnRef idx="2">
            <a:schemeClr val="dk1"/>
          </a:lnRef>
          <a:fillRef idx="0">
            <a:schemeClr val="dk1"/>
          </a:fillRef>
          <a:effectRef idx="1">
            <a:schemeClr val="dk1"/>
          </a:effectRef>
          <a:fontRef idx="minor">
            <a:schemeClr val="tx1"/>
          </a:fontRef>
        </p:style>
      </p:cxnSp>
      <p:cxnSp>
        <p:nvCxnSpPr>
          <p:cNvPr id="35" name="Straight Connector 34"/>
          <p:cNvCxnSpPr/>
          <p:nvPr/>
        </p:nvCxnSpPr>
        <p:spPr>
          <a:xfrm flipV="1">
            <a:off x="1763688" y="2564904"/>
            <a:ext cx="504056" cy="432048"/>
          </a:xfrm>
          <a:prstGeom prst="line">
            <a:avLst/>
          </a:prstGeom>
        </p:spPr>
        <p:style>
          <a:lnRef idx="2">
            <a:schemeClr val="dk1"/>
          </a:lnRef>
          <a:fillRef idx="0">
            <a:schemeClr val="dk1"/>
          </a:fillRef>
          <a:effectRef idx="1">
            <a:schemeClr val="dk1"/>
          </a:effectRef>
          <a:fontRef idx="minor">
            <a:schemeClr val="tx1"/>
          </a:fontRef>
        </p:style>
      </p:cxnSp>
      <p:cxnSp>
        <p:nvCxnSpPr>
          <p:cNvPr id="40" name="Straight Connector 39"/>
          <p:cNvCxnSpPr/>
          <p:nvPr/>
        </p:nvCxnSpPr>
        <p:spPr>
          <a:xfrm flipV="1">
            <a:off x="3417714" y="2063006"/>
            <a:ext cx="504056" cy="432048"/>
          </a:xfrm>
          <a:prstGeom prst="line">
            <a:avLst/>
          </a:prstGeom>
        </p:spPr>
        <p:style>
          <a:lnRef idx="2">
            <a:schemeClr val="dk1"/>
          </a:lnRef>
          <a:fillRef idx="0">
            <a:schemeClr val="dk1"/>
          </a:fillRef>
          <a:effectRef idx="1">
            <a:schemeClr val="dk1"/>
          </a:effectRef>
          <a:fontRef idx="minor">
            <a:schemeClr val="tx1"/>
          </a:fontRef>
        </p:style>
      </p:cxnSp>
      <p:cxnSp>
        <p:nvCxnSpPr>
          <p:cNvPr id="41" name="Straight Connector 40"/>
          <p:cNvCxnSpPr/>
          <p:nvPr/>
        </p:nvCxnSpPr>
        <p:spPr>
          <a:xfrm flipV="1">
            <a:off x="4059436" y="2668662"/>
            <a:ext cx="504056" cy="432048"/>
          </a:xfrm>
          <a:prstGeom prst="line">
            <a:avLst/>
          </a:prstGeom>
        </p:spPr>
        <p:style>
          <a:lnRef idx="2">
            <a:schemeClr val="dk1"/>
          </a:lnRef>
          <a:fillRef idx="0">
            <a:schemeClr val="dk1"/>
          </a:fillRef>
          <a:effectRef idx="1">
            <a:schemeClr val="dk1"/>
          </a:effectRef>
          <a:fontRef idx="minor">
            <a:schemeClr val="tx1"/>
          </a:fontRef>
        </p:style>
      </p:cxnSp>
      <mc:AlternateContent xmlns:mc="http://schemas.openxmlformats.org/markup-compatibility/2006" xmlns:a14="http://schemas.microsoft.com/office/drawing/2010/main">
        <mc:Choice Requires="a14">
          <p:sp>
            <p:nvSpPr>
              <p:cNvPr id="42" name="TextBox 41"/>
              <p:cNvSpPr txBox="1"/>
              <p:nvPr/>
            </p:nvSpPr>
            <p:spPr>
              <a:xfrm>
                <a:off x="5580112" y="2276872"/>
                <a:ext cx="3562744" cy="778611"/>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ad>
                        <m:radPr>
                          <m:degHide m:val="on"/>
                          <m:ctrlPr>
                            <a:rPr lang="en-GB" sz="3600" b="0" i="1" smtClean="0">
                              <a:latin typeface="Cambria Math" panose="02040503050406030204" pitchFamily="18" charset="0"/>
                              <a:ea typeface="Cambria Math"/>
                            </a:rPr>
                          </m:ctrlPr>
                        </m:radPr>
                        <m:deg/>
                        <m:e>
                          <m:sSup>
                            <m:sSupPr>
                              <m:ctrlPr>
                                <a:rPr lang="en-GB" sz="3600" b="0" i="1" smtClean="0">
                                  <a:latin typeface="Cambria Math" panose="02040503050406030204" pitchFamily="18" charset="0"/>
                                  <a:ea typeface="Cambria Math"/>
                                </a:rPr>
                              </m:ctrlPr>
                            </m:sSupPr>
                            <m:e>
                              <m:r>
                                <a:rPr lang="en-GB" sz="3600" b="0" i="1" smtClean="0">
                                  <a:latin typeface="Cambria Math"/>
                                  <a:ea typeface="Cambria Math"/>
                                </a:rPr>
                                <m:t>𝑥</m:t>
                              </m:r>
                            </m:e>
                            <m:sup>
                              <m:r>
                                <a:rPr lang="en-GB" sz="3600" b="0" i="1" smtClean="0">
                                  <a:latin typeface="Cambria Math"/>
                                  <a:ea typeface="Cambria Math"/>
                                </a:rPr>
                                <m:t>2</m:t>
                              </m:r>
                            </m:sup>
                          </m:sSup>
                          <m:r>
                            <a:rPr lang="en-GB" sz="3600" b="0" i="1" smtClean="0">
                              <a:latin typeface="Cambria Math"/>
                              <a:ea typeface="Cambria Math"/>
                            </a:rPr>
                            <m:t>+2</m:t>
                          </m:r>
                        </m:e>
                      </m:rad>
                      <m:r>
                        <a:rPr lang="en-GB" sz="3600" b="0" i="1" smtClean="0">
                          <a:latin typeface="Cambria Math"/>
                          <a:ea typeface="Cambria Math"/>
                        </a:rPr>
                        <m:t>=</m:t>
                      </m:r>
                      <m:r>
                        <a:rPr lang="en-GB" sz="3600" b="0" i="1" smtClean="0">
                          <a:latin typeface="Cambria Math"/>
                          <a:ea typeface="Cambria Math"/>
                        </a:rPr>
                        <m:t>𝑦</m:t>
                      </m:r>
                      <m:r>
                        <a:rPr lang="en-GB" sz="3600" b="0" i="1" smtClean="0">
                          <a:latin typeface="Cambria Math"/>
                          <a:ea typeface="Cambria Math"/>
                        </a:rPr>
                        <m:t>+2</m:t>
                      </m:r>
                    </m:oMath>
                  </m:oMathPara>
                </a14:m>
                <a:endParaRPr lang="en-GB" sz="3600" dirty="0"/>
              </a:p>
            </p:txBody>
          </p:sp>
        </mc:Choice>
        <mc:Fallback xmlns="">
          <p:sp>
            <p:nvSpPr>
              <p:cNvPr id="42" name="TextBox 41"/>
              <p:cNvSpPr txBox="1">
                <a:spLocks noRot="1" noChangeAspect="1" noMove="1" noResize="1" noEditPoints="1" noAdjustHandles="1" noChangeArrowheads="1" noChangeShapeType="1" noTextEdit="1"/>
              </p:cNvSpPr>
              <p:nvPr/>
            </p:nvSpPr>
            <p:spPr>
              <a:xfrm>
                <a:off x="5580112" y="2276872"/>
                <a:ext cx="3562744" cy="778611"/>
              </a:xfrm>
              <a:prstGeom prst="rect">
                <a:avLst/>
              </a:prstGeom>
              <a:blipFill rotWithShape="1">
                <a:blip r:embed="rId6"/>
                <a:stretch>
                  <a:fillRect/>
                </a:stretch>
              </a:blipFill>
            </p:spPr>
            <p:txBody>
              <a:bodyPr/>
              <a:lstStyle/>
              <a:p>
                <a:r>
                  <a:rPr lang="en-GB">
                    <a:noFill/>
                  </a:rPr>
                  <a:t> </a:t>
                </a:r>
              </a:p>
            </p:txBody>
          </p:sp>
        </mc:Fallback>
      </mc:AlternateContent>
      <p:cxnSp>
        <p:nvCxnSpPr>
          <p:cNvPr id="43" name="Straight Connector 42"/>
          <p:cNvCxnSpPr/>
          <p:nvPr/>
        </p:nvCxnSpPr>
        <p:spPr>
          <a:xfrm flipV="1">
            <a:off x="6737135" y="2510447"/>
            <a:ext cx="504056" cy="432048"/>
          </a:xfrm>
          <a:prstGeom prst="line">
            <a:avLst/>
          </a:prstGeom>
        </p:spPr>
        <p:style>
          <a:lnRef idx="2">
            <a:schemeClr val="dk1"/>
          </a:lnRef>
          <a:fillRef idx="0">
            <a:schemeClr val="dk1"/>
          </a:fillRef>
          <a:effectRef idx="1">
            <a:schemeClr val="dk1"/>
          </a:effectRef>
          <a:fontRef idx="minor">
            <a:schemeClr val="tx1"/>
          </a:fontRef>
        </p:style>
      </p:cxnSp>
      <p:cxnSp>
        <p:nvCxnSpPr>
          <p:cNvPr id="54" name="Straight Connector 53"/>
          <p:cNvCxnSpPr/>
          <p:nvPr/>
        </p:nvCxnSpPr>
        <p:spPr>
          <a:xfrm flipV="1">
            <a:off x="8424428" y="2516996"/>
            <a:ext cx="504056" cy="432048"/>
          </a:xfrm>
          <a:prstGeom prst="line">
            <a:avLst/>
          </a:prstGeom>
        </p:spPr>
        <p:style>
          <a:lnRef idx="2">
            <a:schemeClr val="dk1"/>
          </a:lnRef>
          <a:fillRef idx="0">
            <a:schemeClr val="dk1"/>
          </a:fillRef>
          <a:effectRef idx="1">
            <a:schemeClr val="dk1"/>
          </a:effectRef>
          <a:fontRef idx="minor">
            <a:schemeClr val="tx1"/>
          </a:fontRef>
        </p:style>
      </p:cxnSp>
      <p:cxnSp>
        <p:nvCxnSpPr>
          <p:cNvPr id="57" name="Straight Connector 56"/>
          <p:cNvCxnSpPr/>
          <p:nvPr/>
        </p:nvCxnSpPr>
        <p:spPr>
          <a:xfrm flipV="1">
            <a:off x="1699667" y="4701902"/>
            <a:ext cx="1080120" cy="432048"/>
          </a:xfrm>
          <a:prstGeom prst="line">
            <a:avLst/>
          </a:prstGeom>
        </p:spPr>
        <p:style>
          <a:lnRef idx="2">
            <a:schemeClr val="dk1"/>
          </a:lnRef>
          <a:fillRef idx="0">
            <a:schemeClr val="dk1"/>
          </a:fillRef>
          <a:effectRef idx="1">
            <a:schemeClr val="dk1"/>
          </a:effectRef>
          <a:fontRef idx="minor">
            <a:schemeClr val="tx1"/>
          </a:fontRef>
        </p:style>
      </p:cxnSp>
      <p:cxnSp>
        <p:nvCxnSpPr>
          <p:cNvPr id="58" name="Straight Connector 57"/>
          <p:cNvCxnSpPr/>
          <p:nvPr/>
        </p:nvCxnSpPr>
        <p:spPr>
          <a:xfrm flipV="1">
            <a:off x="975395" y="5301208"/>
            <a:ext cx="1152128" cy="432048"/>
          </a:xfrm>
          <a:prstGeom prst="line">
            <a:avLst/>
          </a:prstGeom>
        </p:spPr>
        <p:style>
          <a:lnRef idx="2">
            <a:schemeClr val="dk1"/>
          </a:lnRef>
          <a:fillRef idx="0">
            <a:schemeClr val="dk1"/>
          </a:fillRef>
          <a:effectRef idx="1">
            <a:schemeClr val="dk1"/>
          </a:effectRef>
          <a:fontRef idx="minor">
            <a:schemeClr val="tx1"/>
          </a:fontRef>
        </p:style>
      </p:cxnSp>
      <p:cxnSp>
        <p:nvCxnSpPr>
          <p:cNvPr id="67" name="Straight Connector 66"/>
          <p:cNvCxnSpPr/>
          <p:nvPr/>
        </p:nvCxnSpPr>
        <p:spPr>
          <a:xfrm flipV="1">
            <a:off x="3198304" y="4696851"/>
            <a:ext cx="648072" cy="432048"/>
          </a:xfrm>
          <a:prstGeom prst="line">
            <a:avLst/>
          </a:prstGeom>
        </p:spPr>
        <p:style>
          <a:lnRef idx="2">
            <a:schemeClr val="dk1"/>
          </a:lnRef>
          <a:fillRef idx="0">
            <a:schemeClr val="dk1"/>
          </a:fillRef>
          <a:effectRef idx="1">
            <a:schemeClr val="dk1"/>
          </a:effectRef>
          <a:fontRef idx="minor">
            <a:schemeClr val="tx1"/>
          </a:fontRef>
        </p:style>
      </p:cxnSp>
      <p:cxnSp>
        <p:nvCxnSpPr>
          <p:cNvPr id="69" name="Straight Connector 68"/>
          <p:cNvCxnSpPr/>
          <p:nvPr/>
        </p:nvCxnSpPr>
        <p:spPr>
          <a:xfrm flipV="1">
            <a:off x="4176700" y="5320540"/>
            <a:ext cx="648072" cy="432048"/>
          </a:xfrm>
          <a:prstGeom prst="line">
            <a:avLst/>
          </a:prstGeom>
        </p:spPr>
        <p:style>
          <a:lnRef idx="2">
            <a:schemeClr val="dk1"/>
          </a:lnRef>
          <a:fillRef idx="0">
            <a:schemeClr val="dk1"/>
          </a:fillRef>
          <a:effectRef idx="1">
            <a:schemeClr val="dk1"/>
          </a:effectRef>
          <a:fontRef idx="minor">
            <a:schemeClr val="tx1"/>
          </a:fontRef>
        </p:style>
      </p:cxnSp>
      <p:sp>
        <p:nvSpPr>
          <p:cNvPr id="70" name="Rectangle 69"/>
          <p:cNvSpPr/>
          <p:nvPr/>
        </p:nvSpPr>
        <p:spPr>
          <a:xfrm>
            <a:off x="1763688" y="3212976"/>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71" name="Rectangle 70"/>
          <p:cNvSpPr/>
          <p:nvPr/>
        </p:nvSpPr>
        <p:spPr>
          <a:xfrm>
            <a:off x="611560" y="3212976"/>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72" name="Rectangle 71"/>
          <p:cNvSpPr/>
          <p:nvPr/>
        </p:nvSpPr>
        <p:spPr>
          <a:xfrm>
            <a:off x="611560"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73" name="Rectangle 72"/>
          <p:cNvSpPr/>
          <p:nvPr/>
        </p:nvSpPr>
        <p:spPr>
          <a:xfrm>
            <a:off x="1763688"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74" name="Rectangle 73"/>
          <p:cNvSpPr/>
          <p:nvPr/>
        </p:nvSpPr>
        <p:spPr>
          <a:xfrm>
            <a:off x="7596336" y="3212976"/>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75" name="Rectangle 74"/>
          <p:cNvSpPr/>
          <p:nvPr/>
        </p:nvSpPr>
        <p:spPr>
          <a:xfrm>
            <a:off x="6444208" y="3212976"/>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76" name="Rectangle 75"/>
          <p:cNvSpPr/>
          <p:nvPr/>
        </p:nvSpPr>
        <p:spPr>
          <a:xfrm>
            <a:off x="6444208"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77" name="Rectangle 76"/>
          <p:cNvSpPr/>
          <p:nvPr/>
        </p:nvSpPr>
        <p:spPr>
          <a:xfrm>
            <a:off x="7596336"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78" name="Rectangle 77"/>
          <p:cNvSpPr/>
          <p:nvPr/>
        </p:nvSpPr>
        <p:spPr>
          <a:xfrm>
            <a:off x="4723048" y="5925179"/>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79" name="Rectangle 78"/>
          <p:cNvSpPr/>
          <p:nvPr/>
        </p:nvSpPr>
        <p:spPr>
          <a:xfrm>
            <a:off x="3570920" y="5925179"/>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80" name="Rectangle 79"/>
          <p:cNvSpPr/>
          <p:nvPr/>
        </p:nvSpPr>
        <p:spPr>
          <a:xfrm>
            <a:off x="3570920" y="5925179"/>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81" name="Rectangle 80"/>
          <p:cNvSpPr/>
          <p:nvPr/>
        </p:nvSpPr>
        <p:spPr>
          <a:xfrm>
            <a:off x="4723048" y="5925179"/>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82" name="Rectangle 81"/>
          <p:cNvSpPr/>
          <p:nvPr/>
        </p:nvSpPr>
        <p:spPr>
          <a:xfrm>
            <a:off x="3275856" y="3212976"/>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83" name="Rectangle 82"/>
          <p:cNvSpPr/>
          <p:nvPr/>
        </p:nvSpPr>
        <p:spPr>
          <a:xfrm>
            <a:off x="4427984" y="3212976"/>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84" name="Rectangle 83"/>
          <p:cNvSpPr/>
          <p:nvPr/>
        </p:nvSpPr>
        <p:spPr>
          <a:xfrm>
            <a:off x="3275856"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85" name="Rectangle 84"/>
          <p:cNvSpPr/>
          <p:nvPr/>
        </p:nvSpPr>
        <p:spPr>
          <a:xfrm>
            <a:off x="4427984" y="3212976"/>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sp>
        <p:nvSpPr>
          <p:cNvPr id="86" name="Rectangle 85"/>
          <p:cNvSpPr/>
          <p:nvPr/>
        </p:nvSpPr>
        <p:spPr>
          <a:xfrm>
            <a:off x="510580" y="5877272"/>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87" name="Rectangle 86"/>
          <p:cNvSpPr/>
          <p:nvPr/>
        </p:nvSpPr>
        <p:spPr>
          <a:xfrm>
            <a:off x="1662708" y="5877272"/>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88" name="Rectangle 87"/>
          <p:cNvSpPr/>
          <p:nvPr/>
        </p:nvSpPr>
        <p:spPr>
          <a:xfrm>
            <a:off x="510580" y="5877272"/>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89" name="Rectangle 88"/>
          <p:cNvSpPr/>
          <p:nvPr/>
        </p:nvSpPr>
        <p:spPr>
          <a:xfrm>
            <a:off x="1662708" y="5877272"/>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cxnSp>
        <p:nvCxnSpPr>
          <p:cNvPr id="91" name="Straight Connector 90"/>
          <p:cNvCxnSpPr/>
          <p:nvPr/>
        </p:nvCxnSpPr>
        <p:spPr>
          <a:xfrm>
            <a:off x="2987824" y="1988840"/>
            <a:ext cx="0" cy="2232248"/>
          </a:xfrm>
          <a:prstGeom prst="line">
            <a:avLst/>
          </a:prstGeom>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a:off x="5580112" y="2060848"/>
            <a:ext cx="0" cy="2232248"/>
          </a:xfrm>
          <a:prstGeom prst="line">
            <a:avLst/>
          </a:prstGeom>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2958852" y="4476328"/>
            <a:ext cx="0" cy="2232248"/>
          </a:xfrm>
          <a:prstGeom prst="line">
            <a:avLst/>
          </a:prstGeom>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251520" y="4365104"/>
            <a:ext cx="84249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flipV="1">
            <a:off x="6509320" y="4648144"/>
            <a:ext cx="648072" cy="432048"/>
          </a:xfrm>
          <a:prstGeom prst="line">
            <a:avLst/>
          </a:prstGeom>
        </p:spPr>
        <p:style>
          <a:lnRef idx="2">
            <a:schemeClr val="dk1"/>
          </a:lnRef>
          <a:fillRef idx="0">
            <a:schemeClr val="dk1"/>
          </a:fillRef>
          <a:effectRef idx="1">
            <a:schemeClr val="dk1"/>
          </a:effectRef>
          <a:fontRef idx="minor">
            <a:schemeClr val="tx1"/>
          </a:fontRef>
        </p:style>
      </p:cxnSp>
      <p:sp>
        <p:nvSpPr>
          <p:cNvPr id="47" name="Rectangle 46"/>
          <p:cNvSpPr/>
          <p:nvPr/>
        </p:nvSpPr>
        <p:spPr>
          <a:xfrm>
            <a:off x="7740352" y="5901078"/>
            <a:ext cx="936104" cy="50405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r>
              <a:rPr lang="en-GB" sz="2800" dirty="0">
                <a:sym typeface="Symbol"/>
              </a:rPr>
              <a:t></a:t>
            </a:r>
            <a:r>
              <a:rPr lang="en-GB" sz="2800" dirty="0">
                <a:sym typeface="Wingdings"/>
              </a:rPr>
              <a:t></a:t>
            </a:r>
            <a:endParaRPr lang="en-GB" sz="2800" dirty="0"/>
          </a:p>
        </p:txBody>
      </p:sp>
      <p:sp>
        <p:nvSpPr>
          <p:cNvPr id="48" name="Rectangle 47"/>
          <p:cNvSpPr/>
          <p:nvPr/>
        </p:nvSpPr>
        <p:spPr>
          <a:xfrm>
            <a:off x="6588224" y="5901078"/>
            <a:ext cx="936104" cy="50405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sym typeface="Wingdings"/>
              </a:rPr>
              <a:t></a:t>
            </a:r>
            <a:endParaRPr lang="en-GB" sz="2800" dirty="0"/>
          </a:p>
        </p:txBody>
      </p:sp>
      <p:sp>
        <p:nvSpPr>
          <p:cNvPr id="49" name="Rectangle 48"/>
          <p:cNvSpPr/>
          <p:nvPr/>
        </p:nvSpPr>
        <p:spPr>
          <a:xfrm>
            <a:off x="6588224" y="5901078"/>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Fail</a:t>
            </a:r>
          </a:p>
        </p:txBody>
      </p:sp>
      <p:sp>
        <p:nvSpPr>
          <p:cNvPr id="50" name="Rectangle 49"/>
          <p:cNvSpPr/>
          <p:nvPr/>
        </p:nvSpPr>
        <p:spPr>
          <a:xfrm>
            <a:off x="7740352" y="5901078"/>
            <a:ext cx="936104" cy="504056"/>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fontAlgn="auto">
              <a:spcBef>
                <a:spcPts val="0"/>
              </a:spcBef>
              <a:spcAft>
                <a:spcPts val="0"/>
              </a:spcAft>
              <a:defRPr/>
            </a:pPr>
            <a:r>
              <a:rPr lang="en-GB" sz="2000" dirty="0"/>
              <a:t>Win!</a:t>
            </a:r>
          </a:p>
        </p:txBody>
      </p:sp>
      <p:cxnSp>
        <p:nvCxnSpPr>
          <p:cNvPr id="51" name="Straight Connector 50"/>
          <p:cNvCxnSpPr/>
          <p:nvPr/>
        </p:nvCxnSpPr>
        <p:spPr>
          <a:xfrm>
            <a:off x="6084168" y="4469060"/>
            <a:ext cx="0" cy="2232248"/>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7763755" y="4997518"/>
            <a:ext cx="648072" cy="432048"/>
          </a:xfrm>
          <a:prstGeom prst="line">
            <a:avLst/>
          </a:prstGeom>
        </p:spPr>
        <p:style>
          <a:lnRef idx="2">
            <a:schemeClr val="dk1"/>
          </a:lnRef>
          <a:fillRef idx="0">
            <a:schemeClr val="dk1"/>
          </a:fillRef>
          <a:effectRef idx="1">
            <a:schemeClr val="dk1"/>
          </a:effectRef>
          <a:fontRef idx="minor">
            <a:schemeClr val="tx1"/>
          </a:fontRef>
        </p:style>
      </p:cxnSp>
      <p:sp>
        <p:nvSpPr>
          <p:cNvPr id="3" name="TextBox 2"/>
          <p:cNvSpPr txBox="1"/>
          <p:nvPr/>
        </p:nvSpPr>
        <p:spPr>
          <a:xfrm>
            <a:off x="6732240" y="980728"/>
            <a:ext cx="2232248" cy="338554"/>
          </a:xfrm>
          <a:prstGeom prst="rect">
            <a:avLst/>
          </a:prstGeom>
          <a:noFill/>
        </p:spPr>
        <p:txBody>
          <a:bodyPr wrap="square" rtlCol="0">
            <a:spAutoFit/>
          </a:bodyPr>
          <a:lstStyle/>
          <a:p>
            <a:pPr algn="r"/>
            <a:r>
              <a:rPr lang="en-GB" sz="1600" dirty="0"/>
              <a:t>(Click your answer)</a:t>
            </a:r>
          </a:p>
        </p:txBody>
      </p:sp>
      <p:grpSp>
        <p:nvGrpSpPr>
          <p:cNvPr id="55" name="Group 54"/>
          <p:cNvGrpSpPr/>
          <p:nvPr/>
        </p:nvGrpSpPr>
        <p:grpSpPr>
          <a:xfrm>
            <a:off x="0" y="0"/>
            <a:ext cx="9143074" cy="599127"/>
            <a:chOff x="0" y="13335"/>
            <a:chExt cx="9144218" cy="599127"/>
          </a:xfrm>
        </p:grpSpPr>
        <p:sp>
          <p:nvSpPr>
            <p:cNvPr id="59"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Starter</a:t>
              </a:r>
            </a:p>
          </p:txBody>
        </p:sp>
        <p:cxnSp>
          <p:nvCxnSpPr>
            <p:cNvPr id="60" name="Straight Connector 59"/>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61" name="TextBox 60"/>
              <p:cNvSpPr txBox="1"/>
              <p:nvPr/>
            </p:nvSpPr>
            <p:spPr>
              <a:xfrm>
                <a:off x="32338" y="1919546"/>
                <a:ext cx="3168352" cy="10886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𝑦</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m:t>
                          </m:r>
                          <m:r>
                            <a:rPr lang="en-GB" sz="3200" b="0" i="1" smtClean="0">
                              <a:latin typeface="Cambria Math" panose="02040503050406030204" pitchFamily="18" charset="0"/>
                            </a:rPr>
                            <m:t>𝑥</m:t>
                          </m:r>
                        </m:num>
                        <m:den>
                          <m:r>
                            <a:rPr lang="en-GB" sz="3200" b="0" i="1" smtClean="0">
                              <a:latin typeface="Cambria Math" panose="02040503050406030204" pitchFamily="18" charset="0"/>
                            </a:rPr>
                            <m:t>2+</m:t>
                          </m:r>
                          <m:r>
                            <a:rPr lang="en-GB" sz="3200" b="0" i="1" smtClean="0">
                              <a:latin typeface="Cambria Math" panose="02040503050406030204" pitchFamily="18" charset="0"/>
                            </a:rPr>
                            <m:t>𝑥</m:t>
                          </m:r>
                        </m:den>
                      </m:f>
                    </m:oMath>
                  </m:oMathPara>
                </a14:m>
                <a:endParaRPr lang="en-GB" sz="2800" dirty="0"/>
              </a:p>
            </p:txBody>
          </p:sp>
        </mc:Choice>
        <mc:Fallback xmlns="">
          <p:sp>
            <p:nvSpPr>
              <p:cNvPr id="61" name="TextBox 60"/>
              <p:cNvSpPr txBox="1">
                <a:spLocks noRot="1" noChangeAspect="1" noMove="1" noResize="1" noEditPoints="1" noAdjustHandles="1" noChangeArrowheads="1" noChangeShapeType="1" noTextEdit="1"/>
              </p:cNvSpPr>
              <p:nvPr/>
            </p:nvSpPr>
            <p:spPr>
              <a:xfrm>
                <a:off x="32338" y="1919546"/>
                <a:ext cx="3168352" cy="1088696"/>
              </a:xfrm>
              <a:prstGeom prst="rect">
                <a:avLst/>
              </a:prstGeom>
              <a:blipFill>
                <a:blip r:embed="rId7"/>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4750602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2"/>
                                        </p:tgtEl>
                                      </p:cBhvr>
                                    </p:animEffect>
                                    <p:set>
                                      <p:cBhvr>
                                        <p:cTn id="7" dur="1" fill="hold">
                                          <p:stCondLst>
                                            <p:cond delay="499"/>
                                          </p:stCondLst>
                                        </p:cTn>
                                        <p:tgtEl>
                                          <p:spTgt spid="72"/>
                                        </p:tgtEl>
                                        <p:attrNameLst>
                                          <p:attrName>style.visibility</p:attrName>
                                        </p:attrNameLst>
                                      </p:cBhvr>
                                      <p:to>
                                        <p:strVal val="hidden"/>
                                      </p:to>
                                    </p:set>
                                  </p:childTnLst>
                                </p:cTn>
                              </p:par>
                            </p:childTnLst>
                          </p:cTn>
                        </p:par>
                      </p:childTnLst>
                    </p:cTn>
                  </p:par>
                </p:childTnLst>
              </p:cTn>
              <p:nextCondLst>
                <p:cond evt="onClick" delay="0">
                  <p:tgtEl>
                    <p:spTgt spid="72"/>
                  </p:tgtEl>
                </p:cond>
              </p:nextCondLst>
            </p:seq>
            <p:seq concurrent="1" nextAc="seek">
              <p:cTn id="8" restart="whenNotActive" fill="hold" evtFilter="cancelBubble" nodeType="interactiveSeq">
                <p:stCondLst>
                  <p:cond evt="onClick" delay="0">
                    <p:tgtEl>
                      <p:spTgt spid="7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73"/>
                                        </p:tgtEl>
                                      </p:cBhvr>
                                    </p:animEffect>
                                    <p:set>
                                      <p:cBhvr>
                                        <p:cTn id="13" dur="1" fill="hold">
                                          <p:stCondLst>
                                            <p:cond delay="499"/>
                                          </p:stCondLst>
                                        </p:cTn>
                                        <p:tgtEl>
                                          <p:spTgt spid="73"/>
                                        </p:tgtEl>
                                        <p:attrNameLst>
                                          <p:attrName>style.visibility</p:attrName>
                                        </p:attrNameLst>
                                      </p:cBhvr>
                                      <p:to>
                                        <p:strVal val="hidden"/>
                                      </p:to>
                                    </p:set>
                                  </p:childTnLst>
                                </p:cTn>
                              </p:par>
                            </p:childTnLst>
                          </p:cTn>
                        </p:par>
                      </p:childTnLst>
                    </p:cTn>
                  </p:par>
                </p:childTnLst>
              </p:cTn>
              <p:nextCondLst>
                <p:cond evt="onClick" delay="0">
                  <p:tgtEl>
                    <p:spTgt spid="73"/>
                  </p:tgtEl>
                </p:cond>
              </p:nextCondLst>
            </p:seq>
            <p:seq concurrent="1" nextAc="seek">
              <p:cTn id="14" restart="whenNotActive" fill="hold" evtFilter="cancelBubble" nodeType="interactiveSeq">
                <p:stCondLst>
                  <p:cond evt="onClick" delay="0">
                    <p:tgtEl>
                      <p:spTgt spid="7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76"/>
                                        </p:tgtEl>
                                      </p:cBhvr>
                                    </p:animEffect>
                                    <p:set>
                                      <p:cBhvr>
                                        <p:cTn id="19" dur="1" fill="hold">
                                          <p:stCondLst>
                                            <p:cond delay="499"/>
                                          </p:stCondLst>
                                        </p:cTn>
                                        <p:tgtEl>
                                          <p:spTgt spid="76"/>
                                        </p:tgtEl>
                                        <p:attrNameLst>
                                          <p:attrName>style.visibility</p:attrName>
                                        </p:attrNameLst>
                                      </p:cBhvr>
                                      <p:to>
                                        <p:strVal val="hidden"/>
                                      </p:to>
                                    </p:set>
                                  </p:childTnLst>
                                </p:cTn>
                              </p:par>
                            </p:childTnLst>
                          </p:cTn>
                        </p:par>
                      </p:childTnLst>
                    </p:cTn>
                  </p:par>
                </p:childTnLst>
              </p:cTn>
              <p:nextCondLst>
                <p:cond evt="onClick" delay="0">
                  <p:tgtEl>
                    <p:spTgt spid="76"/>
                  </p:tgtEl>
                </p:cond>
              </p:nextCondLst>
            </p:seq>
            <p:seq concurrent="1" nextAc="seek">
              <p:cTn id="20" restart="whenNotActive" fill="hold" evtFilter="cancelBubble" nodeType="interactiveSeq">
                <p:stCondLst>
                  <p:cond evt="onClick" delay="0">
                    <p:tgtEl>
                      <p:spTgt spid="7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77"/>
                                        </p:tgtEl>
                                      </p:cBhvr>
                                    </p:animEffect>
                                    <p:set>
                                      <p:cBhvr>
                                        <p:cTn id="25" dur="1" fill="hold">
                                          <p:stCondLst>
                                            <p:cond delay="499"/>
                                          </p:stCondLst>
                                        </p:cTn>
                                        <p:tgtEl>
                                          <p:spTgt spid="77"/>
                                        </p:tgtEl>
                                        <p:attrNameLst>
                                          <p:attrName>style.visibility</p:attrName>
                                        </p:attrNameLst>
                                      </p:cBhvr>
                                      <p:to>
                                        <p:strVal val="hidden"/>
                                      </p:to>
                                    </p:set>
                                  </p:childTnLst>
                                </p:cTn>
                              </p:par>
                            </p:childTnLst>
                          </p:cTn>
                        </p:par>
                      </p:childTnLst>
                    </p:cTn>
                  </p:par>
                </p:childTnLst>
              </p:cTn>
              <p:nextCondLst>
                <p:cond evt="onClick" delay="0">
                  <p:tgtEl>
                    <p:spTgt spid="77"/>
                  </p:tgtEl>
                </p:cond>
              </p:nextCondLst>
            </p:seq>
            <p:seq concurrent="1" nextAc="seek">
              <p:cTn id="26" restart="whenNotActive" fill="hold" evtFilter="cancelBubble" nodeType="interactiveSeq">
                <p:stCondLst>
                  <p:cond evt="onClick" delay="0">
                    <p:tgtEl>
                      <p:spTgt spid="8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80"/>
                                        </p:tgtEl>
                                      </p:cBhvr>
                                    </p:animEffect>
                                    <p:set>
                                      <p:cBhvr>
                                        <p:cTn id="31" dur="1" fill="hold">
                                          <p:stCondLst>
                                            <p:cond delay="499"/>
                                          </p:stCondLst>
                                        </p:cTn>
                                        <p:tgtEl>
                                          <p:spTgt spid="80"/>
                                        </p:tgtEl>
                                        <p:attrNameLst>
                                          <p:attrName>style.visibility</p:attrName>
                                        </p:attrNameLst>
                                      </p:cBhvr>
                                      <p:to>
                                        <p:strVal val="hidden"/>
                                      </p:to>
                                    </p:set>
                                  </p:childTnLst>
                                </p:cTn>
                              </p:par>
                            </p:childTnLst>
                          </p:cTn>
                        </p:par>
                      </p:childTnLst>
                    </p:cTn>
                  </p:par>
                </p:childTnLst>
              </p:cTn>
              <p:nextCondLst>
                <p:cond evt="onClick" delay="0">
                  <p:tgtEl>
                    <p:spTgt spid="80"/>
                  </p:tgtEl>
                </p:cond>
              </p:nextCondLst>
            </p:seq>
            <p:seq concurrent="1" nextAc="seek">
              <p:cTn id="32" restart="whenNotActive" fill="hold" evtFilter="cancelBubble" nodeType="interactiveSeq">
                <p:stCondLst>
                  <p:cond evt="onClick" delay="0">
                    <p:tgtEl>
                      <p:spTgt spid="81"/>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81"/>
                                        </p:tgtEl>
                                      </p:cBhvr>
                                    </p:animEffect>
                                    <p:set>
                                      <p:cBhvr>
                                        <p:cTn id="37" dur="1" fill="hold">
                                          <p:stCondLst>
                                            <p:cond delay="499"/>
                                          </p:stCondLst>
                                        </p:cTn>
                                        <p:tgtEl>
                                          <p:spTgt spid="81"/>
                                        </p:tgtEl>
                                        <p:attrNameLst>
                                          <p:attrName>style.visibility</p:attrName>
                                        </p:attrNameLst>
                                      </p:cBhvr>
                                      <p:to>
                                        <p:strVal val="hidden"/>
                                      </p:to>
                                    </p:set>
                                  </p:childTnLst>
                                </p:cTn>
                              </p:par>
                            </p:childTnLst>
                          </p:cTn>
                        </p:par>
                      </p:childTnLst>
                    </p:cTn>
                  </p:par>
                </p:childTnLst>
              </p:cTn>
              <p:nextCondLst>
                <p:cond evt="onClick" delay="0">
                  <p:tgtEl>
                    <p:spTgt spid="81"/>
                  </p:tgtEl>
                </p:cond>
              </p:nextCondLst>
            </p:seq>
            <p:seq concurrent="1" nextAc="seek">
              <p:cTn id="38" restart="whenNotActive" fill="hold" evtFilter="cancelBubble" nodeType="interactiveSeq">
                <p:stCondLst>
                  <p:cond evt="onClick" delay="0">
                    <p:tgtEl>
                      <p:spTgt spid="84"/>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84"/>
                                        </p:tgtEl>
                                      </p:cBhvr>
                                    </p:animEffect>
                                    <p:set>
                                      <p:cBhvr>
                                        <p:cTn id="43" dur="1" fill="hold">
                                          <p:stCondLst>
                                            <p:cond delay="499"/>
                                          </p:stCondLst>
                                        </p:cTn>
                                        <p:tgtEl>
                                          <p:spTgt spid="84"/>
                                        </p:tgtEl>
                                        <p:attrNameLst>
                                          <p:attrName>style.visibility</p:attrName>
                                        </p:attrNameLst>
                                      </p:cBhvr>
                                      <p:to>
                                        <p:strVal val="hidden"/>
                                      </p:to>
                                    </p:set>
                                  </p:childTnLst>
                                </p:cTn>
                              </p:par>
                            </p:childTnLst>
                          </p:cTn>
                        </p:par>
                      </p:childTnLst>
                    </p:cTn>
                  </p:par>
                </p:childTnLst>
              </p:cTn>
              <p:nextCondLst>
                <p:cond evt="onClick" delay="0">
                  <p:tgtEl>
                    <p:spTgt spid="84"/>
                  </p:tgtEl>
                </p:cond>
              </p:nextCondLst>
            </p:seq>
            <p:seq concurrent="1" nextAc="seek">
              <p:cTn id="44" restart="whenNotActive" fill="hold" evtFilter="cancelBubble" nodeType="interactiveSeq">
                <p:stCondLst>
                  <p:cond evt="onClick" delay="0">
                    <p:tgtEl>
                      <p:spTgt spid="85"/>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85"/>
                                        </p:tgtEl>
                                      </p:cBhvr>
                                    </p:animEffect>
                                    <p:set>
                                      <p:cBhvr>
                                        <p:cTn id="49" dur="1" fill="hold">
                                          <p:stCondLst>
                                            <p:cond delay="499"/>
                                          </p:stCondLst>
                                        </p:cTn>
                                        <p:tgtEl>
                                          <p:spTgt spid="85"/>
                                        </p:tgtEl>
                                        <p:attrNameLst>
                                          <p:attrName>style.visibility</p:attrName>
                                        </p:attrNameLst>
                                      </p:cBhvr>
                                      <p:to>
                                        <p:strVal val="hidden"/>
                                      </p:to>
                                    </p:set>
                                  </p:childTnLst>
                                </p:cTn>
                              </p:par>
                            </p:childTnLst>
                          </p:cTn>
                        </p:par>
                      </p:childTnLst>
                    </p:cTn>
                  </p:par>
                </p:childTnLst>
              </p:cTn>
              <p:nextCondLst>
                <p:cond evt="onClick" delay="0">
                  <p:tgtEl>
                    <p:spTgt spid="85"/>
                  </p:tgtEl>
                </p:cond>
              </p:nextCondLst>
            </p:seq>
            <p:seq concurrent="1" nextAc="seek">
              <p:cTn id="50" restart="whenNotActive" fill="hold" evtFilter="cancelBubble" nodeType="interactiveSeq">
                <p:stCondLst>
                  <p:cond evt="onClick" delay="0">
                    <p:tgtEl>
                      <p:spTgt spid="88"/>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88"/>
                                        </p:tgtEl>
                                      </p:cBhvr>
                                    </p:animEffect>
                                    <p:set>
                                      <p:cBhvr>
                                        <p:cTn id="55" dur="1" fill="hold">
                                          <p:stCondLst>
                                            <p:cond delay="499"/>
                                          </p:stCondLst>
                                        </p:cTn>
                                        <p:tgtEl>
                                          <p:spTgt spid="88"/>
                                        </p:tgtEl>
                                        <p:attrNameLst>
                                          <p:attrName>style.visibility</p:attrName>
                                        </p:attrNameLst>
                                      </p:cBhvr>
                                      <p:to>
                                        <p:strVal val="hidden"/>
                                      </p:to>
                                    </p:set>
                                  </p:childTnLst>
                                </p:cTn>
                              </p:par>
                            </p:childTnLst>
                          </p:cTn>
                        </p:par>
                      </p:childTnLst>
                    </p:cTn>
                  </p:par>
                </p:childTnLst>
              </p:cTn>
              <p:nextCondLst>
                <p:cond evt="onClick" delay="0">
                  <p:tgtEl>
                    <p:spTgt spid="88"/>
                  </p:tgtEl>
                </p:cond>
              </p:nextCondLst>
            </p:seq>
            <p:seq concurrent="1" nextAc="seek">
              <p:cTn id="56" restart="whenNotActive" fill="hold" evtFilter="cancelBubble" nodeType="interactiveSeq">
                <p:stCondLst>
                  <p:cond evt="onClick" delay="0">
                    <p:tgtEl>
                      <p:spTgt spid="89"/>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89"/>
                                        </p:tgtEl>
                                      </p:cBhvr>
                                    </p:animEffect>
                                    <p:set>
                                      <p:cBhvr>
                                        <p:cTn id="61" dur="1" fill="hold">
                                          <p:stCondLst>
                                            <p:cond delay="499"/>
                                          </p:stCondLst>
                                        </p:cTn>
                                        <p:tgtEl>
                                          <p:spTgt spid="89"/>
                                        </p:tgtEl>
                                        <p:attrNameLst>
                                          <p:attrName>style.visibility</p:attrName>
                                        </p:attrNameLst>
                                      </p:cBhvr>
                                      <p:to>
                                        <p:strVal val="hidden"/>
                                      </p:to>
                                    </p:set>
                                  </p:childTnLst>
                                </p:cTn>
                              </p:par>
                            </p:childTnLst>
                          </p:cTn>
                        </p:par>
                      </p:childTnLst>
                    </p:cTn>
                  </p:par>
                </p:childTnLst>
              </p:cTn>
              <p:nextCondLst>
                <p:cond evt="onClick" delay="0">
                  <p:tgtEl>
                    <p:spTgt spid="89"/>
                  </p:tgtEl>
                </p:cond>
              </p:nextCondLst>
            </p:seq>
            <p:seq concurrent="1" nextAc="seek">
              <p:cTn id="62" restart="whenNotActive" fill="hold" evtFilter="cancelBubble" nodeType="interactiveSeq">
                <p:stCondLst>
                  <p:cond evt="onClick" delay="0">
                    <p:tgtEl>
                      <p:spTgt spid="49"/>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0" nodeType="clickEffect">
                                  <p:stCondLst>
                                    <p:cond delay="0"/>
                                  </p:stCondLst>
                                  <p:childTnLst>
                                    <p:animEffect transition="out" filter="fade">
                                      <p:cBhvr>
                                        <p:cTn id="66" dur="500"/>
                                        <p:tgtEl>
                                          <p:spTgt spid="49"/>
                                        </p:tgtEl>
                                      </p:cBhvr>
                                    </p:animEffect>
                                    <p:set>
                                      <p:cBhvr>
                                        <p:cTn id="67"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68" restart="whenNotActive" fill="hold" evtFilter="cancelBubble" nodeType="interactiveSeq">
                <p:stCondLst>
                  <p:cond evt="onClick" delay="0">
                    <p:tgtEl>
                      <p:spTgt spid="50"/>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grpId="0" nodeType="clickEffect">
                                  <p:stCondLst>
                                    <p:cond delay="0"/>
                                  </p:stCondLst>
                                  <p:childTnLst>
                                    <p:animEffect transition="out" filter="fade">
                                      <p:cBhvr>
                                        <p:cTn id="72" dur="500"/>
                                        <p:tgtEl>
                                          <p:spTgt spid="50"/>
                                        </p:tgtEl>
                                      </p:cBhvr>
                                    </p:animEffect>
                                    <p:set>
                                      <p:cBhvr>
                                        <p:cTn id="73" dur="1" fill="hold">
                                          <p:stCondLst>
                                            <p:cond delay="4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childTnLst>
        </p:cTn>
      </p:par>
    </p:tnLst>
    <p:bldLst>
      <p:bldP spid="72" grpId="0" animBg="1"/>
      <p:bldP spid="73" grpId="0" animBg="1"/>
      <p:bldP spid="76" grpId="0" animBg="1"/>
      <p:bldP spid="77" grpId="0" animBg="1"/>
      <p:bldP spid="80" grpId="0" animBg="1"/>
      <p:bldP spid="81" grpId="0" animBg="1"/>
      <p:bldP spid="84" grpId="0" animBg="1"/>
      <p:bldP spid="85" grpId="0" animBg="1"/>
      <p:bldP spid="88" grpId="0" animBg="1"/>
      <p:bldP spid="89" grpId="0" animBg="1"/>
      <p:bldP spid="49" grpId="0" animBg="1"/>
      <p:bldP spid="5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What did we learn?</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539552" y="1268760"/>
            <a:ext cx="4176464" cy="101566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b="1" dirty="0"/>
              <a:t>Bro Tip #1: </a:t>
            </a:r>
            <a:r>
              <a:rPr lang="en-GB" sz="2000" dirty="0"/>
              <a:t>You can’t add or subtract a term which is ‘trapped’ inside a bracket, fraction or root.</a:t>
            </a:r>
          </a:p>
        </p:txBody>
      </p:sp>
      <mc:AlternateContent xmlns:mc="http://schemas.openxmlformats.org/markup-compatibility/2006" xmlns:a14="http://schemas.microsoft.com/office/drawing/2010/main">
        <mc:Choice Requires="a14">
          <p:sp>
            <p:nvSpPr>
              <p:cNvPr id="6" name="TextBox 5"/>
              <p:cNvSpPr txBox="1"/>
              <p:nvPr/>
            </p:nvSpPr>
            <p:spPr>
              <a:xfrm>
                <a:off x="5376657" y="1419185"/>
                <a:ext cx="3168352" cy="714811"/>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000" b="0" i="1" smtClean="0">
                          <a:latin typeface="Cambria Math"/>
                        </a:rPr>
                        <m:t>2</m:t>
                      </m:r>
                      <m:rad>
                        <m:radPr>
                          <m:degHide m:val="on"/>
                          <m:ctrlPr>
                            <a:rPr lang="en-GB" sz="2000" b="0" i="1" smtClean="0">
                              <a:latin typeface="Cambria Math" panose="02040503050406030204" pitchFamily="18" charset="0"/>
                            </a:rPr>
                          </m:ctrlPr>
                        </m:radPr>
                        <m:deg/>
                        <m:e>
                          <m:r>
                            <a:rPr lang="en-GB" sz="2000" b="0" i="1" smtClean="0">
                              <a:latin typeface="Cambria Math"/>
                            </a:rPr>
                            <m:t>𝑎</m:t>
                          </m:r>
                          <m:r>
                            <a:rPr lang="en-GB" sz="2000" b="0" i="1" smtClean="0">
                              <a:latin typeface="Cambria Math"/>
                            </a:rPr>
                            <m:t>−</m:t>
                          </m:r>
                          <m:r>
                            <a:rPr lang="en-GB" sz="2000" b="0" i="1" smtClean="0">
                              <a:latin typeface="Cambria Math"/>
                            </a:rPr>
                            <m:t>𝑥</m:t>
                          </m:r>
                        </m:e>
                      </m:rad>
                      <m:r>
                        <a:rPr lang="en-GB" sz="2000" b="0" i="1" smtClean="0">
                          <a:latin typeface="Cambria Math"/>
                        </a:rPr>
                        <m:t>=2</m:t>
                      </m:r>
                      <m:r>
                        <a:rPr lang="en-GB" sz="2000" b="0" i="1" smtClean="0">
                          <a:latin typeface="Cambria Math"/>
                        </a:rPr>
                        <m:t>𝑥</m:t>
                      </m:r>
                      <m:r>
                        <a:rPr lang="en-GB" sz="2000" b="0" i="1" smtClean="0">
                          <a:latin typeface="Cambria Math"/>
                        </a:rPr>
                        <m:t>+1</m:t>
                      </m:r>
                    </m:oMath>
                  </m:oMathPara>
                </a14:m>
                <a:br>
                  <a:rPr lang="en-GB" sz="2000" b="0" dirty="0"/>
                </a:br>
                <a14:m>
                  <m:oMath xmlns:m="http://schemas.openxmlformats.org/officeDocument/2006/math">
                    <m:r>
                      <a:rPr lang="en-GB" sz="2000" b="0" i="1" smtClean="0">
                        <a:latin typeface="Cambria Math"/>
                      </a:rPr>
                      <m:t>→   2</m:t>
                    </m:r>
                    <m:rad>
                      <m:radPr>
                        <m:degHide m:val="on"/>
                        <m:ctrlPr>
                          <a:rPr lang="en-GB" sz="2000" b="0" i="1" smtClean="0">
                            <a:latin typeface="Cambria Math" panose="02040503050406030204" pitchFamily="18" charset="0"/>
                          </a:rPr>
                        </m:ctrlPr>
                      </m:radPr>
                      <m:deg/>
                      <m:e>
                        <m:r>
                          <a:rPr lang="en-GB" sz="2000" b="0" i="1" smtClean="0">
                            <a:latin typeface="Cambria Math"/>
                          </a:rPr>
                          <m:t>𝑎</m:t>
                        </m:r>
                      </m:e>
                    </m:rad>
                    <m:r>
                      <a:rPr lang="en-GB" sz="2000" b="0" i="1" smtClean="0">
                        <a:latin typeface="Cambria Math"/>
                      </a:rPr>
                      <m:t>=3</m:t>
                    </m:r>
                    <m:r>
                      <a:rPr lang="en-GB" sz="2000" b="0" i="1" smtClean="0">
                        <a:latin typeface="Cambria Math"/>
                      </a:rPr>
                      <m:t>𝑥</m:t>
                    </m:r>
                    <m:r>
                      <a:rPr lang="en-GB" sz="2000" b="0" i="1" smtClean="0">
                        <a:latin typeface="Cambria Math"/>
                      </a:rPr>
                      <m:t>+1</m:t>
                    </m:r>
                  </m:oMath>
                </a14:m>
                <a:r>
                  <a:rPr lang="en-GB" sz="2000" dirty="0"/>
                  <a:t>   </a:t>
                </a:r>
                <a:r>
                  <a:rPr lang="en-GB" sz="2000" dirty="0">
                    <a:sym typeface="Wingdings" panose="05000000000000000000" pitchFamily="2" charset="2"/>
                  </a:rPr>
                  <a:t> </a:t>
                </a:r>
                <a:endParaRPr lang="en-GB" sz="2000" dirty="0"/>
              </a:p>
            </p:txBody>
          </p:sp>
        </mc:Choice>
        <mc:Fallback xmlns="">
          <p:sp>
            <p:nvSpPr>
              <p:cNvPr id="6" name="TextBox 5"/>
              <p:cNvSpPr txBox="1">
                <a:spLocks noRot="1" noChangeAspect="1" noMove="1" noResize="1" noEditPoints="1" noAdjustHandles="1" noChangeArrowheads="1" noChangeShapeType="1" noTextEdit="1"/>
              </p:cNvSpPr>
              <p:nvPr/>
            </p:nvSpPr>
            <p:spPr>
              <a:xfrm>
                <a:off x="5376657" y="1419185"/>
                <a:ext cx="3168352" cy="714811"/>
              </a:xfrm>
              <a:prstGeom prst="rect">
                <a:avLst/>
              </a:prstGeom>
              <a:blipFill rotWithShape="1">
                <a:blip r:embed="rId2"/>
                <a:stretch>
                  <a:fillRect b="-1367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563673" y="2708920"/>
                <a:ext cx="4176464" cy="145578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b="1" dirty="0"/>
                  <a:t>Bro Tip #2: </a:t>
                </a:r>
                <a:r>
                  <a:rPr lang="en-GB" sz="2000" dirty="0"/>
                  <a:t>In a fraction, we can only </a:t>
                </a:r>
                <a:r>
                  <a:rPr lang="en-GB" sz="2000" u="sng" dirty="0"/>
                  <a:t>divide top and bottom by something</a:t>
                </a:r>
                <a:r>
                  <a:rPr lang="en-GB" sz="2000" dirty="0"/>
                  <a:t>, not add/subtract. </a:t>
                </a:r>
              </a:p>
              <a:p>
                <a:r>
                  <a:rPr lang="en-GB" sz="2000" dirty="0"/>
                  <a:t>(e.g. </a:t>
                </a:r>
                <a14:m>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a:rPr>
                          <m:t>5</m:t>
                        </m:r>
                      </m:num>
                      <m:den>
                        <m:r>
                          <a:rPr lang="en-GB" sz="2000" b="0" i="1" smtClean="0">
                            <a:latin typeface="Cambria Math"/>
                          </a:rPr>
                          <m:t>7</m:t>
                        </m:r>
                      </m:den>
                    </m:f>
                  </m:oMath>
                </a14:m>
                <a:r>
                  <a:rPr lang="en-GB" sz="2000" dirty="0"/>
                  <a:t> is not the same as </a:t>
                </a:r>
                <a14:m>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a:rPr>
                          <m:t>6</m:t>
                        </m:r>
                      </m:num>
                      <m:den>
                        <m:r>
                          <a:rPr lang="en-GB" sz="2000" b="0" i="1" smtClean="0">
                            <a:latin typeface="Cambria Math"/>
                          </a:rPr>
                          <m:t>8</m:t>
                        </m:r>
                      </m:den>
                    </m:f>
                  </m:oMath>
                </a14:m>
                <a:r>
                  <a:rPr lang="en-GB" sz="2000" dirty="0"/>
                  <a:t>!)</a:t>
                </a:r>
              </a:p>
            </p:txBody>
          </p:sp>
        </mc:Choice>
        <mc:Fallback xmlns="">
          <p:sp>
            <p:nvSpPr>
              <p:cNvPr id="7" name="TextBox 6"/>
              <p:cNvSpPr txBox="1">
                <a:spLocks noRot="1" noChangeAspect="1" noMove="1" noResize="1" noEditPoints="1" noAdjustHandles="1" noChangeArrowheads="1" noChangeShapeType="1" noTextEdit="1"/>
              </p:cNvSpPr>
              <p:nvPr/>
            </p:nvSpPr>
            <p:spPr>
              <a:xfrm>
                <a:off x="563673" y="2708920"/>
                <a:ext cx="4176464" cy="1455783"/>
              </a:xfrm>
              <a:prstGeom prst="rect">
                <a:avLst/>
              </a:prstGeom>
              <a:blipFill>
                <a:blip r:embed="rId3"/>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320068" y="2996952"/>
                <a:ext cx="3168352" cy="712887"/>
              </a:xfrm>
              <a:prstGeom prst="rect">
                <a:avLst/>
              </a:prstGeom>
              <a:noFill/>
            </p:spPr>
            <p:txBody>
              <a:bodyPr wrap="square" rtlCol="0">
                <a:spAutoFit/>
              </a:bodyPr>
              <a:lstStyle/>
              <a:p>
                <a14:m>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a:rPr>
                          <m:t>𝑎</m:t>
                        </m:r>
                        <m:r>
                          <a:rPr lang="en-GB" sz="2800" b="0" i="1" smtClean="0">
                            <a:latin typeface="Cambria Math"/>
                          </a:rPr>
                          <m:t>+</m:t>
                        </m:r>
                        <m:r>
                          <a:rPr lang="en-GB" sz="2800" b="0" i="1" smtClean="0">
                            <a:latin typeface="Cambria Math"/>
                          </a:rPr>
                          <m:t>𝑏</m:t>
                        </m:r>
                      </m:num>
                      <m:den>
                        <m:r>
                          <a:rPr lang="en-GB" sz="2800" b="0" i="1" smtClean="0">
                            <a:latin typeface="Cambria Math"/>
                          </a:rPr>
                          <m:t>𝑐</m:t>
                        </m:r>
                        <m:r>
                          <a:rPr lang="en-GB" sz="2800" b="0" i="1" smtClean="0">
                            <a:latin typeface="Cambria Math"/>
                          </a:rPr>
                          <m:t>+</m:t>
                        </m:r>
                        <m:r>
                          <a:rPr lang="en-GB" sz="2800" b="0" i="1" smtClean="0">
                            <a:latin typeface="Cambria Math"/>
                          </a:rPr>
                          <m:t>𝑏</m:t>
                        </m:r>
                      </m:den>
                    </m:f>
                    <m:r>
                      <a:rPr lang="en-GB" sz="2800" b="0" i="1" smtClean="0">
                        <a:latin typeface="Cambria Math"/>
                      </a:rPr>
                      <m:t>     →    </m:t>
                    </m:r>
                    <m:f>
                      <m:fPr>
                        <m:ctrlPr>
                          <a:rPr lang="en-GB" sz="2800" b="0" i="1" smtClean="0">
                            <a:latin typeface="Cambria Math" panose="02040503050406030204" pitchFamily="18" charset="0"/>
                          </a:rPr>
                        </m:ctrlPr>
                      </m:fPr>
                      <m:num>
                        <m:r>
                          <a:rPr lang="en-GB" sz="2800" b="0" i="1" smtClean="0">
                            <a:latin typeface="Cambria Math"/>
                          </a:rPr>
                          <m:t>𝑎</m:t>
                        </m:r>
                      </m:num>
                      <m:den>
                        <m:r>
                          <a:rPr lang="en-GB" sz="2800" b="0" i="1" smtClean="0">
                            <a:latin typeface="Cambria Math"/>
                          </a:rPr>
                          <m:t>𝑐</m:t>
                        </m:r>
                      </m:den>
                    </m:f>
                  </m:oMath>
                </a14:m>
                <a:r>
                  <a:rPr lang="en-GB" sz="2800" dirty="0"/>
                  <a:t>       </a:t>
                </a:r>
                <a:r>
                  <a:rPr lang="en-GB" sz="2800" dirty="0">
                    <a:sym typeface="Wingdings" panose="05000000000000000000" pitchFamily="2" charset="2"/>
                  </a:rPr>
                  <a:t></a:t>
                </a:r>
                <a:endParaRPr lang="en-GB" sz="2800" dirty="0"/>
              </a:p>
            </p:txBody>
          </p:sp>
        </mc:Choice>
        <mc:Fallback xmlns="">
          <p:sp>
            <p:nvSpPr>
              <p:cNvPr id="8" name="TextBox 7"/>
              <p:cNvSpPr txBox="1">
                <a:spLocks noRot="1" noChangeAspect="1" noMove="1" noResize="1" noEditPoints="1" noAdjustHandles="1" noChangeArrowheads="1" noChangeShapeType="1" noTextEdit="1"/>
              </p:cNvSpPr>
              <p:nvPr/>
            </p:nvSpPr>
            <p:spPr>
              <a:xfrm>
                <a:off x="5320068" y="2996952"/>
                <a:ext cx="3168352" cy="712887"/>
              </a:xfrm>
              <a:prstGeom prst="rect">
                <a:avLst/>
              </a:prstGeom>
              <a:blipFill rotWithShape="1">
                <a:blip r:embed="rId4"/>
                <a:stretch>
                  <a:fillRect b="-8547"/>
                </a:stretch>
              </a:blipFill>
            </p:spPr>
            <p:txBody>
              <a:bodyPr/>
              <a:lstStyle/>
              <a:p>
                <a:r>
                  <a:rPr lang="en-GB">
                    <a:noFill/>
                  </a:rPr>
                  <a:t> </a:t>
                </a:r>
              </a:p>
            </p:txBody>
          </p:sp>
        </mc:Fallback>
      </mc:AlternateContent>
    </p:spTree>
    <p:extLst>
      <p:ext uri="{BB962C8B-B14F-4D97-AF65-F5344CB8AC3E}">
        <p14:creationId xmlns:p14="http://schemas.microsoft.com/office/powerpoint/2010/main" val="3226789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Simplifying Algebraic Fractions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915988" y="2565190"/>
                <a:ext cx="6768752" cy="115012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a:rPr>
                            <m:t>2</m:t>
                          </m:r>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2</m:t>
                              </m:r>
                            </m:sup>
                          </m:sSup>
                          <m:r>
                            <a:rPr lang="en-GB" sz="3200" b="0" i="1" smtClean="0">
                              <a:latin typeface="Cambria Math"/>
                            </a:rPr>
                            <m:t>+4</m:t>
                          </m:r>
                          <m:r>
                            <a:rPr lang="en-GB" sz="3200" b="0" i="1" smtClean="0">
                              <a:latin typeface="Cambria Math"/>
                            </a:rPr>
                            <m:t>𝑥</m:t>
                          </m:r>
                        </m:num>
                        <m:den>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2</m:t>
                              </m:r>
                            </m:sup>
                          </m:sSup>
                          <m:r>
                            <a:rPr lang="en-GB" sz="3200" b="0" i="1" smtClean="0">
                              <a:latin typeface="Cambria Math"/>
                            </a:rPr>
                            <m:t>−4</m:t>
                          </m:r>
                        </m:den>
                      </m:f>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2</m:t>
                          </m:r>
                          <m:r>
                            <a:rPr lang="en-GB" sz="3200" b="0" i="1" smtClean="0">
                              <a:latin typeface="Cambria Math" panose="02040503050406030204" pitchFamily="18" charset="0"/>
                            </a:rPr>
                            <m:t>𝑥</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+2</m:t>
                              </m:r>
                            </m:e>
                          </m:d>
                        </m:num>
                        <m:den>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+2</m:t>
                              </m:r>
                            </m:e>
                          </m:d>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−2</m:t>
                              </m:r>
                            </m:e>
                          </m:d>
                        </m:den>
                      </m:f>
                      <m:r>
                        <a:rPr lang="en-GB" sz="3200" b="0" i="1" smtClean="0">
                          <a:latin typeface="Cambria Math" panose="02040503050406030204" pitchFamily="18" charset="0"/>
                        </a:rPr>
                        <m:t>=</m:t>
                      </m:r>
                      <m:f>
                        <m:fPr>
                          <m:ctrlPr>
                            <a:rPr lang="en-GB" sz="3200" b="0" i="1" smtClean="0">
                              <a:latin typeface="Cambria Math" panose="02040503050406030204" pitchFamily="18" charset="0"/>
                            </a:rPr>
                          </m:ctrlPr>
                        </m:fPr>
                        <m:num>
                          <m:r>
                            <a:rPr lang="en-GB" sz="3200" b="0" i="1" smtClean="0">
                              <a:latin typeface="Cambria Math"/>
                            </a:rPr>
                            <m:t>2</m:t>
                          </m:r>
                          <m:r>
                            <a:rPr lang="en-GB" sz="3200" b="0" i="1" smtClean="0">
                              <a:latin typeface="Cambria Math"/>
                            </a:rPr>
                            <m:t>𝑥</m:t>
                          </m:r>
                        </m:num>
                        <m:den>
                          <m:r>
                            <a:rPr lang="en-GB" sz="3200" b="0" i="1" smtClean="0">
                              <a:latin typeface="Cambria Math"/>
                            </a:rPr>
                            <m:t>𝑥</m:t>
                          </m:r>
                          <m:r>
                            <a:rPr lang="en-GB" sz="3200" b="0" i="1" smtClean="0">
                              <a:latin typeface="Cambria Math"/>
                            </a:rPr>
                            <m:t>−2</m:t>
                          </m:r>
                        </m:den>
                      </m:f>
                    </m:oMath>
                  </m:oMathPara>
                </a14:m>
                <a:endParaRPr lang="en-GB" sz="3200" dirty="0"/>
              </a:p>
            </p:txBody>
          </p:sp>
        </mc:Choice>
        <mc:Fallback xmlns="">
          <p:sp>
            <p:nvSpPr>
              <p:cNvPr id="5" name="TextBox 4"/>
              <p:cNvSpPr txBox="1">
                <a:spLocks noRot="1" noChangeAspect="1" noMove="1" noResize="1" noEditPoints="1" noAdjustHandles="1" noChangeArrowheads="1" noChangeShapeType="1" noTextEdit="1"/>
              </p:cNvSpPr>
              <p:nvPr/>
            </p:nvSpPr>
            <p:spPr>
              <a:xfrm>
                <a:off x="915988" y="2565190"/>
                <a:ext cx="6768752" cy="1150123"/>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887016" y="4032324"/>
                <a:ext cx="6048672" cy="10257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a:rPr>
                            <m:t>3</m:t>
                          </m:r>
                          <m:r>
                            <a:rPr lang="en-GB" sz="3200" b="0" i="1" smtClean="0">
                              <a:latin typeface="Cambria Math"/>
                            </a:rPr>
                            <m:t>𝑥</m:t>
                          </m:r>
                          <m:r>
                            <a:rPr lang="en-GB" sz="3200" b="0" i="1" smtClean="0">
                              <a:latin typeface="Cambria Math"/>
                            </a:rPr>
                            <m:t>+3</m:t>
                          </m:r>
                        </m:num>
                        <m:den>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2</m:t>
                              </m:r>
                            </m:sup>
                          </m:sSup>
                          <m:r>
                            <a:rPr lang="en-GB" sz="3200" b="0" i="1" smtClean="0">
                              <a:latin typeface="Cambria Math"/>
                            </a:rPr>
                            <m:t>+3</m:t>
                          </m:r>
                          <m:r>
                            <a:rPr lang="en-GB" sz="3200" b="0" i="1" smtClean="0">
                              <a:latin typeface="Cambria Math"/>
                            </a:rPr>
                            <m:t>𝑥</m:t>
                          </m:r>
                          <m:r>
                            <a:rPr lang="en-GB" sz="3200" b="0" i="1" smtClean="0">
                              <a:latin typeface="Cambria Math"/>
                            </a:rPr>
                            <m:t>+2</m:t>
                          </m:r>
                        </m:den>
                      </m:f>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a:rPr>
                            <m:t>3</m:t>
                          </m:r>
                        </m:num>
                        <m:den>
                          <m:r>
                            <a:rPr lang="en-GB" sz="3200" b="0" i="1" smtClean="0">
                              <a:latin typeface="Cambria Math"/>
                            </a:rPr>
                            <m:t>𝑥</m:t>
                          </m:r>
                          <m:r>
                            <a:rPr lang="en-GB" sz="3200" b="0" i="1" smtClean="0">
                              <a:latin typeface="Cambria Math"/>
                            </a:rPr>
                            <m:t>+2</m:t>
                          </m:r>
                        </m:den>
                      </m:f>
                    </m:oMath>
                  </m:oMathPara>
                </a14:m>
                <a:endParaRPr lang="en-GB" sz="3200" dirty="0"/>
              </a:p>
            </p:txBody>
          </p:sp>
        </mc:Choice>
        <mc:Fallback xmlns="">
          <p:sp>
            <p:nvSpPr>
              <p:cNvPr id="6" name="TextBox 5"/>
              <p:cNvSpPr txBox="1">
                <a:spLocks noRot="1" noChangeAspect="1" noMove="1" noResize="1" noEditPoints="1" noAdjustHandles="1" noChangeArrowheads="1" noChangeShapeType="1" noTextEdit="1"/>
              </p:cNvSpPr>
              <p:nvPr/>
            </p:nvSpPr>
            <p:spPr>
              <a:xfrm>
                <a:off x="887016" y="4032324"/>
                <a:ext cx="6048672" cy="102573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1031032" y="5334512"/>
                <a:ext cx="6048672" cy="108048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r>
                            <a:rPr lang="en-GB" sz="3200" b="0" i="1" smtClean="0">
                              <a:latin typeface="Cambria Math"/>
                            </a:rPr>
                            <m:t>2</m:t>
                          </m:r>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2</m:t>
                              </m:r>
                            </m:sup>
                          </m:sSup>
                          <m:r>
                            <a:rPr lang="en-GB" sz="3200" b="0" i="1" smtClean="0">
                              <a:latin typeface="Cambria Math"/>
                            </a:rPr>
                            <m:t>−5</m:t>
                          </m:r>
                          <m:r>
                            <a:rPr lang="en-GB" sz="3200" b="0" i="1" smtClean="0">
                              <a:latin typeface="Cambria Math"/>
                            </a:rPr>
                            <m:t>𝑥</m:t>
                          </m:r>
                          <m:r>
                            <a:rPr lang="en-GB" sz="3200" b="0" i="1" smtClean="0">
                              <a:latin typeface="Cambria Math"/>
                            </a:rPr>
                            <m:t>−3</m:t>
                          </m:r>
                        </m:num>
                        <m:den>
                          <m:r>
                            <a:rPr lang="en-GB" sz="3200" b="0" i="1" smtClean="0">
                              <a:latin typeface="Cambria Math"/>
                            </a:rPr>
                            <m:t>6</m:t>
                          </m:r>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3</m:t>
                              </m:r>
                            </m:sup>
                          </m:sSup>
                          <m:r>
                            <a:rPr lang="en-GB" sz="3200" b="0" i="1" smtClean="0">
                              <a:latin typeface="Cambria Math"/>
                            </a:rPr>
                            <m:t>−2</m:t>
                          </m:r>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4</m:t>
                              </m:r>
                            </m:sup>
                          </m:sSup>
                        </m:den>
                      </m:f>
                      <m:r>
                        <a:rPr lang="en-GB" sz="3200" b="0" i="1" smtClean="0">
                          <a:latin typeface="Cambria Math"/>
                        </a:rPr>
                        <m:t>=−</m:t>
                      </m:r>
                      <m:f>
                        <m:fPr>
                          <m:ctrlPr>
                            <a:rPr lang="en-GB" sz="3200" b="0" i="1" smtClean="0">
                              <a:latin typeface="Cambria Math" panose="02040503050406030204" pitchFamily="18" charset="0"/>
                            </a:rPr>
                          </m:ctrlPr>
                        </m:fPr>
                        <m:num>
                          <m:r>
                            <a:rPr lang="en-GB" sz="3200" b="0" i="1" smtClean="0">
                              <a:latin typeface="Cambria Math"/>
                            </a:rPr>
                            <m:t>2</m:t>
                          </m:r>
                          <m:r>
                            <a:rPr lang="en-GB" sz="3200" b="0" i="1" smtClean="0">
                              <a:latin typeface="Cambria Math"/>
                            </a:rPr>
                            <m:t>𝑥</m:t>
                          </m:r>
                          <m:r>
                            <a:rPr lang="en-GB" sz="3200" b="0" i="1" smtClean="0">
                              <a:latin typeface="Cambria Math"/>
                            </a:rPr>
                            <m:t>+1</m:t>
                          </m:r>
                        </m:num>
                        <m:den>
                          <m:r>
                            <a:rPr lang="en-GB" sz="3200" b="0" i="1" smtClean="0">
                              <a:latin typeface="Cambria Math"/>
                            </a:rPr>
                            <m:t>2</m:t>
                          </m:r>
                          <m:sSup>
                            <m:sSupPr>
                              <m:ctrlPr>
                                <a:rPr lang="en-GB" sz="3200" b="0" i="1" smtClean="0">
                                  <a:latin typeface="Cambria Math" panose="02040503050406030204" pitchFamily="18" charset="0"/>
                                </a:rPr>
                              </m:ctrlPr>
                            </m:sSupPr>
                            <m:e>
                              <m:r>
                                <a:rPr lang="en-GB" sz="3200" b="0" i="1" smtClean="0">
                                  <a:latin typeface="Cambria Math"/>
                                </a:rPr>
                                <m:t>𝑥</m:t>
                              </m:r>
                            </m:e>
                            <m:sup>
                              <m:r>
                                <a:rPr lang="en-GB" sz="3200" b="0" i="1" smtClean="0">
                                  <a:latin typeface="Cambria Math"/>
                                </a:rPr>
                                <m:t>3</m:t>
                              </m:r>
                            </m:sup>
                          </m:sSup>
                        </m:den>
                      </m:f>
                    </m:oMath>
                  </m:oMathPara>
                </a14:m>
                <a:endParaRPr lang="en-GB" sz="3200" dirty="0"/>
              </a:p>
            </p:txBody>
          </p:sp>
        </mc:Choice>
        <mc:Fallback xmlns="">
          <p:sp>
            <p:nvSpPr>
              <p:cNvPr id="7" name="TextBox 6"/>
              <p:cNvSpPr txBox="1">
                <a:spLocks noRot="1" noChangeAspect="1" noMove="1" noResize="1" noEditPoints="1" noAdjustHandles="1" noChangeArrowheads="1" noChangeShapeType="1" noTextEdit="1"/>
              </p:cNvSpPr>
              <p:nvPr/>
            </p:nvSpPr>
            <p:spPr>
              <a:xfrm>
                <a:off x="1031032" y="5334512"/>
                <a:ext cx="6048672" cy="1080489"/>
              </a:xfrm>
              <a:prstGeom prst="rect">
                <a:avLst/>
              </a:prstGeom>
              <a:blipFill>
                <a:blip r:embed="rId4"/>
                <a:stretch>
                  <a:fillRect/>
                </a:stretch>
              </a:blipFill>
            </p:spPr>
            <p:txBody>
              <a:bodyPr/>
              <a:lstStyle/>
              <a:p>
                <a:r>
                  <a:rPr lang="en-GB">
                    <a:noFill/>
                  </a:rPr>
                  <a:t> </a:t>
                </a:r>
              </a:p>
            </p:txBody>
          </p:sp>
        </mc:Fallback>
      </mc:AlternateContent>
      <p:sp>
        <p:nvSpPr>
          <p:cNvPr id="8" name="Rectangle 7"/>
          <p:cNvSpPr/>
          <p:nvPr/>
        </p:nvSpPr>
        <p:spPr>
          <a:xfrm>
            <a:off x="3311872" y="2504957"/>
            <a:ext cx="4180384" cy="128369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9" name="Rectangle 8"/>
          <p:cNvSpPr/>
          <p:nvPr/>
        </p:nvSpPr>
        <p:spPr>
          <a:xfrm>
            <a:off x="4703440" y="4121582"/>
            <a:ext cx="1224136" cy="9364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4703440" y="5452455"/>
            <a:ext cx="1584176" cy="96254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TextBox 10"/>
          <p:cNvSpPr txBox="1"/>
          <p:nvPr/>
        </p:nvSpPr>
        <p:spPr>
          <a:xfrm>
            <a:off x="357436" y="713492"/>
            <a:ext cx="7632848"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b="1" dirty="0"/>
              <a:t>Bro Tip</a:t>
            </a:r>
            <a:r>
              <a:rPr lang="en-GB" sz="2000" dirty="0"/>
              <a:t>: Just factorise top and bottom, then cancel!</a:t>
            </a:r>
          </a:p>
        </p:txBody>
      </p:sp>
      <mc:AlternateContent xmlns:mc="http://schemas.openxmlformats.org/markup-compatibility/2006" xmlns:a14="http://schemas.microsoft.com/office/drawing/2010/main">
        <mc:Choice Requires="a14">
          <p:sp>
            <p:nvSpPr>
              <p:cNvPr id="12" name="TextBox 11"/>
              <p:cNvSpPr txBox="1"/>
              <p:nvPr/>
            </p:nvSpPr>
            <p:spPr>
              <a:xfrm>
                <a:off x="242392" y="1139803"/>
                <a:ext cx="6768752" cy="10886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200" b="0" i="1" smtClean="0">
                              <a:latin typeface="Cambria Math" panose="02040503050406030204" pitchFamily="18" charset="0"/>
                            </a:rPr>
                          </m:ctrlPr>
                        </m:fPr>
                        <m:num>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m:t>
                          </m:r>
                          <m:r>
                            <a:rPr lang="en-GB" sz="3200" b="0" i="1" smtClean="0">
                              <a:latin typeface="Cambria Math" panose="02040503050406030204" pitchFamily="18" charset="0"/>
                            </a:rPr>
                            <m:t>𝑥</m:t>
                          </m:r>
                        </m:num>
                        <m:den>
                          <m:r>
                            <a:rPr lang="en-GB" sz="3200" b="0" i="1" smtClean="0">
                              <a:latin typeface="Cambria Math" panose="02040503050406030204" pitchFamily="18" charset="0"/>
                            </a:rPr>
                            <m:t>𝑥</m:t>
                          </m:r>
                          <m:r>
                            <a:rPr lang="en-GB" sz="3200" b="0" i="1" smtClean="0">
                              <a:latin typeface="Cambria Math" panose="02040503050406030204" pitchFamily="18" charset="0"/>
                            </a:rPr>
                            <m:t>+1</m:t>
                          </m:r>
                        </m:den>
                      </m:f>
                      <m:r>
                        <a:rPr lang="en-GB" sz="3200" b="0" i="1" smtClean="0">
                          <a:latin typeface="Cambria Math" panose="02040503050406030204" pitchFamily="18" charset="0"/>
                        </a:rPr>
                        <m:t>=</m:t>
                      </m:r>
                      <m:f>
                        <m:fPr>
                          <m:ctrlPr>
                            <a:rPr lang="en-GB" sz="3200" b="0" i="1" smtClean="0">
                              <a:latin typeface="Cambria Math" panose="02040503050406030204" pitchFamily="18" charset="0"/>
                            </a:rPr>
                          </m:ctrlPr>
                        </m:fPr>
                        <m:num>
                          <m:r>
                            <a:rPr lang="en-GB" sz="3200" b="0" i="1" smtClean="0">
                              <a:latin typeface="Cambria Math" panose="02040503050406030204" pitchFamily="18" charset="0"/>
                            </a:rPr>
                            <m:t>𝑥</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+1</m:t>
                              </m:r>
                            </m:e>
                          </m:d>
                        </m:num>
                        <m:den>
                          <m:r>
                            <a:rPr lang="en-GB" sz="3200" b="0" i="1" smtClean="0">
                              <a:latin typeface="Cambria Math" panose="02040503050406030204" pitchFamily="18" charset="0"/>
                            </a:rPr>
                            <m:t>𝑥</m:t>
                          </m:r>
                          <m:r>
                            <a:rPr lang="en-GB" sz="3200" b="0" i="1" smtClean="0">
                              <a:latin typeface="Cambria Math" panose="02040503050406030204" pitchFamily="18" charset="0"/>
                            </a:rPr>
                            <m:t>+1</m:t>
                          </m:r>
                        </m:den>
                      </m:f>
                      <m:r>
                        <a:rPr lang="en-GB" sz="3200" b="0" i="1" smtClean="0">
                          <a:latin typeface="Cambria Math" panose="02040503050406030204" pitchFamily="18" charset="0"/>
                        </a:rPr>
                        <m:t>=</m:t>
                      </m:r>
                      <m:r>
                        <a:rPr lang="en-GB" sz="3200" b="0" i="1" smtClean="0">
                          <a:latin typeface="Cambria Math" panose="02040503050406030204" pitchFamily="18" charset="0"/>
                        </a:rPr>
                        <m:t>𝑥</m:t>
                      </m:r>
                    </m:oMath>
                  </m:oMathPara>
                </a14:m>
                <a:endParaRPr lang="en-GB" sz="3200" dirty="0"/>
              </a:p>
            </p:txBody>
          </p:sp>
        </mc:Choice>
        <mc:Fallback xmlns="">
          <p:sp>
            <p:nvSpPr>
              <p:cNvPr id="12" name="TextBox 11"/>
              <p:cNvSpPr txBox="1">
                <a:spLocks noRot="1" noChangeAspect="1" noMove="1" noResize="1" noEditPoints="1" noAdjustHandles="1" noChangeArrowheads="1" noChangeShapeType="1" noTextEdit="1"/>
              </p:cNvSpPr>
              <p:nvPr/>
            </p:nvSpPr>
            <p:spPr>
              <a:xfrm>
                <a:off x="242392" y="1139803"/>
                <a:ext cx="6768752" cy="1088696"/>
              </a:xfrm>
              <a:prstGeom prst="rect">
                <a:avLst/>
              </a:prstGeom>
              <a:blipFill>
                <a:blip r:embed="rId5"/>
                <a:stretch>
                  <a:fillRect/>
                </a:stretch>
              </a:blipFill>
            </p:spPr>
            <p:txBody>
              <a:bodyPr/>
              <a:lstStyle/>
              <a:p>
                <a:r>
                  <a:rPr lang="en-GB">
                    <a:noFill/>
                  </a:rPr>
                  <a:t> </a:t>
                </a:r>
              </a:p>
            </p:txBody>
          </p:sp>
        </mc:Fallback>
      </mc:AlternateContent>
      <p:sp>
        <p:nvSpPr>
          <p:cNvPr id="13" name="Rectangle 12"/>
          <p:cNvSpPr/>
          <p:nvPr/>
        </p:nvSpPr>
        <p:spPr>
          <a:xfrm>
            <a:off x="3311872" y="1242585"/>
            <a:ext cx="2707928" cy="104341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4" name="TextBox 13"/>
              <p:cNvSpPr txBox="1"/>
              <p:nvPr/>
            </p:nvSpPr>
            <p:spPr>
              <a:xfrm>
                <a:off x="6397724" y="1350392"/>
                <a:ext cx="2448272" cy="73847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Bro Note</a:t>
                </a:r>
                <a:r>
                  <a:rPr lang="en-GB" dirty="0"/>
                  <a:t>: Do NOT leave your answer as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𝑥</m:t>
                        </m:r>
                      </m:num>
                      <m:den>
                        <m:r>
                          <a:rPr lang="en-GB" b="0" i="1" smtClean="0">
                            <a:latin typeface="Cambria Math" panose="02040503050406030204" pitchFamily="18" charset="0"/>
                          </a:rPr>
                          <m:t>1</m:t>
                        </m:r>
                      </m:den>
                    </m:f>
                  </m:oMath>
                </a14:m>
                <a:r>
                  <a:rPr lang="en-GB" dirty="0"/>
                  <a:t>!</a:t>
                </a:r>
              </a:p>
            </p:txBody>
          </p:sp>
        </mc:Choice>
        <mc:Fallback xmlns="">
          <p:sp>
            <p:nvSpPr>
              <p:cNvPr id="14" name="TextBox 13"/>
              <p:cNvSpPr txBox="1">
                <a:spLocks noRot="1" noChangeAspect="1" noMove="1" noResize="1" noEditPoints="1" noAdjustHandles="1" noChangeArrowheads="1" noChangeShapeType="1" noTextEdit="1"/>
              </p:cNvSpPr>
              <p:nvPr/>
            </p:nvSpPr>
            <p:spPr>
              <a:xfrm>
                <a:off x="6397724" y="1350392"/>
                <a:ext cx="2448272" cy="738472"/>
              </a:xfrm>
              <a:prstGeom prst="rect">
                <a:avLst/>
              </a:prstGeom>
              <a:blipFill>
                <a:blip r:embed="rId6"/>
                <a:stretch>
                  <a:fillRect l="-1478" t="-3200" r="-1724" b="-3200"/>
                </a:stretch>
              </a:blipFill>
            </p:spPr>
            <p:txBody>
              <a:bodyPr/>
              <a:lstStyle/>
              <a:p>
                <a:r>
                  <a:rPr lang="en-GB">
                    <a:noFill/>
                  </a:rPr>
                  <a:t> </a:t>
                </a:r>
              </a:p>
            </p:txBody>
          </p:sp>
        </mc:Fallback>
      </mc:AlternateContent>
    </p:spTree>
    <p:extLst>
      <p:ext uri="{BB962C8B-B14F-4D97-AF65-F5344CB8AC3E}">
        <p14:creationId xmlns:p14="http://schemas.microsoft.com/office/powerpoint/2010/main" val="36397121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0"/>
                                        </p:tgtEl>
                                      </p:cBhvr>
                                    </p:animEffect>
                                    <p:set>
                                      <p:cBhvr>
                                        <p:cTn id="19"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3"/>
                                        </p:tgtEl>
                                      </p:cBhvr>
                                    </p:animEffect>
                                    <p:set>
                                      <p:cBhvr>
                                        <p:cTn id="25" dur="1" fill="hold">
                                          <p:stCondLst>
                                            <p:cond delay="499"/>
                                          </p:stCondLst>
                                        </p:cTn>
                                        <p:tgtEl>
                                          <p:spTgt spid="13"/>
                                        </p:tgtEl>
                                        <p:attrNameLst>
                                          <p:attrName>style.visibility</p:attrName>
                                        </p:attrNameLst>
                                      </p:cBhvr>
                                      <p:to>
                                        <p:strVal val="hidden"/>
                                      </p:to>
                                    </p:se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childTnLst>
              </p:cTn>
              <p:nextCondLst>
                <p:cond evt="onClick" delay="0">
                  <p:tgtEl>
                    <p:spTgt spid="13"/>
                  </p:tgtEl>
                </p:cond>
              </p:nextCondLst>
            </p:seq>
          </p:childTnLst>
        </p:cTn>
      </p:par>
    </p:tnLst>
    <p:bldLst>
      <p:bldP spid="8" grpId="0" animBg="1"/>
      <p:bldP spid="9" grpId="0" animBg="1"/>
      <p:bldP spid="10"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Rectangle 4"/>
              <p:cNvSpPr/>
              <p:nvPr/>
            </p:nvSpPr>
            <p:spPr>
              <a:xfrm>
                <a:off x="539552" y="1340768"/>
                <a:ext cx="5616624" cy="4659224"/>
              </a:xfrm>
              <a:prstGeom prst="rect">
                <a:avLst/>
              </a:prstGeom>
            </p:spPr>
            <p:txBody>
              <a:bodyPr wrap="square">
                <a:spAutoFit/>
              </a:bodyPr>
              <a:lstStyle/>
              <a:p>
                <a:pPr lvl="0">
                  <a:lnSpc>
                    <a:spcPct val="115000"/>
                  </a:lnSpc>
                  <a:spcAft>
                    <a:spcPts val="0"/>
                  </a:spcAft>
                </a:pPr>
                <a14:m>
                  <m:oMathPara xmlns:m="http://schemas.openxmlformats.org/officeDocument/2006/math">
                    <m:oMathParaPr>
                      <m:jc m:val="left"/>
                    </m:oMathParaPr>
                    <m:oMath xmlns:m="http://schemas.openxmlformats.org/officeDocument/2006/math">
                      <m:f>
                        <m:fPr>
                          <m:ctrlPr>
                            <a:rPr lang="en-GB" sz="4000" i="1" smtClean="0">
                              <a:latin typeface="Cambria Math" panose="02040503050406030204" pitchFamily="18" charset="0"/>
                              <a:ea typeface="Times New Roman" panose="02020603050405020304" pitchFamily="18" charset="0"/>
                              <a:cs typeface="Times New Roman" panose="02020603050405020304" pitchFamily="18" charset="0"/>
                            </a:rPr>
                          </m:ctrlPr>
                        </m:fPr>
                        <m:num>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+1)</m:t>
                          </m:r>
                        </m:num>
                        <m:den>
                          <m:sSup>
                            <m:sSupPr>
                              <m:ctrlP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−1</m:t>
                          </m:r>
                        </m:den>
                      </m:f>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num>
                        <m:den>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−1</m:t>
                          </m:r>
                        </m:den>
                      </m:f>
                    </m:oMath>
                  </m:oMathPara>
                </a14:m>
                <a:endParaRPr lang="en-GB" sz="4800" dirty="0">
                  <a:effectLst/>
                  <a:latin typeface="Calibri" panose="020F0502020204030204" pitchFamily="34" charset="0"/>
                  <a:ea typeface="Times New Roman" panose="02020603050405020304" pitchFamily="18" charset="0"/>
                  <a:cs typeface="Times New Roman" panose="02020603050405020304" pitchFamily="18" charset="0"/>
                </a:endParaRPr>
              </a:p>
              <a:p>
                <a:pPr lvl="0">
                  <a:lnSpc>
                    <a:spcPct val="115000"/>
                  </a:lnSpc>
                  <a:spcAft>
                    <a:spcPts val="1000"/>
                  </a:spcAft>
                </a:pPr>
                <a14:m>
                  <m:oMathPara xmlns:m="http://schemas.openxmlformats.org/officeDocument/2006/math">
                    <m:oMathParaPr>
                      <m:jc m:val="left"/>
                    </m:oMathParaPr>
                    <m:oMath xmlns:m="http://schemas.openxmlformats.org/officeDocument/2006/math">
                      <m:f>
                        <m:fPr>
                          <m:ctrlPr>
                            <a:rPr lang="en-GB" sz="40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2</m:t>
                          </m:r>
                          <m:sSup>
                            <m:sSupPr>
                              <m:ctrlPr>
                                <a:rPr lang="en-GB" sz="40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+5</m:t>
                          </m:r>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−3</m:t>
                          </m:r>
                        </m:num>
                        <m:den>
                          <m:sSup>
                            <m:sSupPr>
                              <m:ctrlPr>
                                <a:rPr lang="en-GB" sz="4000" i="1">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𝑥</m:t>
                              </m:r>
                            </m:e>
                            <m:sup>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en-GB" sz="4000" i="1">
                              <a:effectLst/>
                              <a:latin typeface="Cambria Math" panose="02040503050406030204" pitchFamily="18" charset="0"/>
                              <a:ea typeface="Times New Roman" panose="02020603050405020304" pitchFamily="18" charset="0"/>
                              <a:cs typeface="Times New Roman" panose="02020603050405020304" pitchFamily="18" charset="0"/>
                            </a:rPr>
                            <m:t>−9</m:t>
                          </m:r>
                        </m:den>
                      </m:f>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2</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𝑥</m:t>
                          </m:r>
                          <m:r>
                            <a:rPr lang="en-GB" sz="4000" b="0" i="1" smtClean="0">
                              <a:effectLst/>
                              <a:latin typeface="Cambria Math" panose="02040503050406030204" pitchFamily="18" charset="0"/>
                              <a:ea typeface="Times New Roman" panose="02020603050405020304" pitchFamily="18" charset="0"/>
                              <a:cs typeface="Times New Roman" panose="02020603050405020304" pitchFamily="18" charset="0"/>
                            </a:rPr>
                            <m:t>−3</m:t>
                          </m:r>
                        </m:den>
                      </m:f>
                    </m:oMath>
                  </m:oMathPara>
                </a14:m>
                <a:endParaRPr lang="en-GB" sz="4000" i="1" dirty="0">
                  <a:effectLst/>
                  <a:latin typeface="Cambria Math" panose="02040503050406030204" pitchFamily="18" charset="0"/>
                  <a:ea typeface="Times New Roman" panose="02020603050405020304" pitchFamily="18" charset="0"/>
                  <a:cs typeface="Times New Roman" panose="02020603050405020304" pitchFamily="18" charset="0"/>
                </a:endParaRPr>
              </a:p>
              <a:p>
                <a:pPr lvl="0">
                  <a:lnSpc>
                    <a:spcPct val="115000"/>
                  </a:lnSpc>
                  <a:spcAft>
                    <a:spcPts val="1000"/>
                  </a:spcAft>
                </a:pPr>
                <a14:m>
                  <m:oMathPara xmlns:m="http://schemas.openxmlformats.org/officeDocument/2006/math">
                    <m:oMathParaPr>
                      <m:jc m:val="left"/>
                    </m:oMathParaPr>
                    <m:oMath xmlns:m="http://schemas.openxmlformats.org/officeDocument/2006/math">
                      <m:f>
                        <m:fPr>
                          <m:ctrlPr>
                            <a:rPr lang="en-GB" sz="4000" i="1">
                              <a:effectLst/>
                              <a:latin typeface="Cambria Math" panose="02040503050406030204" pitchFamily="18" charset="0"/>
                            </a:rPr>
                          </m:ctrlPr>
                        </m:fPr>
                        <m:num>
                          <m:sSup>
                            <m:sSupPr>
                              <m:ctrlPr>
                                <a:rPr lang="en-GB" sz="4000" i="1">
                                  <a:effectLst/>
                                  <a:latin typeface="Cambria Math" panose="02040503050406030204" pitchFamily="18" charset="0"/>
                                </a:rPr>
                              </m:ctrlPr>
                            </m:sSupPr>
                            <m:e>
                              <m:r>
                                <a:rPr lang="en-GB" sz="4000" i="1">
                                  <a:effectLst/>
                                  <a:latin typeface="Cambria Math" panose="02040503050406030204" pitchFamily="18" charset="0"/>
                                  <a:ea typeface="Calibri" panose="020F0502020204030204" pitchFamily="34" charset="0"/>
                                  <a:cs typeface="Times New Roman" panose="02020603050405020304" pitchFamily="18" charset="0"/>
                                </a:rPr>
                                <m:t>𝑥</m:t>
                              </m:r>
                            </m:e>
                            <m:sup>
                              <m:r>
                                <a:rPr lang="en-GB" sz="4000" i="1">
                                  <a:effectLst/>
                                  <a:latin typeface="Cambria Math" panose="02040503050406030204" pitchFamily="18" charset="0"/>
                                  <a:ea typeface="Calibri" panose="020F0502020204030204" pitchFamily="34" charset="0"/>
                                  <a:cs typeface="Times New Roman" panose="02020603050405020304" pitchFamily="18" charset="0"/>
                                </a:rPr>
                                <m:t>2</m:t>
                              </m:r>
                            </m:sup>
                          </m:sSup>
                          <m:r>
                            <a:rPr lang="en-GB" sz="4000" i="1">
                              <a:effectLst/>
                              <a:latin typeface="Cambria Math" panose="02040503050406030204" pitchFamily="18" charset="0"/>
                              <a:ea typeface="Calibri" panose="020F0502020204030204" pitchFamily="34" charset="0"/>
                              <a:cs typeface="Times New Roman" panose="02020603050405020304" pitchFamily="18" charset="0"/>
                            </a:rPr>
                            <m:t>+2</m:t>
                          </m:r>
                          <m:r>
                            <a:rPr lang="en-GB" sz="4000" i="1">
                              <a:effectLst/>
                              <a:latin typeface="Cambria Math" panose="02040503050406030204" pitchFamily="18" charset="0"/>
                              <a:ea typeface="Calibri" panose="020F0502020204030204" pitchFamily="34" charset="0"/>
                              <a:cs typeface="Times New Roman" panose="02020603050405020304" pitchFamily="18" charset="0"/>
                            </a:rPr>
                            <m:t>𝑥𝑦</m:t>
                          </m:r>
                          <m:r>
                            <a:rPr lang="en-GB" sz="4000" i="1">
                              <a:effectLst/>
                              <a:latin typeface="Cambria Math" panose="02040503050406030204" pitchFamily="18" charset="0"/>
                              <a:ea typeface="Calibri" panose="020F0502020204030204" pitchFamily="34" charset="0"/>
                              <a:cs typeface="Times New Roman" panose="02020603050405020304" pitchFamily="18" charset="0"/>
                            </a:rPr>
                            <m:t>+</m:t>
                          </m:r>
                          <m:sSup>
                            <m:sSupPr>
                              <m:ctrlPr>
                                <a:rPr lang="en-GB" sz="4000" i="1">
                                  <a:effectLst/>
                                  <a:latin typeface="Cambria Math" panose="02040503050406030204" pitchFamily="18" charset="0"/>
                                </a:rPr>
                              </m:ctrlPr>
                            </m:sSupPr>
                            <m:e>
                              <m:r>
                                <a:rPr lang="en-GB" sz="4000" i="1">
                                  <a:effectLst/>
                                  <a:latin typeface="Cambria Math" panose="02040503050406030204" pitchFamily="18" charset="0"/>
                                  <a:ea typeface="Calibri" panose="020F0502020204030204" pitchFamily="34" charset="0"/>
                                  <a:cs typeface="Times New Roman" panose="02020603050405020304" pitchFamily="18" charset="0"/>
                                </a:rPr>
                                <m:t>𝑦</m:t>
                              </m:r>
                            </m:e>
                            <m:sup>
                              <m:r>
                                <a:rPr lang="en-GB" sz="4000" i="1">
                                  <a:effectLst/>
                                  <a:latin typeface="Cambria Math" panose="02040503050406030204" pitchFamily="18" charset="0"/>
                                  <a:ea typeface="Calibri" panose="020F0502020204030204" pitchFamily="34" charset="0"/>
                                  <a:cs typeface="Times New Roman" panose="02020603050405020304" pitchFamily="18" charset="0"/>
                                </a:rPr>
                                <m:t>2</m:t>
                              </m:r>
                            </m:sup>
                          </m:sSup>
                        </m:num>
                        <m:den>
                          <m:r>
                            <a:rPr lang="en-GB" sz="4000" i="1">
                              <a:effectLst/>
                              <a:latin typeface="Cambria Math" panose="02040503050406030204" pitchFamily="18" charset="0"/>
                              <a:ea typeface="Calibri" panose="020F0502020204030204" pitchFamily="34" charset="0"/>
                              <a:cs typeface="Times New Roman" panose="02020603050405020304" pitchFamily="18" charset="0"/>
                            </a:rPr>
                            <m:t>2</m:t>
                          </m:r>
                          <m:r>
                            <a:rPr lang="en-GB" sz="4000" i="1">
                              <a:effectLst/>
                              <a:latin typeface="Cambria Math" panose="02040503050406030204" pitchFamily="18" charset="0"/>
                              <a:ea typeface="Calibri" panose="020F0502020204030204" pitchFamily="34" charset="0"/>
                              <a:cs typeface="Times New Roman" panose="02020603050405020304" pitchFamily="18" charset="0"/>
                            </a:rPr>
                            <m:t>𝑥</m:t>
                          </m:r>
                          <m:r>
                            <a:rPr lang="en-GB" sz="4000" i="1">
                              <a:effectLst/>
                              <a:latin typeface="Cambria Math" panose="02040503050406030204" pitchFamily="18" charset="0"/>
                              <a:ea typeface="Calibri" panose="020F0502020204030204" pitchFamily="34" charset="0"/>
                              <a:cs typeface="Times New Roman" panose="02020603050405020304" pitchFamily="18" charset="0"/>
                            </a:rPr>
                            <m:t>+2</m:t>
                          </m:r>
                          <m:r>
                            <a:rPr lang="en-GB" sz="4000" i="1">
                              <a:effectLst/>
                              <a:latin typeface="Cambria Math" panose="02040503050406030204" pitchFamily="18" charset="0"/>
                              <a:ea typeface="Calibri" panose="020F0502020204030204" pitchFamily="34" charset="0"/>
                              <a:cs typeface="Times New Roman" panose="02020603050405020304" pitchFamily="18" charset="0"/>
                            </a:rPr>
                            <m:t>𝑦</m:t>
                          </m:r>
                        </m:den>
                      </m:f>
                      <m: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t>→</m:t>
                      </m:r>
                      <m:f>
                        <m:fPr>
                          <m:ctrlP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ctrlPr>
                        </m:fPr>
                        <m:num>
                          <m: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t>𝑥</m:t>
                          </m:r>
                          <m: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t>+</m:t>
                          </m:r>
                          <m: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t>𝑦</m:t>
                          </m:r>
                        </m:num>
                        <m:den>
                          <m:r>
                            <a:rPr lang="en-GB" sz="4000" b="0" i="1" smtClean="0">
                              <a:effectLst/>
                              <a:latin typeface="Cambria Math" panose="02040503050406030204" pitchFamily="18" charset="0"/>
                              <a:ea typeface="Calibri" panose="020F0502020204030204" pitchFamily="34" charset="0"/>
                              <a:cs typeface="Times New Roman" panose="02020603050405020304" pitchFamily="18" charset="0"/>
                            </a:rPr>
                            <m:t>2</m:t>
                          </m:r>
                        </m:den>
                      </m:f>
                    </m:oMath>
                  </m:oMathPara>
                </a14:m>
                <a:endParaRPr lang="en-GB" sz="4000" dirty="0"/>
              </a:p>
            </p:txBody>
          </p:sp>
        </mc:Choice>
        <mc:Fallback xmlns="">
          <p:sp>
            <p:nvSpPr>
              <p:cNvPr id="5" name="Rectangle 4"/>
              <p:cNvSpPr>
                <a:spLocks noRot="1" noChangeAspect="1" noMove="1" noResize="1" noEditPoints="1" noAdjustHandles="1" noChangeArrowheads="1" noChangeShapeType="1" noTextEdit="1"/>
              </p:cNvSpPr>
              <p:nvPr/>
            </p:nvSpPr>
            <p:spPr>
              <a:xfrm>
                <a:off x="539552" y="1340768"/>
                <a:ext cx="5616624" cy="4659224"/>
              </a:xfrm>
              <a:prstGeom prst="rect">
                <a:avLst/>
              </a:prstGeom>
              <a:blipFill rotWithShape="0">
                <a:blip r:embed="rId2"/>
                <a:stretch>
                  <a:fillRect/>
                </a:stretch>
              </a:blipFill>
            </p:spPr>
            <p:txBody>
              <a:bodyPr/>
              <a:lstStyle/>
              <a:p>
                <a:r>
                  <a:rPr lang="en-GB">
                    <a:noFill/>
                  </a:rPr>
                  <a:t> </a:t>
                </a:r>
              </a:p>
            </p:txBody>
          </p:sp>
        </mc:Fallback>
      </mc:AlternateContent>
      <p:sp>
        <p:nvSpPr>
          <p:cNvPr id="6" name="TextBox 5"/>
          <p:cNvSpPr txBox="1"/>
          <p:nvPr/>
        </p:nvSpPr>
        <p:spPr>
          <a:xfrm>
            <a:off x="5508104" y="1186871"/>
            <a:ext cx="3168352" cy="101566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b="1" dirty="0"/>
              <a:t>Bro Tip</a:t>
            </a:r>
            <a:r>
              <a:rPr lang="en-GB" sz="2000" dirty="0"/>
              <a:t>: Sometimes they’ve done part of the factorising for you!</a:t>
            </a:r>
          </a:p>
        </p:txBody>
      </p:sp>
      <p:sp>
        <p:nvSpPr>
          <p:cNvPr id="8" name="Rectangle 7"/>
          <p:cNvSpPr/>
          <p:nvPr/>
        </p:nvSpPr>
        <p:spPr>
          <a:xfrm>
            <a:off x="3203848" y="1556792"/>
            <a:ext cx="1224136" cy="122413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9" name="Rectangle 8"/>
          <p:cNvSpPr/>
          <p:nvPr/>
        </p:nvSpPr>
        <p:spPr>
          <a:xfrm>
            <a:off x="4139952" y="2910501"/>
            <a:ext cx="1872208" cy="122413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4427984" y="4480234"/>
            <a:ext cx="1872208" cy="122413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703823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4" restart="whenNotActive" fill="hold" evtFilter="cancelBubble" nodeType="interactiveSeq">
                <p:stCondLst>
                  <p:cond evt="onClick" delay="0">
                    <p:tgtEl>
                      <p:spTgt spid="1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0"/>
                                        </p:tgtEl>
                                      </p:cBhvr>
                                    </p:animEffect>
                                    <p:set>
                                      <p:cBhvr>
                                        <p:cTn id="19"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8" grpId="0" animBg="1"/>
      <p:bldP spid="9"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Negating a difference</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952631" y="764704"/>
                <a:ext cx="6624736" cy="548265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4400" b="0" i="1" smtClean="0">
                          <a:latin typeface="Cambria Math"/>
                        </a:rPr>
                        <m:t>−</m:t>
                      </m:r>
                      <m:d>
                        <m:dPr>
                          <m:ctrlPr>
                            <a:rPr lang="en-GB" sz="4400" b="0" i="1" smtClean="0">
                              <a:latin typeface="Cambria Math" panose="02040503050406030204" pitchFamily="18" charset="0"/>
                            </a:rPr>
                          </m:ctrlPr>
                        </m:dPr>
                        <m:e>
                          <m:r>
                            <a:rPr lang="en-GB" sz="4400" b="0" i="1" smtClean="0">
                              <a:latin typeface="Cambria Math"/>
                            </a:rPr>
                            <m:t>4−</m:t>
                          </m:r>
                          <m:r>
                            <a:rPr lang="en-GB" sz="4400" b="0" i="1" smtClean="0">
                              <a:latin typeface="Cambria Math"/>
                            </a:rPr>
                            <m:t>𝑦</m:t>
                          </m:r>
                        </m:e>
                      </m:d>
                      <m:r>
                        <a:rPr lang="en-GB" sz="4400" b="0" i="1" smtClean="0">
                          <a:latin typeface="Cambria Math"/>
                        </a:rPr>
                        <m:t>=</m:t>
                      </m:r>
                      <m:r>
                        <a:rPr lang="en-GB" sz="4400" b="0" i="1" smtClean="0">
                          <a:latin typeface="Cambria Math"/>
                        </a:rPr>
                        <m:t>𝑦</m:t>
                      </m:r>
                      <m:r>
                        <a:rPr lang="en-GB" sz="4400" b="0" i="1" smtClean="0">
                          <a:latin typeface="Cambria Math"/>
                        </a:rPr>
                        <m:t>−4</m:t>
                      </m:r>
                    </m:oMath>
                  </m:oMathPara>
                </a14:m>
                <a:endParaRPr lang="en-GB" sz="4400" dirty="0"/>
              </a:p>
              <a:p>
                <a:pPr/>
                <a14:m>
                  <m:oMathPara xmlns:m="http://schemas.openxmlformats.org/officeDocument/2006/math">
                    <m:oMathParaPr>
                      <m:jc m:val="centerGroup"/>
                    </m:oMathParaPr>
                    <m:oMath xmlns:m="http://schemas.openxmlformats.org/officeDocument/2006/math">
                      <m:r>
                        <a:rPr lang="en-GB" sz="4400" b="0" i="1" smtClean="0">
                          <a:latin typeface="Cambria Math"/>
                        </a:rPr>
                        <m:t>−</m:t>
                      </m:r>
                      <m:d>
                        <m:dPr>
                          <m:ctrlPr>
                            <a:rPr lang="en-GB" sz="4400" b="0" i="1" smtClean="0">
                              <a:latin typeface="Cambria Math" panose="02040503050406030204" pitchFamily="18" charset="0"/>
                            </a:rPr>
                          </m:ctrlPr>
                        </m:dPr>
                        <m:e>
                          <m:r>
                            <a:rPr lang="en-GB" sz="4400" b="0" i="1" smtClean="0">
                              <a:latin typeface="Cambria Math"/>
                            </a:rPr>
                            <m:t>2</m:t>
                          </m:r>
                          <m:r>
                            <a:rPr lang="en-GB" sz="4400" b="0" i="1" smtClean="0">
                              <a:latin typeface="Cambria Math"/>
                            </a:rPr>
                            <m:t>𝑥</m:t>
                          </m:r>
                          <m:r>
                            <a:rPr lang="en-GB" sz="4400" b="0" i="1" smtClean="0">
                              <a:latin typeface="Cambria Math"/>
                            </a:rPr>
                            <m:t>−9</m:t>
                          </m:r>
                        </m:e>
                      </m:d>
                      <m:r>
                        <a:rPr lang="en-GB" sz="4400" b="0" i="1" smtClean="0">
                          <a:latin typeface="Cambria Math"/>
                        </a:rPr>
                        <m:t>=9−2</m:t>
                      </m:r>
                      <m:r>
                        <a:rPr lang="en-GB" sz="4400" b="0" i="1" smtClean="0">
                          <a:latin typeface="Cambria Math"/>
                        </a:rPr>
                        <m:t>𝑥</m:t>
                      </m:r>
                    </m:oMath>
                  </m:oMathPara>
                </a14:m>
                <a:endParaRPr lang="en-GB" sz="4400" b="0" dirty="0"/>
              </a:p>
              <a:p>
                <a:endParaRPr lang="en-GB" sz="4400" dirty="0"/>
              </a:p>
              <a:p>
                <a:pPr/>
                <a14:m>
                  <m:oMathPara xmlns:m="http://schemas.openxmlformats.org/officeDocument/2006/math">
                    <m:oMathParaPr>
                      <m:jc m:val="centerGroup"/>
                    </m:oMathParaPr>
                    <m:oMath xmlns:m="http://schemas.openxmlformats.org/officeDocument/2006/math">
                      <m:f>
                        <m:fPr>
                          <m:ctrlPr>
                            <a:rPr lang="en-GB" sz="4400" b="0" i="1" smtClean="0">
                              <a:latin typeface="Cambria Math" panose="02040503050406030204" pitchFamily="18" charset="0"/>
                            </a:rPr>
                          </m:ctrlPr>
                        </m:fPr>
                        <m:num>
                          <m:r>
                            <a:rPr lang="en-GB" sz="4400" b="0" i="1" smtClean="0">
                              <a:latin typeface="Cambria Math"/>
                            </a:rPr>
                            <m:t>1−</m:t>
                          </m:r>
                          <m:r>
                            <a:rPr lang="en-GB" sz="4400" b="0" i="1" smtClean="0">
                              <a:latin typeface="Cambria Math"/>
                            </a:rPr>
                            <m:t>𝑥</m:t>
                          </m:r>
                        </m:num>
                        <m:den>
                          <m:r>
                            <a:rPr lang="en-GB" sz="4400" b="0" i="1" smtClean="0">
                              <a:latin typeface="Cambria Math"/>
                            </a:rPr>
                            <m:t>𝑥</m:t>
                          </m:r>
                          <m:r>
                            <a:rPr lang="en-GB" sz="4400" b="0" i="1" smtClean="0">
                              <a:latin typeface="Cambria Math"/>
                            </a:rPr>
                            <m:t>−1</m:t>
                          </m:r>
                        </m:den>
                      </m:f>
                      <m:r>
                        <a:rPr lang="en-GB" sz="4400" b="0" i="1" smtClean="0">
                          <a:latin typeface="Cambria Math"/>
                        </a:rPr>
                        <m:t>=−1</m:t>
                      </m:r>
                    </m:oMath>
                  </m:oMathPara>
                </a14:m>
                <a:endParaRPr lang="en-GB" sz="4400" b="0" dirty="0"/>
              </a:p>
              <a:p>
                <a:endParaRPr lang="en-GB" sz="4400" dirty="0"/>
              </a:p>
              <a:p>
                <a:pPr/>
                <a14:m>
                  <m:oMathPara xmlns:m="http://schemas.openxmlformats.org/officeDocument/2006/math">
                    <m:oMathParaPr>
                      <m:jc m:val="centerGroup"/>
                    </m:oMathParaPr>
                    <m:oMath xmlns:m="http://schemas.openxmlformats.org/officeDocument/2006/math">
                      <m:f>
                        <m:fPr>
                          <m:ctrlPr>
                            <a:rPr lang="en-GB" sz="4400" b="0" i="1" smtClean="0">
                              <a:latin typeface="Cambria Math" panose="02040503050406030204" pitchFamily="18" charset="0"/>
                            </a:rPr>
                          </m:ctrlPr>
                        </m:fPr>
                        <m:num>
                          <m:d>
                            <m:dPr>
                              <m:ctrlPr>
                                <a:rPr lang="en-GB" sz="4400" b="0" i="1" smtClean="0">
                                  <a:latin typeface="Cambria Math" panose="02040503050406030204" pitchFamily="18" charset="0"/>
                                </a:rPr>
                              </m:ctrlPr>
                            </m:dPr>
                            <m:e>
                              <m:r>
                                <a:rPr lang="en-GB" sz="4400" b="0" i="1" smtClean="0">
                                  <a:latin typeface="Cambria Math"/>
                                </a:rPr>
                                <m:t>3−2</m:t>
                              </m:r>
                              <m:r>
                                <a:rPr lang="en-GB" sz="4400" b="0" i="1" smtClean="0">
                                  <a:latin typeface="Cambria Math"/>
                                </a:rPr>
                                <m:t>𝑥</m:t>
                              </m:r>
                            </m:e>
                          </m:d>
                          <m:d>
                            <m:dPr>
                              <m:ctrlPr>
                                <a:rPr lang="en-GB" sz="4400" b="0" i="1" smtClean="0">
                                  <a:latin typeface="Cambria Math" panose="02040503050406030204" pitchFamily="18" charset="0"/>
                                </a:rPr>
                              </m:ctrlPr>
                            </m:dPr>
                            <m:e>
                              <m:r>
                                <a:rPr lang="en-GB" sz="4400" b="0" i="1" smtClean="0">
                                  <a:latin typeface="Cambria Math"/>
                                </a:rPr>
                                <m:t>2−</m:t>
                              </m:r>
                              <m:r>
                                <a:rPr lang="en-GB" sz="4400" b="0" i="1" smtClean="0">
                                  <a:latin typeface="Cambria Math"/>
                                </a:rPr>
                                <m:t>𝑥</m:t>
                              </m:r>
                            </m:e>
                          </m:d>
                        </m:num>
                        <m:den>
                          <m:d>
                            <m:dPr>
                              <m:ctrlPr>
                                <a:rPr lang="en-GB" sz="4400" b="0" i="1" smtClean="0">
                                  <a:latin typeface="Cambria Math" panose="02040503050406030204" pitchFamily="18" charset="0"/>
                                </a:rPr>
                              </m:ctrlPr>
                            </m:dPr>
                            <m:e>
                              <m:r>
                                <a:rPr lang="en-GB" sz="4400" b="0" i="1" smtClean="0">
                                  <a:latin typeface="Cambria Math"/>
                                </a:rPr>
                                <m:t>2</m:t>
                              </m:r>
                              <m:r>
                                <a:rPr lang="en-GB" sz="4400" b="0" i="1" smtClean="0">
                                  <a:latin typeface="Cambria Math"/>
                                </a:rPr>
                                <m:t>𝑥</m:t>
                              </m:r>
                              <m:r>
                                <a:rPr lang="en-GB" sz="4400" b="0" i="1" smtClean="0">
                                  <a:latin typeface="Cambria Math"/>
                                </a:rPr>
                                <m:t>−3</m:t>
                              </m:r>
                            </m:e>
                          </m:d>
                          <m:d>
                            <m:dPr>
                              <m:ctrlPr>
                                <a:rPr lang="en-GB" sz="4400" b="0" i="1" smtClean="0">
                                  <a:latin typeface="Cambria Math" panose="02040503050406030204" pitchFamily="18" charset="0"/>
                                </a:rPr>
                              </m:ctrlPr>
                            </m:dPr>
                            <m:e>
                              <m:r>
                                <a:rPr lang="en-GB" sz="4400" b="0" i="1" smtClean="0">
                                  <a:latin typeface="Cambria Math"/>
                                </a:rPr>
                                <m:t>𝑥</m:t>
                              </m:r>
                              <m:r>
                                <a:rPr lang="en-GB" sz="4400" b="0" i="1" smtClean="0">
                                  <a:latin typeface="Cambria Math"/>
                                </a:rPr>
                                <m:t>+1</m:t>
                              </m:r>
                            </m:e>
                          </m:d>
                        </m:den>
                      </m:f>
                      <m:r>
                        <a:rPr lang="en-GB" sz="4400" b="0" i="1" smtClean="0">
                          <a:latin typeface="Cambria Math"/>
                        </a:rPr>
                        <m:t>=</m:t>
                      </m:r>
                      <m:f>
                        <m:fPr>
                          <m:ctrlPr>
                            <a:rPr lang="en-GB" sz="4400" b="0" i="1" smtClean="0">
                              <a:latin typeface="Cambria Math" panose="02040503050406030204" pitchFamily="18" charset="0"/>
                            </a:rPr>
                          </m:ctrlPr>
                        </m:fPr>
                        <m:num>
                          <m:r>
                            <a:rPr lang="en-GB" sz="4400" b="0" i="1" smtClean="0">
                              <a:latin typeface="Cambria Math"/>
                            </a:rPr>
                            <m:t>𝑥</m:t>
                          </m:r>
                          <m:r>
                            <a:rPr lang="en-GB" sz="4400" b="0" i="1" smtClean="0">
                              <a:latin typeface="Cambria Math"/>
                            </a:rPr>
                            <m:t>−2</m:t>
                          </m:r>
                        </m:num>
                        <m:den>
                          <m:r>
                            <a:rPr lang="en-GB" sz="4400" b="0" i="1" smtClean="0">
                              <a:latin typeface="Cambria Math"/>
                            </a:rPr>
                            <m:t>𝑥</m:t>
                          </m:r>
                          <m:r>
                            <a:rPr lang="en-GB" sz="4400" b="0" i="1" smtClean="0">
                              <a:latin typeface="Cambria Math"/>
                            </a:rPr>
                            <m:t>+1</m:t>
                          </m:r>
                        </m:den>
                      </m:f>
                    </m:oMath>
                  </m:oMathPara>
                </a14:m>
                <a:endParaRPr lang="en-GB" sz="4400" dirty="0"/>
              </a:p>
            </p:txBody>
          </p:sp>
        </mc:Choice>
        <mc:Fallback xmlns="">
          <p:sp>
            <p:nvSpPr>
              <p:cNvPr id="5" name="TextBox 4"/>
              <p:cNvSpPr txBox="1">
                <a:spLocks noRot="1" noChangeAspect="1" noMove="1" noResize="1" noEditPoints="1" noAdjustHandles="1" noChangeArrowheads="1" noChangeShapeType="1" noTextEdit="1"/>
              </p:cNvSpPr>
              <p:nvPr/>
            </p:nvSpPr>
            <p:spPr>
              <a:xfrm>
                <a:off x="952631" y="764704"/>
                <a:ext cx="6624736" cy="5482655"/>
              </a:xfrm>
              <a:prstGeom prst="rect">
                <a:avLst/>
              </a:prstGeom>
              <a:blipFill rotWithShape="1">
                <a:blip r:embed="rId2"/>
                <a:stretch>
                  <a:fillRect/>
                </a:stretch>
              </a:blipFill>
            </p:spPr>
            <p:txBody>
              <a:bodyPr/>
              <a:lstStyle/>
              <a:p>
                <a:r>
                  <a:rPr lang="en-GB">
                    <a:noFill/>
                  </a:rPr>
                  <a:t> </a:t>
                </a:r>
              </a:p>
            </p:txBody>
          </p:sp>
        </mc:Fallback>
      </mc:AlternateContent>
      <p:sp>
        <p:nvSpPr>
          <p:cNvPr id="6" name="Rectangle 5"/>
          <p:cNvSpPr/>
          <p:nvPr/>
        </p:nvSpPr>
        <p:spPr>
          <a:xfrm>
            <a:off x="5004048" y="764704"/>
            <a:ext cx="1872208" cy="7200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7" name="Rectangle 6"/>
          <p:cNvSpPr/>
          <p:nvPr/>
        </p:nvSpPr>
        <p:spPr>
          <a:xfrm>
            <a:off x="5004048" y="1484784"/>
            <a:ext cx="1872208" cy="7200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8" name="Rectangle 7"/>
          <p:cNvSpPr/>
          <p:nvPr/>
        </p:nvSpPr>
        <p:spPr>
          <a:xfrm>
            <a:off x="4860032" y="3145991"/>
            <a:ext cx="1872208" cy="72008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9" name="Rectangle 8"/>
          <p:cNvSpPr/>
          <p:nvPr/>
        </p:nvSpPr>
        <p:spPr>
          <a:xfrm>
            <a:off x="5796136" y="4725143"/>
            <a:ext cx="1872208" cy="152221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8057267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7"/>
                                        </p:tgtEl>
                                      </p:cBhvr>
                                    </p:animEffect>
                                    <p:set>
                                      <p:cBhvr>
                                        <p:cTn id="13"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8"/>
                                        </p:tgtEl>
                                      </p:cBhvr>
                                    </p:animEffect>
                                    <p:set>
                                      <p:cBhvr>
                                        <p:cTn id="19"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20" restart="whenNotActive" fill="hold" evtFilter="cancelBubble" nodeType="interactiveSeq">
                <p:stCondLst>
                  <p:cond evt="onClick" delay="0">
                    <p:tgtEl>
                      <p:spTgt spid="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0" animBg="1"/>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0"/>
            <a:ext cx="9143074" cy="599127"/>
            <a:chOff x="0" y="13335"/>
            <a:chExt cx="9144218" cy="599127"/>
          </a:xfrm>
        </p:grpSpPr>
        <p:sp>
          <p:nvSpPr>
            <p:cNvPr id="5"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Adding/Subtracting Fractions</a:t>
              </a:r>
            </a:p>
          </p:txBody>
        </p:sp>
        <p:cxnSp>
          <p:nvCxnSpPr>
            <p:cNvPr id="6" name="Straight Connector 5"/>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7" name="TextBox 6"/>
          <p:cNvSpPr txBox="1"/>
          <p:nvPr/>
        </p:nvSpPr>
        <p:spPr>
          <a:xfrm>
            <a:off x="500034" y="928670"/>
            <a:ext cx="6120680" cy="461665"/>
          </a:xfrm>
          <a:prstGeom prst="rect">
            <a:avLst/>
          </a:prstGeom>
          <a:noFill/>
        </p:spPr>
        <p:txBody>
          <a:bodyPr wrap="square" rtlCol="0">
            <a:spAutoFit/>
          </a:bodyPr>
          <a:lstStyle/>
          <a:p>
            <a:r>
              <a:rPr lang="en-GB" sz="2400" dirty="0"/>
              <a:t>What’s our usual approach for adding fractions?</a:t>
            </a:r>
          </a:p>
        </p:txBody>
      </p:sp>
      <mc:AlternateContent xmlns:mc="http://schemas.openxmlformats.org/markup-compatibility/2006" xmlns:a14="http://schemas.microsoft.com/office/drawing/2010/main">
        <mc:Choice Requires="a14">
          <p:sp>
            <p:nvSpPr>
              <p:cNvPr id="2" name="TextBox 1"/>
              <p:cNvSpPr txBox="1"/>
              <p:nvPr/>
            </p:nvSpPr>
            <p:spPr>
              <a:xfrm>
                <a:off x="1508146" y="2228067"/>
                <a:ext cx="5112568" cy="113306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2</m:t>
                          </m:r>
                        </m:num>
                        <m:den>
                          <m:r>
                            <a:rPr lang="en-GB" sz="3600" b="0" i="1" smtClean="0">
                              <a:latin typeface="Cambria Math" panose="02040503050406030204" pitchFamily="18" charset="0"/>
                            </a:rPr>
                            <m:t>3</m:t>
                          </m:r>
                        </m:den>
                      </m:f>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1</m:t>
                          </m:r>
                        </m:num>
                        <m:den>
                          <m:r>
                            <a:rPr lang="en-GB" sz="3600" b="0" i="1" smtClean="0">
                              <a:latin typeface="Cambria Math" panose="02040503050406030204" pitchFamily="18" charset="0"/>
                            </a:rPr>
                            <m:t>2</m:t>
                          </m:r>
                        </m:den>
                      </m:f>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4+3</m:t>
                          </m:r>
                        </m:num>
                        <m:den>
                          <m:r>
                            <a:rPr lang="en-GB" sz="3600" b="0" i="1" smtClean="0">
                              <a:latin typeface="Cambria Math" panose="02040503050406030204" pitchFamily="18" charset="0"/>
                            </a:rPr>
                            <m:t>6</m:t>
                          </m:r>
                        </m:den>
                      </m:f>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7</m:t>
                          </m:r>
                        </m:num>
                        <m:den>
                          <m:r>
                            <a:rPr lang="en-GB" sz="3600" b="0" i="1" smtClean="0">
                              <a:latin typeface="Cambria Math" panose="02040503050406030204" pitchFamily="18" charset="0"/>
                            </a:rPr>
                            <m:t>6</m:t>
                          </m:r>
                        </m:den>
                      </m:f>
                    </m:oMath>
                  </m:oMathPara>
                </a14:m>
                <a:endParaRPr lang="en-GB" sz="3600" dirty="0"/>
              </a:p>
            </p:txBody>
          </p:sp>
        </mc:Choice>
        <mc:Fallback xmlns="">
          <p:sp>
            <p:nvSpPr>
              <p:cNvPr id="2" name="TextBox 1"/>
              <p:cNvSpPr txBox="1">
                <a:spLocks noRot="1" noChangeAspect="1" noMove="1" noResize="1" noEditPoints="1" noAdjustHandles="1" noChangeArrowheads="1" noChangeShapeType="1" noTextEdit="1"/>
              </p:cNvSpPr>
              <p:nvPr/>
            </p:nvSpPr>
            <p:spPr>
              <a:xfrm>
                <a:off x="1508146" y="2228067"/>
                <a:ext cx="5112568" cy="1133067"/>
              </a:xfrm>
              <a:prstGeom prst="rect">
                <a:avLst/>
              </a:prstGeom>
              <a:blipFill>
                <a:blip r:embed="rId2"/>
                <a:stretch>
                  <a:fillRect/>
                </a:stretch>
              </a:blipFill>
            </p:spPr>
            <p:txBody>
              <a:bodyPr/>
              <a:lstStyle/>
              <a:p>
                <a:r>
                  <a:rPr lang="en-GB">
                    <a:noFill/>
                  </a:rPr>
                  <a:t> </a:t>
                </a:r>
              </a:p>
            </p:txBody>
          </p:sp>
        </mc:Fallback>
      </mc:AlternateContent>
      <p:grpSp>
        <p:nvGrpSpPr>
          <p:cNvPr id="16" name="Group 15"/>
          <p:cNvGrpSpPr/>
          <p:nvPr/>
        </p:nvGrpSpPr>
        <p:grpSpPr>
          <a:xfrm>
            <a:off x="1186047" y="3269418"/>
            <a:ext cx="3744416" cy="963706"/>
            <a:chOff x="1693045" y="2730501"/>
            <a:chExt cx="3744416" cy="963706"/>
          </a:xfrm>
        </p:grpSpPr>
        <p:sp>
          <p:nvSpPr>
            <p:cNvPr id="3" name="TextBox 2"/>
            <p:cNvSpPr txBox="1"/>
            <p:nvPr/>
          </p:nvSpPr>
          <p:spPr>
            <a:xfrm>
              <a:off x="1693045" y="3047876"/>
              <a:ext cx="3744416"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We can get a common denominator by just multiplying the denominators.</a:t>
              </a:r>
            </a:p>
          </p:txBody>
        </p:sp>
        <p:cxnSp>
          <p:nvCxnSpPr>
            <p:cNvPr id="13" name="Straight Arrow Connector 12"/>
            <p:cNvCxnSpPr/>
            <p:nvPr/>
          </p:nvCxnSpPr>
          <p:spPr>
            <a:xfrm flipV="1">
              <a:off x="4279900" y="2730501"/>
              <a:ext cx="495300" cy="31749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grpSp>
        <p:nvGrpSpPr>
          <p:cNvPr id="19" name="Group 18"/>
          <p:cNvGrpSpPr/>
          <p:nvPr/>
        </p:nvGrpSpPr>
        <p:grpSpPr>
          <a:xfrm>
            <a:off x="2134800" y="1387977"/>
            <a:ext cx="6572487" cy="872623"/>
            <a:chOff x="-364356" y="2958976"/>
            <a:chExt cx="6572487" cy="872623"/>
          </a:xfrm>
        </p:grpSpPr>
        <p:sp>
          <p:nvSpPr>
            <p:cNvPr id="20" name="TextBox 19"/>
            <p:cNvSpPr txBox="1"/>
            <p:nvPr/>
          </p:nvSpPr>
          <p:spPr>
            <a:xfrm>
              <a:off x="-364356" y="2958976"/>
              <a:ext cx="6572487"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Since denominator of first fraction got multiplied by 2, so must numerator. We can say we are “cross multiplying the numerators”.</a:t>
              </a:r>
            </a:p>
          </p:txBody>
        </p:sp>
        <p:cxnSp>
          <p:nvCxnSpPr>
            <p:cNvPr id="21" name="Straight Arrow Connector 20"/>
            <p:cNvCxnSpPr/>
            <p:nvPr/>
          </p:nvCxnSpPr>
          <p:spPr>
            <a:xfrm flipH="1">
              <a:off x="1768044" y="3603000"/>
              <a:ext cx="304800" cy="22859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9" name="Rectangle 8"/>
          <p:cNvSpPr/>
          <p:nvPr/>
        </p:nvSpPr>
        <p:spPr>
          <a:xfrm>
            <a:off x="3905820" y="2246702"/>
            <a:ext cx="2914080" cy="118229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4" name="TextBox 23"/>
              <p:cNvSpPr txBox="1"/>
              <p:nvPr/>
            </p:nvSpPr>
            <p:spPr>
              <a:xfrm>
                <a:off x="2869208" y="4307834"/>
                <a:ext cx="6072493" cy="103797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1600" b="1" dirty="0"/>
                  <a:t>Bro Tip</a:t>
                </a:r>
                <a:r>
                  <a:rPr lang="en-GB" sz="1600" dirty="0"/>
                  <a:t>: There’s a good reason why I’m writing as a single fraction </a:t>
                </a:r>
                <a14:m>
                  <m:oMath xmlns:m="http://schemas.openxmlformats.org/officeDocument/2006/math">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4+3</m:t>
                        </m:r>
                      </m:num>
                      <m:den>
                        <m:r>
                          <a:rPr lang="en-GB" sz="1600" b="0" i="1" smtClean="0">
                            <a:latin typeface="Cambria Math" panose="02040503050406030204" pitchFamily="18" charset="0"/>
                          </a:rPr>
                          <m:t>6</m:t>
                        </m:r>
                      </m:den>
                    </m:f>
                  </m:oMath>
                </a14:m>
                <a:r>
                  <a:rPr lang="en-GB" sz="1600" dirty="0"/>
                  <a:t> immediately rather than initially as two separate fractions </a:t>
                </a:r>
                <a14:m>
                  <m:oMath xmlns:m="http://schemas.openxmlformats.org/officeDocument/2006/math">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4</m:t>
                        </m:r>
                      </m:num>
                      <m:den>
                        <m:r>
                          <a:rPr lang="en-GB" sz="1600" b="0" i="1" smtClean="0">
                            <a:latin typeface="Cambria Math" panose="02040503050406030204" pitchFamily="18" charset="0"/>
                          </a:rPr>
                          <m:t>6</m:t>
                        </m:r>
                      </m:den>
                    </m:f>
                    <m:r>
                      <a:rPr lang="en-GB" sz="1600" b="0" i="1" smtClean="0">
                        <a:latin typeface="Cambria Math" panose="02040503050406030204" pitchFamily="18" charset="0"/>
                      </a:rPr>
                      <m:t>+</m:t>
                    </m:r>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3</m:t>
                        </m:r>
                      </m:num>
                      <m:den>
                        <m:r>
                          <a:rPr lang="en-GB" sz="1600" b="0" i="1" smtClean="0">
                            <a:latin typeface="Cambria Math" panose="02040503050406030204" pitchFamily="18" charset="0"/>
                          </a:rPr>
                          <m:t>6</m:t>
                        </m:r>
                      </m:den>
                    </m:f>
                  </m:oMath>
                </a14:m>
                <a:r>
                  <a:rPr lang="en-GB" sz="1600" dirty="0"/>
                  <a:t>. It’ll avoid sign problems when we come to subtracting algebraic fractions.</a:t>
                </a:r>
              </a:p>
            </p:txBody>
          </p:sp>
        </mc:Choice>
        <mc:Fallback xmlns="">
          <p:sp>
            <p:nvSpPr>
              <p:cNvPr id="24" name="TextBox 23"/>
              <p:cNvSpPr txBox="1">
                <a:spLocks noRot="1" noChangeAspect="1" noMove="1" noResize="1" noEditPoints="1" noAdjustHandles="1" noChangeArrowheads="1" noChangeShapeType="1" noTextEdit="1"/>
              </p:cNvSpPr>
              <p:nvPr/>
            </p:nvSpPr>
            <p:spPr>
              <a:xfrm>
                <a:off x="2869208" y="4307834"/>
                <a:ext cx="6072493" cy="1037976"/>
              </a:xfrm>
              <a:prstGeom prst="rect">
                <a:avLst/>
              </a:prstGeom>
              <a:blipFill>
                <a:blip r:embed="rId3"/>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22" name="TextBox 21"/>
          <p:cNvSpPr txBox="1"/>
          <p:nvPr/>
        </p:nvSpPr>
        <p:spPr>
          <a:xfrm>
            <a:off x="370136" y="5136232"/>
            <a:ext cx="2304256"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err="1"/>
              <a:t>Quickfire</a:t>
            </a:r>
            <a:r>
              <a:rPr lang="en-GB" dirty="0"/>
              <a:t> Questions:</a:t>
            </a:r>
          </a:p>
        </p:txBody>
      </p:sp>
      <mc:AlternateContent xmlns:mc="http://schemas.openxmlformats.org/markup-compatibility/2006" xmlns:a14="http://schemas.microsoft.com/office/drawing/2010/main">
        <mc:Choice Requires="a14">
          <p:sp>
            <p:nvSpPr>
              <p:cNvPr id="23" name="TextBox 22"/>
              <p:cNvSpPr txBox="1"/>
              <p:nvPr/>
            </p:nvSpPr>
            <p:spPr>
              <a:xfrm>
                <a:off x="284134" y="5724748"/>
                <a:ext cx="2775822" cy="6127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5</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6</m:t>
                          </m:r>
                        </m:den>
                      </m:f>
                      <m:r>
                        <a:rPr lang="en-GB" b="0"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𝟏𝟐</m:t>
                          </m:r>
                          <m:r>
                            <a:rPr lang="en-GB" b="1" i="1" smtClean="0">
                              <a:latin typeface="Cambria Math" panose="02040503050406030204" pitchFamily="18" charset="0"/>
                            </a:rPr>
                            <m:t>+</m:t>
                          </m:r>
                          <m:r>
                            <a:rPr lang="en-GB" b="1" i="1" smtClean="0">
                              <a:latin typeface="Cambria Math" panose="02040503050406030204" pitchFamily="18" charset="0"/>
                            </a:rPr>
                            <m:t>𝟐𝟓</m:t>
                          </m:r>
                        </m:num>
                        <m:den>
                          <m:r>
                            <a:rPr lang="en-GB" b="1" i="1" smtClean="0">
                              <a:latin typeface="Cambria Math" panose="02040503050406030204" pitchFamily="18" charset="0"/>
                            </a:rPr>
                            <m:t>𝟑𝟎</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𝟐𝟕</m:t>
                          </m:r>
                        </m:num>
                        <m:den>
                          <m:r>
                            <a:rPr lang="en-GB" b="1" i="1" smtClean="0">
                              <a:latin typeface="Cambria Math" panose="02040503050406030204" pitchFamily="18" charset="0"/>
                            </a:rPr>
                            <m:t>𝟑𝟎</m:t>
                          </m:r>
                        </m:den>
                      </m:f>
                    </m:oMath>
                  </m:oMathPara>
                </a14:m>
                <a:endParaRPr lang="en-GB" b="1" dirty="0"/>
              </a:p>
            </p:txBody>
          </p:sp>
        </mc:Choice>
        <mc:Fallback xmlns="">
          <p:sp>
            <p:nvSpPr>
              <p:cNvPr id="23" name="TextBox 22"/>
              <p:cNvSpPr txBox="1">
                <a:spLocks noRot="1" noChangeAspect="1" noMove="1" noResize="1" noEditPoints="1" noAdjustHandles="1" noChangeArrowheads="1" noChangeShapeType="1" noTextEdit="1"/>
              </p:cNvSpPr>
              <p:nvPr/>
            </p:nvSpPr>
            <p:spPr>
              <a:xfrm>
                <a:off x="284134" y="5724748"/>
                <a:ext cx="2775822" cy="612796"/>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TextBox 26"/>
              <p:cNvSpPr txBox="1"/>
              <p:nvPr/>
            </p:nvSpPr>
            <p:spPr>
              <a:xfrm>
                <a:off x="3364752" y="5702526"/>
                <a:ext cx="2775822" cy="6127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6</m:t>
                          </m:r>
                        </m:num>
                        <m:den>
                          <m:r>
                            <a:rPr lang="en-GB" b="0" i="1" smtClean="0">
                              <a:latin typeface="Cambria Math" panose="02040503050406030204" pitchFamily="18" charset="0"/>
                            </a:rPr>
                            <m:t>7</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r>
                        <a:rPr lang="en-GB" b="0"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𝟏𝟖</m:t>
                          </m:r>
                          <m:r>
                            <a:rPr lang="en-GB" b="1" i="1" smtClean="0">
                              <a:latin typeface="Cambria Math" panose="02040503050406030204" pitchFamily="18" charset="0"/>
                            </a:rPr>
                            <m:t>−</m:t>
                          </m:r>
                          <m:r>
                            <a:rPr lang="en-GB" b="1" i="1" smtClean="0">
                              <a:latin typeface="Cambria Math" panose="02040503050406030204" pitchFamily="18" charset="0"/>
                            </a:rPr>
                            <m:t>𝟏𝟒</m:t>
                          </m:r>
                        </m:num>
                        <m:den>
                          <m:r>
                            <a:rPr lang="en-GB" b="1" i="1" smtClean="0">
                              <a:latin typeface="Cambria Math" panose="02040503050406030204" pitchFamily="18" charset="0"/>
                            </a:rPr>
                            <m:t>𝟐𝟏</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𝟒</m:t>
                          </m:r>
                        </m:num>
                        <m:den>
                          <m:r>
                            <a:rPr lang="en-GB" b="1" i="1" smtClean="0">
                              <a:latin typeface="Cambria Math" panose="02040503050406030204" pitchFamily="18" charset="0"/>
                            </a:rPr>
                            <m:t>𝟐𝟏</m:t>
                          </m:r>
                        </m:den>
                      </m:f>
                    </m:oMath>
                  </m:oMathPara>
                </a14:m>
                <a:endParaRPr lang="en-GB" b="1" dirty="0"/>
              </a:p>
            </p:txBody>
          </p:sp>
        </mc:Choice>
        <mc:Fallback xmlns="">
          <p:sp>
            <p:nvSpPr>
              <p:cNvPr id="27" name="TextBox 26"/>
              <p:cNvSpPr txBox="1">
                <a:spLocks noRot="1" noChangeAspect="1" noMove="1" noResize="1" noEditPoints="1" noAdjustHandles="1" noChangeArrowheads="1" noChangeShapeType="1" noTextEdit="1"/>
              </p:cNvSpPr>
              <p:nvPr/>
            </p:nvSpPr>
            <p:spPr>
              <a:xfrm>
                <a:off x="3364752" y="5702526"/>
                <a:ext cx="2775822" cy="612796"/>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8" name="TextBox 27"/>
              <p:cNvSpPr txBox="1"/>
              <p:nvPr/>
            </p:nvSpPr>
            <p:spPr>
              <a:xfrm>
                <a:off x="6367034" y="5690070"/>
                <a:ext cx="2775822" cy="6127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5</m:t>
                          </m:r>
                        </m:num>
                        <m:den>
                          <m:r>
                            <a:rPr lang="en-GB" b="0" i="1" smtClean="0">
                              <a:latin typeface="Cambria Math" panose="02040503050406030204" pitchFamily="18" charset="0"/>
                            </a:rPr>
                            <m:t>8</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5</m:t>
                          </m:r>
                        </m:den>
                      </m:f>
                      <m:r>
                        <a:rPr lang="en-GB" b="0"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𝟐𝟓</m:t>
                          </m:r>
                          <m:r>
                            <a:rPr lang="en-GB" b="1" i="1" smtClean="0">
                              <a:latin typeface="Cambria Math" panose="02040503050406030204" pitchFamily="18" charset="0"/>
                            </a:rPr>
                            <m:t>−</m:t>
                          </m:r>
                          <m:r>
                            <a:rPr lang="en-GB" b="1" i="1" smtClean="0">
                              <a:latin typeface="Cambria Math" panose="02040503050406030204" pitchFamily="18" charset="0"/>
                            </a:rPr>
                            <m:t>𝟐𝟒</m:t>
                          </m:r>
                        </m:num>
                        <m:den>
                          <m:r>
                            <a:rPr lang="en-GB" b="1" i="1" smtClean="0">
                              <a:latin typeface="Cambria Math" panose="02040503050406030204" pitchFamily="18" charset="0"/>
                            </a:rPr>
                            <m:t>𝟒𝟎</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𝟒𝟎</m:t>
                          </m:r>
                        </m:den>
                      </m:f>
                    </m:oMath>
                  </m:oMathPara>
                </a14:m>
                <a:endParaRPr lang="en-GB" b="1" dirty="0"/>
              </a:p>
            </p:txBody>
          </p:sp>
        </mc:Choice>
        <mc:Fallback xmlns="">
          <p:sp>
            <p:nvSpPr>
              <p:cNvPr id="28" name="TextBox 27"/>
              <p:cNvSpPr txBox="1">
                <a:spLocks noRot="1" noChangeAspect="1" noMove="1" noResize="1" noEditPoints="1" noAdjustHandles="1" noChangeArrowheads="1" noChangeShapeType="1" noTextEdit="1"/>
              </p:cNvSpPr>
              <p:nvPr/>
            </p:nvSpPr>
            <p:spPr>
              <a:xfrm>
                <a:off x="6367034" y="5690070"/>
                <a:ext cx="2775822" cy="612796"/>
              </a:xfrm>
              <a:prstGeom prst="rect">
                <a:avLst/>
              </a:prstGeom>
              <a:blipFill>
                <a:blip r:embed="rId6"/>
                <a:stretch>
                  <a:fillRect/>
                </a:stretch>
              </a:blipFill>
            </p:spPr>
            <p:txBody>
              <a:bodyPr/>
              <a:lstStyle/>
              <a:p>
                <a:r>
                  <a:rPr lang="en-GB">
                    <a:noFill/>
                  </a:rPr>
                  <a:t> </a:t>
                </a:r>
              </a:p>
            </p:txBody>
          </p:sp>
        </mc:Fallback>
      </mc:AlternateContent>
      <p:sp>
        <p:nvSpPr>
          <p:cNvPr id="29" name="Rectangle 28"/>
          <p:cNvSpPr/>
          <p:nvPr/>
        </p:nvSpPr>
        <p:spPr>
          <a:xfrm>
            <a:off x="1400060" y="5649907"/>
            <a:ext cx="1444740" cy="83979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0" name="Rectangle 29"/>
          <p:cNvSpPr/>
          <p:nvPr/>
        </p:nvSpPr>
        <p:spPr>
          <a:xfrm>
            <a:off x="4473414" y="5611807"/>
            <a:ext cx="1520986" cy="83979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1" name="Rectangle 30"/>
          <p:cNvSpPr/>
          <p:nvPr/>
        </p:nvSpPr>
        <p:spPr>
          <a:xfrm>
            <a:off x="7463683" y="5611807"/>
            <a:ext cx="1520986" cy="83979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9355848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2000"/>
                            </p:stCondLst>
                            <p:childTnLst>
                              <p:par>
                                <p:cTn id="21" presetID="1" presetClass="entr" presetSubtype="0" fill="hold" grpId="1" nodeType="after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1"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par>
                                <p:cTn id="25" presetID="1" presetClass="entr" presetSubtype="0" fill="hold" grpId="1" nodeType="withEffect">
                                  <p:stCondLst>
                                    <p:cond delay="0"/>
                                  </p:stCondLst>
                                  <p:childTnLst>
                                    <p:set>
                                      <p:cBhvr>
                                        <p:cTn id="26" dur="1" fill="hold">
                                          <p:stCondLst>
                                            <p:cond delay="0"/>
                                          </p:stCondLst>
                                        </p:cTn>
                                        <p:tgtEl>
                                          <p:spTgt spid="3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8"/>
                                        </p:tgtEl>
                                        <p:attrNameLst>
                                          <p:attrName>style.visibility</p:attrName>
                                        </p:attrNameLst>
                                      </p:cBhvr>
                                      <p:to>
                                        <p:strVal val="visible"/>
                                      </p:to>
                                    </p:set>
                                  </p:childTnLst>
                                </p:cTn>
                              </p:par>
                            </p:childTnLst>
                          </p:cTn>
                        </p:par>
                      </p:childTnLst>
                    </p:cTn>
                  </p:par>
                </p:childTnLst>
              </p:cTn>
              <p:nextCondLst>
                <p:cond evt="onClick" delay="0">
                  <p:tgtEl>
                    <p:spTgt spid="9"/>
                  </p:tgtEl>
                </p:cond>
              </p:nextCondLst>
            </p:seq>
            <p:seq concurrent="1" nextAc="seek">
              <p:cTn id="35" restart="whenNotActive" fill="hold" evtFilter="cancelBubble" nodeType="interactiveSeq">
                <p:stCondLst>
                  <p:cond evt="onClick" delay="0">
                    <p:tgtEl>
                      <p:spTgt spid="29"/>
                    </p:tgtEl>
                  </p:cond>
                </p:stCondLst>
                <p:endSync evt="end" delay="0">
                  <p:rtn val="all"/>
                </p:endSync>
                <p:childTnLst>
                  <p:par>
                    <p:cTn id="36" fill="hold">
                      <p:stCondLst>
                        <p:cond delay="0"/>
                      </p:stCondLst>
                      <p:childTnLst>
                        <p:par>
                          <p:cTn id="37" fill="hold">
                            <p:stCondLst>
                              <p:cond delay="0"/>
                            </p:stCondLst>
                            <p:childTnLst>
                              <p:par>
                                <p:cTn id="38" presetID="10" presetClass="exit" presetSubtype="0" fill="hold" grpId="0" nodeType="clickEffect">
                                  <p:stCondLst>
                                    <p:cond delay="0"/>
                                  </p:stCondLst>
                                  <p:childTnLst>
                                    <p:animEffect transition="out" filter="fade">
                                      <p:cBhvr>
                                        <p:cTn id="39" dur="500"/>
                                        <p:tgtEl>
                                          <p:spTgt spid="29"/>
                                        </p:tgtEl>
                                      </p:cBhvr>
                                    </p:animEffect>
                                    <p:set>
                                      <p:cBhvr>
                                        <p:cTn id="40"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41" restart="whenNotActive" fill="hold" evtFilter="cancelBubble" nodeType="interactiveSeq">
                <p:stCondLst>
                  <p:cond evt="onClick" delay="0">
                    <p:tgtEl>
                      <p:spTgt spid="30"/>
                    </p:tgtEl>
                  </p:cond>
                </p:stCondLst>
                <p:endSync evt="end" delay="0">
                  <p:rtn val="all"/>
                </p:endSync>
                <p:childTnLst>
                  <p:par>
                    <p:cTn id="42" fill="hold">
                      <p:stCondLst>
                        <p:cond delay="0"/>
                      </p:stCondLst>
                      <p:childTnLst>
                        <p:par>
                          <p:cTn id="43" fill="hold">
                            <p:stCondLst>
                              <p:cond delay="0"/>
                            </p:stCondLst>
                            <p:childTnLst>
                              <p:par>
                                <p:cTn id="44" presetID="10" presetClass="exit" presetSubtype="0" fill="hold" grpId="0" nodeType="clickEffect">
                                  <p:stCondLst>
                                    <p:cond delay="0"/>
                                  </p:stCondLst>
                                  <p:childTnLst>
                                    <p:animEffect transition="out" filter="fade">
                                      <p:cBhvr>
                                        <p:cTn id="45" dur="500"/>
                                        <p:tgtEl>
                                          <p:spTgt spid="30"/>
                                        </p:tgtEl>
                                      </p:cBhvr>
                                    </p:animEffect>
                                    <p:set>
                                      <p:cBhvr>
                                        <p:cTn id="46"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7" restart="whenNotActive" fill="hold" evtFilter="cancelBubble" nodeType="interactiveSeq">
                <p:stCondLst>
                  <p:cond evt="onClick" delay="0">
                    <p:tgtEl>
                      <p:spTgt spid="31"/>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9" grpId="0" animBg="1"/>
      <p:bldP spid="24" grpId="0" animBg="1"/>
      <p:bldP spid="22" grpId="0" animBg="1"/>
      <p:bldP spid="23" grpId="0"/>
      <p:bldP spid="27" grpId="0"/>
      <p:bldP spid="28" grpId="0"/>
      <p:bldP spid="29" grpId="0" animBg="1"/>
      <p:bldP spid="29" grpId="1" animBg="1"/>
      <p:bldP spid="30" grpId="0" animBg="1"/>
      <p:bldP spid="30" grpId="1" animBg="1"/>
      <p:bldP spid="31" grpId="0" animBg="1"/>
      <p:bldP spid="31"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0" y="0"/>
            <a:ext cx="9143074" cy="599127"/>
            <a:chOff x="0" y="13335"/>
            <a:chExt cx="9144218" cy="599127"/>
          </a:xfrm>
        </p:grpSpPr>
        <p:sp>
          <p:nvSpPr>
            <p:cNvPr id="5"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Adding/Subtracting Fractions</a:t>
              </a:r>
            </a:p>
          </p:txBody>
        </p:sp>
        <p:cxnSp>
          <p:nvCxnSpPr>
            <p:cNvPr id="6" name="Straight Connector 5"/>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8" name="TextBox 7"/>
          <p:cNvSpPr txBox="1"/>
          <p:nvPr/>
        </p:nvSpPr>
        <p:spPr>
          <a:xfrm>
            <a:off x="700460" y="931912"/>
            <a:ext cx="7929618" cy="830997"/>
          </a:xfrm>
          <a:prstGeom prst="rect">
            <a:avLst/>
          </a:prstGeom>
          <a:noFill/>
        </p:spPr>
        <p:txBody>
          <a:bodyPr wrap="square" rtlCol="0">
            <a:spAutoFit/>
          </a:bodyPr>
          <a:lstStyle/>
          <a:p>
            <a:r>
              <a:rPr lang="en-GB" sz="2400" dirty="0"/>
              <a:t>Sometimes we don’t need to multiply the denominators. We can find the </a:t>
            </a:r>
            <a:r>
              <a:rPr lang="en-GB" sz="2400" b="1" dirty="0"/>
              <a:t>Lowest Common Multiple</a:t>
            </a:r>
            <a:r>
              <a:rPr lang="en-GB" sz="2400" dirty="0"/>
              <a:t> of the denominators.</a:t>
            </a:r>
          </a:p>
        </p:txBody>
      </p:sp>
      <p:sp>
        <p:nvSpPr>
          <p:cNvPr id="11" name="Rectangle 10"/>
          <p:cNvSpPr/>
          <p:nvPr/>
        </p:nvSpPr>
        <p:spPr>
          <a:xfrm>
            <a:off x="2272096" y="1360540"/>
            <a:ext cx="3357586" cy="35719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2" name="TextBox 11"/>
              <p:cNvSpPr txBox="1"/>
              <p:nvPr/>
            </p:nvSpPr>
            <p:spPr>
              <a:xfrm>
                <a:off x="1429296" y="2365772"/>
                <a:ext cx="6343104" cy="124880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4000" b="0" i="1" smtClean="0">
                              <a:latin typeface="Cambria Math" panose="02040503050406030204" pitchFamily="18" charset="0"/>
                            </a:rPr>
                          </m:ctrlPr>
                        </m:fPr>
                        <m:num>
                          <m:r>
                            <a:rPr lang="en-GB" sz="4000" b="0" i="1" smtClean="0">
                              <a:latin typeface="Cambria Math" panose="02040503050406030204" pitchFamily="18" charset="0"/>
                            </a:rPr>
                            <m:t>1</m:t>
                          </m:r>
                        </m:num>
                        <m:den>
                          <m:r>
                            <a:rPr lang="en-GB" sz="4000" b="0" i="1" smtClean="0">
                              <a:latin typeface="Cambria Math" panose="02040503050406030204" pitchFamily="18" charset="0"/>
                            </a:rPr>
                            <m:t>3</m:t>
                          </m:r>
                        </m:den>
                      </m:f>
                      <m:r>
                        <a:rPr lang="en-GB" sz="4000" b="0" i="1" smtClean="0">
                          <a:latin typeface="Cambria Math" panose="02040503050406030204" pitchFamily="18" charset="0"/>
                        </a:rPr>
                        <m:t>+</m:t>
                      </m:r>
                      <m:f>
                        <m:fPr>
                          <m:ctrlPr>
                            <a:rPr lang="en-GB" sz="4000" b="0" i="1" smtClean="0">
                              <a:latin typeface="Cambria Math" panose="02040503050406030204" pitchFamily="18" charset="0"/>
                            </a:rPr>
                          </m:ctrlPr>
                        </m:fPr>
                        <m:num>
                          <m:r>
                            <a:rPr lang="en-GB" sz="4000" b="0" i="1" smtClean="0">
                              <a:latin typeface="Cambria Math" panose="02040503050406030204" pitchFamily="18" charset="0"/>
                            </a:rPr>
                            <m:t>1</m:t>
                          </m:r>
                        </m:num>
                        <m:den>
                          <m:r>
                            <a:rPr lang="en-GB" sz="4000" b="0" i="1" smtClean="0">
                              <a:latin typeface="Cambria Math" panose="02040503050406030204" pitchFamily="18" charset="0"/>
                            </a:rPr>
                            <m:t>9</m:t>
                          </m:r>
                        </m:den>
                      </m:f>
                      <m:r>
                        <a:rPr lang="en-GB" sz="4000" b="0" i="1" smtClean="0">
                          <a:latin typeface="Cambria Math" panose="02040503050406030204" pitchFamily="18" charset="0"/>
                        </a:rPr>
                        <m:t>=</m:t>
                      </m:r>
                      <m:f>
                        <m:fPr>
                          <m:ctrlPr>
                            <a:rPr lang="en-GB" sz="4000" b="1" i="1" smtClean="0">
                              <a:latin typeface="Cambria Math" panose="02040503050406030204" pitchFamily="18" charset="0"/>
                            </a:rPr>
                          </m:ctrlPr>
                        </m:fPr>
                        <m:num>
                          <m:r>
                            <a:rPr lang="en-GB" sz="4000" b="1" i="1" smtClean="0">
                              <a:latin typeface="Cambria Math" panose="02040503050406030204" pitchFamily="18" charset="0"/>
                            </a:rPr>
                            <m:t>𝟑</m:t>
                          </m:r>
                        </m:num>
                        <m:den>
                          <m:r>
                            <a:rPr lang="en-GB" sz="4000" b="1" i="1" smtClean="0">
                              <a:latin typeface="Cambria Math" panose="02040503050406030204" pitchFamily="18" charset="0"/>
                            </a:rPr>
                            <m:t>𝟗</m:t>
                          </m:r>
                        </m:den>
                      </m:f>
                      <m:r>
                        <a:rPr lang="en-GB" sz="4000" b="1" i="1" smtClean="0">
                          <a:latin typeface="Cambria Math" panose="02040503050406030204" pitchFamily="18" charset="0"/>
                        </a:rPr>
                        <m:t>+</m:t>
                      </m:r>
                      <m:f>
                        <m:fPr>
                          <m:ctrlPr>
                            <a:rPr lang="en-GB" sz="4000" b="1" i="1" smtClean="0">
                              <a:latin typeface="Cambria Math" panose="02040503050406030204" pitchFamily="18" charset="0"/>
                            </a:rPr>
                          </m:ctrlPr>
                        </m:fPr>
                        <m:num>
                          <m:r>
                            <a:rPr lang="en-GB" sz="4000" b="1" i="1" smtClean="0">
                              <a:latin typeface="Cambria Math" panose="02040503050406030204" pitchFamily="18" charset="0"/>
                            </a:rPr>
                            <m:t>𝟏</m:t>
                          </m:r>
                        </m:num>
                        <m:den>
                          <m:r>
                            <a:rPr lang="en-GB" sz="4000" b="1" i="1" smtClean="0">
                              <a:latin typeface="Cambria Math" panose="02040503050406030204" pitchFamily="18" charset="0"/>
                            </a:rPr>
                            <m:t>𝟗</m:t>
                          </m:r>
                        </m:den>
                      </m:f>
                      <m:r>
                        <a:rPr lang="en-GB" sz="4000" b="1" i="1" smtClean="0">
                          <a:latin typeface="Cambria Math" panose="02040503050406030204" pitchFamily="18" charset="0"/>
                        </a:rPr>
                        <m:t>=</m:t>
                      </m:r>
                      <m:f>
                        <m:fPr>
                          <m:ctrlPr>
                            <a:rPr lang="en-GB" sz="4000" b="1" i="1" smtClean="0">
                              <a:latin typeface="Cambria Math" panose="02040503050406030204" pitchFamily="18" charset="0"/>
                            </a:rPr>
                          </m:ctrlPr>
                        </m:fPr>
                        <m:num>
                          <m:r>
                            <a:rPr lang="en-GB" sz="4000" b="1" i="1" smtClean="0">
                              <a:latin typeface="Cambria Math" panose="02040503050406030204" pitchFamily="18" charset="0"/>
                            </a:rPr>
                            <m:t>𝟒</m:t>
                          </m:r>
                        </m:num>
                        <m:den>
                          <m:r>
                            <a:rPr lang="en-GB" sz="4000" b="1" i="1" smtClean="0">
                              <a:latin typeface="Cambria Math" panose="02040503050406030204" pitchFamily="18" charset="0"/>
                            </a:rPr>
                            <m:t>𝟗</m:t>
                          </m:r>
                        </m:den>
                      </m:f>
                    </m:oMath>
                  </m:oMathPara>
                </a14:m>
                <a:endParaRPr lang="en-GB" sz="4000"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1429296" y="2365772"/>
                <a:ext cx="6343104" cy="1248803"/>
              </a:xfrm>
              <a:prstGeom prst="rect">
                <a:avLst/>
              </a:prstGeom>
              <a:blipFill>
                <a:blip r:embed="rId2"/>
                <a:stretch>
                  <a:fillRect/>
                </a:stretch>
              </a:blipFill>
            </p:spPr>
            <p:txBody>
              <a:bodyPr/>
              <a:lstStyle/>
              <a:p>
                <a:r>
                  <a:rPr lang="en-GB">
                    <a:noFill/>
                  </a:rPr>
                  <a:t> </a:t>
                </a:r>
              </a:p>
            </p:txBody>
          </p:sp>
        </mc:Fallback>
      </mc:AlternateContent>
      <p:sp>
        <p:nvSpPr>
          <p:cNvPr id="10" name="Rectangle 9"/>
          <p:cNvSpPr/>
          <p:nvPr/>
        </p:nvSpPr>
        <p:spPr>
          <a:xfrm>
            <a:off x="4373860" y="2231628"/>
            <a:ext cx="2763540" cy="16037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TextBox 13"/>
          <p:cNvSpPr txBox="1"/>
          <p:nvPr/>
        </p:nvSpPr>
        <p:spPr>
          <a:xfrm>
            <a:off x="2153320" y="4466828"/>
            <a:ext cx="5045000" cy="101566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The technique (of NOT just blindly multiplying the denominators) will become important for harder algebraic fraction questions.</a:t>
            </a:r>
          </a:p>
        </p:txBody>
      </p:sp>
    </p:spTree>
    <p:extLst>
      <p:ext uri="{BB962C8B-B14F-4D97-AF65-F5344CB8AC3E}">
        <p14:creationId xmlns:p14="http://schemas.microsoft.com/office/powerpoint/2010/main" val="22254153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childTnLst>
                    </p:cTn>
                  </p:par>
                </p:childTnLst>
              </p:cTn>
              <p:nextCondLst>
                <p:cond evt="onClick" delay="0">
                  <p:tgtEl>
                    <p:spTgt spid="10"/>
                  </p:tgtEl>
                </p:cond>
              </p:nextCondLst>
            </p:seq>
            <p:seq concurrent="1" nextAc="seek">
              <p:cTn id="12" restart="whenNotActive" fill="hold" evtFilter="cancelBubble" nodeType="interactiveSeq">
                <p:stCondLst>
                  <p:cond evt="onClick" delay="0">
                    <p:tgtEl>
                      <p:spTgt spid="11"/>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1" grpId="0" animBg="1"/>
      <p:bldP spid="10"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Adding/Subtracting </a:t>
              </a:r>
              <a:r>
                <a:rPr lang="en-GB" sz="3200" b="1" dirty="0"/>
                <a:t>Algebraic</a:t>
              </a:r>
              <a:r>
                <a:rPr lang="en-GB" sz="3200" dirty="0"/>
                <a:t> Fractions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428596" y="857232"/>
            <a:ext cx="7574371" cy="461665"/>
          </a:xfrm>
          <a:prstGeom prst="rect">
            <a:avLst/>
          </a:prstGeom>
          <a:noFill/>
        </p:spPr>
        <p:txBody>
          <a:bodyPr wrap="square" rtlCol="0">
            <a:spAutoFit/>
          </a:bodyPr>
          <a:lstStyle/>
          <a:p>
            <a:r>
              <a:rPr lang="en-GB" sz="2400" dirty="0"/>
              <a:t>The same principle can be applied to algebraic fractions.</a:t>
            </a:r>
          </a:p>
        </p:txBody>
      </p:sp>
      <p:pic>
        <p:nvPicPr>
          <p:cNvPr id="2050" name="Picture 2"/>
          <p:cNvPicPr>
            <a:picLocks noChangeAspect="1" noChangeArrowheads="1"/>
          </p:cNvPicPr>
          <p:nvPr/>
        </p:nvPicPr>
        <p:blipFill>
          <a:blip r:embed="rId2"/>
          <a:srcRect/>
          <a:stretch>
            <a:fillRect/>
          </a:stretch>
        </p:blipFill>
        <p:spPr bwMode="auto">
          <a:xfrm>
            <a:off x="727048" y="4474881"/>
            <a:ext cx="4643470" cy="1199307"/>
          </a:xfrm>
          <a:prstGeom prst="rect">
            <a:avLst/>
          </a:prstGeom>
          <a:noFill/>
          <a:ln w="9525">
            <a:noFill/>
            <a:miter lim="800000"/>
            <a:headEnd/>
            <a:tailEnd/>
          </a:ln>
          <a:effectLst/>
        </p:spPr>
      </p:pic>
      <p:sp>
        <p:nvSpPr>
          <p:cNvPr id="9" name="Rectangle 8"/>
          <p:cNvSpPr/>
          <p:nvPr/>
        </p:nvSpPr>
        <p:spPr>
          <a:xfrm>
            <a:off x="2441560" y="4546319"/>
            <a:ext cx="3000396" cy="10001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TextBox 9"/>
          <p:cNvSpPr txBox="1"/>
          <p:nvPr/>
        </p:nvSpPr>
        <p:spPr>
          <a:xfrm>
            <a:off x="571472" y="1714488"/>
            <a:ext cx="571504" cy="646331"/>
          </a:xfrm>
          <a:prstGeom prst="rect">
            <a:avLst/>
          </a:prstGeom>
          <a:noFill/>
        </p:spPr>
        <p:txBody>
          <a:bodyPr wrap="square" rtlCol="0">
            <a:spAutoFit/>
          </a:bodyPr>
          <a:lstStyle/>
          <a:p>
            <a:r>
              <a:rPr lang="en-GB" sz="3600" dirty="0">
                <a:latin typeface="Wingdings" pitchFamily="2" charset="2"/>
              </a:rPr>
              <a:t>!</a:t>
            </a:r>
          </a:p>
        </p:txBody>
      </p:sp>
      <mc:AlternateContent xmlns:mc="http://schemas.openxmlformats.org/markup-compatibility/2006" xmlns:a14="http://schemas.microsoft.com/office/drawing/2010/main">
        <mc:Choice Requires="a14">
          <p:sp>
            <p:nvSpPr>
              <p:cNvPr id="11" name="TextBox 10"/>
              <p:cNvSpPr txBox="1"/>
              <p:nvPr/>
            </p:nvSpPr>
            <p:spPr>
              <a:xfrm>
                <a:off x="2441560" y="5810264"/>
                <a:ext cx="5000660" cy="923330"/>
              </a:xfrm>
              <a:prstGeom prst="rect">
                <a:avLst/>
              </a:prstGeom>
              <a:solidFill>
                <a:schemeClr val="bg1"/>
              </a:solidFill>
              <a:ln>
                <a:noFill/>
              </a:ln>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en-GB" b="1" dirty="0"/>
                  <a:t>Bro Tip</a:t>
                </a:r>
                <a:r>
                  <a:rPr lang="en-GB" dirty="0"/>
                  <a:t>: Notice that with this one, we didn’t need to times </a:t>
                </a:r>
                <a14:m>
                  <m:oMath xmlns:m="http://schemas.openxmlformats.org/officeDocument/2006/math">
                    <m:r>
                      <a:rPr lang="en-GB" b="0" i="1" smtClean="0">
                        <a:latin typeface="Cambria Math" panose="02040503050406030204" pitchFamily="18" charset="0"/>
                      </a:rPr>
                      <m:t>𝑥</m:t>
                    </m:r>
                  </m:oMath>
                </a14:m>
                <a:r>
                  <a:rPr lang="en-GB" dirty="0"/>
                  <a:t> and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oMath>
                </a14:m>
                <a:r>
                  <a:rPr lang="en-GB" dirty="0"/>
                  <a:t> together: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oMath>
                </a14:m>
                <a:r>
                  <a:rPr lang="en-GB" dirty="0"/>
                  <a:t> is a multiple of both denominators.</a:t>
                </a:r>
              </a:p>
            </p:txBody>
          </p:sp>
        </mc:Choice>
        <mc:Fallback xmlns="">
          <p:sp>
            <p:nvSpPr>
              <p:cNvPr id="11" name="TextBox 10"/>
              <p:cNvSpPr txBox="1">
                <a:spLocks noRot="1" noChangeAspect="1" noMove="1" noResize="1" noEditPoints="1" noAdjustHandles="1" noChangeArrowheads="1" noChangeShapeType="1" noTextEdit="1"/>
              </p:cNvSpPr>
              <p:nvPr/>
            </p:nvSpPr>
            <p:spPr>
              <a:xfrm>
                <a:off x="2441560" y="5810264"/>
                <a:ext cx="5000660" cy="923330"/>
              </a:xfrm>
              <a:prstGeom prst="rect">
                <a:avLst/>
              </a:prstGeom>
              <a:blipFill>
                <a:blip r:embed="rId3"/>
                <a:stretch>
                  <a:fillRect b="-1136"/>
                </a:stretch>
              </a:blipFill>
              <a:ln>
                <a:noFill/>
              </a:ln>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1095276" y="1831002"/>
                <a:ext cx="6912768" cy="92852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𝑥</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+1</m:t>
                          </m:r>
                        </m:num>
                        <m:den>
                          <m:r>
                            <a:rPr lang="en-GB" sz="2800" b="0" i="1" smtClean="0">
                              <a:latin typeface="Cambria Math" panose="02040503050406030204" pitchFamily="18" charset="0"/>
                            </a:rPr>
                            <m:t>2</m:t>
                          </m:r>
                        </m:den>
                      </m:f>
                      <m:r>
                        <a:rPr lang="en-GB" sz="2800" b="0" i="1" smtClean="0">
                          <a:latin typeface="Cambria Math" panose="02040503050406030204" pitchFamily="18" charset="0"/>
                        </a:rPr>
                        <m:t>=</m:t>
                      </m:r>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𝟐</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𝟑</m:t>
                          </m:r>
                          <m:d>
                            <m:dPr>
                              <m:ctrlPr>
                                <a:rPr lang="en-GB" sz="2800" b="1" i="1" smtClean="0">
                                  <a:latin typeface="Cambria Math" panose="02040503050406030204" pitchFamily="18" charset="0"/>
                                </a:rPr>
                              </m:ctrlPr>
                            </m:dPr>
                            <m:e>
                              <m:r>
                                <a:rPr lang="en-GB" sz="2800" b="1" i="1" smtClean="0">
                                  <a:latin typeface="Cambria Math" panose="02040503050406030204" pitchFamily="18" charset="0"/>
                                </a:rPr>
                                <m:t>𝟐</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𝟏</m:t>
                              </m:r>
                            </m:e>
                          </m:d>
                        </m:num>
                        <m:den>
                          <m:r>
                            <a:rPr lang="en-GB" sz="2800" b="1" i="1" smtClean="0">
                              <a:latin typeface="Cambria Math" panose="02040503050406030204" pitchFamily="18" charset="0"/>
                            </a:rPr>
                            <m:t>𝟔</m:t>
                          </m:r>
                        </m:den>
                      </m:f>
                      <m:r>
                        <a:rPr lang="en-GB" sz="2800" b="1" i="1" smtClean="0">
                          <a:latin typeface="Cambria Math" panose="02040503050406030204" pitchFamily="18" charset="0"/>
                        </a:rPr>
                        <m:t>=</m:t>
                      </m:r>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𝟖</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𝟑</m:t>
                          </m:r>
                        </m:num>
                        <m:den>
                          <m:r>
                            <a:rPr lang="en-GB" sz="2800" b="1" i="1" smtClean="0">
                              <a:latin typeface="Cambria Math" panose="02040503050406030204" pitchFamily="18" charset="0"/>
                            </a:rPr>
                            <m:t>𝟔</m:t>
                          </m:r>
                        </m:den>
                      </m:f>
                    </m:oMath>
                  </m:oMathPara>
                </a14:m>
                <a:endParaRPr lang="en-GB" b="1" dirty="0"/>
              </a:p>
            </p:txBody>
          </p:sp>
        </mc:Choice>
        <mc:Fallback xmlns="">
          <p:sp>
            <p:nvSpPr>
              <p:cNvPr id="6" name="TextBox 5"/>
              <p:cNvSpPr txBox="1">
                <a:spLocks noRot="1" noChangeAspect="1" noMove="1" noResize="1" noEditPoints="1" noAdjustHandles="1" noChangeArrowheads="1" noChangeShapeType="1" noTextEdit="1"/>
              </p:cNvSpPr>
              <p:nvPr/>
            </p:nvSpPr>
            <p:spPr>
              <a:xfrm>
                <a:off x="1095276" y="1831002"/>
                <a:ext cx="6912768" cy="928524"/>
              </a:xfrm>
              <a:prstGeom prst="rect">
                <a:avLst/>
              </a:prstGeom>
              <a:blipFill>
                <a:blip r:embed="rId4"/>
                <a:stretch>
                  <a:fillRect/>
                </a:stretch>
              </a:blipFill>
            </p:spPr>
            <p:txBody>
              <a:bodyPr/>
              <a:lstStyle/>
              <a:p>
                <a:r>
                  <a:rPr lang="en-GB">
                    <a:noFill/>
                  </a:rPr>
                  <a:t> </a:t>
                </a:r>
              </a:p>
            </p:txBody>
          </p:sp>
        </mc:Fallback>
      </mc:AlternateContent>
      <p:sp>
        <p:nvSpPr>
          <p:cNvPr id="8" name="Rectangle 7"/>
          <p:cNvSpPr/>
          <p:nvPr/>
        </p:nvSpPr>
        <p:spPr>
          <a:xfrm>
            <a:off x="3595092" y="1801294"/>
            <a:ext cx="4164608" cy="10001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3" name="TextBox 12"/>
              <p:cNvSpPr txBox="1"/>
              <p:nvPr/>
            </p:nvSpPr>
            <p:spPr>
              <a:xfrm>
                <a:off x="398139" y="2940330"/>
                <a:ext cx="7579448" cy="92852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𝑥</m:t>
                          </m:r>
                          <m:r>
                            <a:rPr lang="en-GB" sz="2800" b="0" i="1" smtClean="0">
                              <a:latin typeface="Cambria Math" panose="02040503050406030204" pitchFamily="18" charset="0"/>
                            </a:rPr>
                            <m:t>+1</m:t>
                          </m:r>
                        </m:num>
                        <m:den>
                          <m:r>
                            <a:rPr lang="en-GB" sz="2800" b="0" i="1" smtClean="0">
                              <a:latin typeface="Cambria Math" panose="02040503050406030204" pitchFamily="18" charset="0"/>
                            </a:rPr>
                            <m:t>2</m:t>
                          </m:r>
                        </m:den>
                      </m:f>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𝑥</m:t>
                          </m:r>
                          <m:r>
                            <a:rPr lang="en-GB" sz="2800" b="0" i="1" smtClean="0">
                              <a:latin typeface="Cambria Math" panose="02040503050406030204" pitchFamily="18" charset="0"/>
                            </a:rPr>
                            <m:t>−1</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m:t>
                      </m:r>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𝟑</m:t>
                          </m:r>
                          <m:d>
                            <m:dPr>
                              <m:ctrlPr>
                                <a:rPr lang="en-GB" sz="2800" b="1" i="1" smtClean="0">
                                  <a:latin typeface="Cambria Math" panose="02040503050406030204" pitchFamily="18" charset="0"/>
                                </a:rPr>
                              </m:ctrlPr>
                            </m:dPr>
                            <m:e>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𝟏</m:t>
                              </m:r>
                            </m:e>
                          </m:d>
                          <m:r>
                            <a:rPr lang="en-GB" sz="2800" b="1" i="1" smtClean="0">
                              <a:latin typeface="Cambria Math" panose="02040503050406030204" pitchFamily="18" charset="0"/>
                            </a:rPr>
                            <m:t>−</m:t>
                          </m:r>
                          <m:r>
                            <a:rPr lang="en-GB" sz="2800" b="1" i="1" smtClean="0">
                              <a:latin typeface="Cambria Math" panose="02040503050406030204" pitchFamily="18" charset="0"/>
                            </a:rPr>
                            <m:t>𝟐</m:t>
                          </m:r>
                          <m:r>
                            <a:rPr lang="en-GB" sz="2800" b="1" i="1" smtClean="0">
                              <a:latin typeface="Cambria Math" panose="02040503050406030204" pitchFamily="18" charset="0"/>
                            </a:rPr>
                            <m:t>(</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𝟏</m:t>
                          </m:r>
                          <m:r>
                            <a:rPr lang="en-GB" sz="2800" b="1" i="1" smtClean="0">
                              <a:latin typeface="Cambria Math" panose="02040503050406030204" pitchFamily="18" charset="0"/>
                            </a:rPr>
                            <m:t>)</m:t>
                          </m:r>
                        </m:num>
                        <m:den>
                          <m:r>
                            <a:rPr lang="en-GB" sz="2800" b="1" i="1" smtClean="0">
                              <a:latin typeface="Cambria Math" panose="02040503050406030204" pitchFamily="18" charset="0"/>
                            </a:rPr>
                            <m:t>𝟔</m:t>
                          </m:r>
                        </m:den>
                      </m:f>
                      <m:r>
                        <a:rPr lang="en-GB" sz="2800" b="1" i="1" smtClean="0">
                          <a:latin typeface="Cambria Math" panose="02040503050406030204" pitchFamily="18" charset="0"/>
                        </a:rPr>
                        <m:t>=</m:t>
                      </m:r>
                      <m:f>
                        <m:fPr>
                          <m:ctrlPr>
                            <a:rPr lang="en-GB" sz="2800" b="1" i="1" smtClean="0">
                              <a:latin typeface="Cambria Math" panose="02040503050406030204" pitchFamily="18" charset="0"/>
                            </a:rPr>
                          </m:ctrlPr>
                        </m:fPr>
                        <m:num>
                          <m:r>
                            <a:rPr lang="en-GB" sz="2800" b="1" i="1" smtClean="0">
                              <a:latin typeface="Cambria Math" panose="02040503050406030204" pitchFamily="18" charset="0"/>
                            </a:rPr>
                            <m:t>𝟖</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𝟑</m:t>
                          </m:r>
                        </m:num>
                        <m:den>
                          <m:r>
                            <a:rPr lang="en-GB" sz="2800" b="1" i="1" smtClean="0">
                              <a:latin typeface="Cambria Math" panose="02040503050406030204" pitchFamily="18" charset="0"/>
                            </a:rPr>
                            <m:t>𝟔</m:t>
                          </m:r>
                        </m:den>
                      </m:f>
                    </m:oMath>
                  </m:oMathPara>
                </a14:m>
                <a:endParaRPr lang="en-GB" b="1" dirty="0"/>
              </a:p>
            </p:txBody>
          </p:sp>
        </mc:Choice>
        <mc:Fallback xmlns="">
          <p:sp>
            <p:nvSpPr>
              <p:cNvPr id="13" name="TextBox 12"/>
              <p:cNvSpPr txBox="1">
                <a:spLocks noRot="1" noChangeAspect="1" noMove="1" noResize="1" noEditPoints="1" noAdjustHandles="1" noChangeArrowheads="1" noChangeShapeType="1" noTextEdit="1"/>
              </p:cNvSpPr>
              <p:nvPr/>
            </p:nvSpPr>
            <p:spPr>
              <a:xfrm>
                <a:off x="398139" y="2940330"/>
                <a:ext cx="7579448" cy="928524"/>
              </a:xfrm>
              <a:prstGeom prst="rect">
                <a:avLst/>
              </a:prstGeom>
              <a:blipFill>
                <a:blip r:embed="rId5"/>
                <a:stretch>
                  <a:fillRect/>
                </a:stretch>
              </a:blipFill>
            </p:spPr>
            <p:txBody>
              <a:bodyPr/>
              <a:lstStyle/>
              <a:p>
                <a:r>
                  <a:rPr lang="en-GB">
                    <a:noFill/>
                  </a:rPr>
                  <a:t> </a:t>
                </a:r>
              </a:p>
            </p:txBody>
          </p:sp>
        </mc:Fallback>
      </mc:AlternateContent>
      <p:sp>
        <p:nvSpPr>
          <p:cNvPr id="14" name="Rectangle 13"/>
          <p:cNvSpPr/>
          <p:nvPr/>
        </p:nvSpPr>
        <p:spPr>
          <a:xfrm>
            <a:off x="3109639" y="2923411"/>
            <a:ext cx="4867948" cy="10001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7" name="TextBox 6"/>
              <p:cNvSpPr txBox="1"/>
              <p:nvPr/>
            </p:nvSpPr>
            <p:spPr>
              <a:xfrm>
                <a:off x="5957416" y="3966161"/>
                <a:ext cx="3168352" cy="83099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1600" b="1" dirty="0"/>
                  <a:t>Bro Note</a:t>
                </a:r>
                <a:r>
                  <a:rPr lang="en-GB" sz="1600" dirty="0"/>
                  <a:t>: Bracketing here is important to avoid sign errors. Note that </a:t>
                </a:r>
                <a14:m>
                  <m:oMath xmlns:m="http://schemas.openxmlformats.org/officeDocument/2006/math">
                    <m:r>
                      <a:rPr lang="en-GB" sz="1600" b="0" i="1" smtClean="0">
                        <a:latin typeface="Cambria Math" panose="02040503050406030204" pitchFamily="18" charset="0"/>
                      </a:rPr>
                      <m:t>−2×−1=+2</m:t>
                    </m:r>
                  </m:oMath>
                </a14:m>
                <a:r>
                  <a:rPr lang="en-GB" sz="1600" dirty="0"/>
                  <a:t>, i.e. positive!</a:t>
                </a:r>
              </a:p>
            </p:txBody>
          </p:sp>
        </mc:Choice>
        <mc:Fallback xmlns="">
          <p:sp>
            <p:nvSpPr>
              <p:cNvPr id="7" name="TextBox 6"/>
              <p:cNvSpPr txBox="1">
                <a:spLocks noRot="1" noChangeAspect="1" noMove="1" noResize="1" noEditPoints="1" noAdjustHandles="1" noChangeArrowheads="1" noChangeShapeType="1" noTextEdit="1"/>
              </p:cNvSpPr>
              <p:nvPr/>
            </p:nvSpPr>
            <p:spPr>
              <a:xfrm>
                <a:off x="5957416" y="3966161"/>
                <a:ext cx="3168352" cy="830997"/>
              </a:xfrm>
              <a:prstGeom prst="rect">
                <a:avLst/>
              </a:prstGeom>
              <a:blipFill>
                <a:blip r:embed="rId6"/>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Tree>
    <p:extLst>
      <p:ext uri="{BB962C8B-B14F-4D97-AF65-F5344CB8AC3E}">
        <p14:creationId xmlns:p14="http://schemas.microsoft.com/office/powerpoint/2010/main" val="40506531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nextCondLst>
                <p:cond evt="onClick" delay="0">
                  <p:tgtEl>
                    <p:spTgt spid="9"/>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4"/>
                                        </p:tgtEl>
                                      </p:cBhvr>
                                    </p:animEffect>
                                    <p:set>
                                      <p:cBhvr>
                                        <p:cTn id="22" dur="1" fill="hold">
                                          <p:stCondLst>
                                            <p:cond delay="499"/>
                                          </p:stCondLst>
                                        </p:cTn>
                                        <p:tgtEl>
                                          <p:spTgt spid="14"/>
                                        </p:tgtEl>
                                        <p:attrNameLst>
                                          <p:attrName>style.visibility</p:attrName>
                                        </p:attrNameLst>
                                      </p:cBhvr>
                                      <p:to>
                                        <p:strVal val="hidden"/>
                                      </p:to>
                                    </p:se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childTnLst>
              </p:cTn>
              <p:nextCondLst>
                <p:cond evt="onClick" delay="0">
                  <p:tgtEl>
                    <p:spTgt spid="14"/>
                  </p:tgtEl>
                </p:cond>
              </p:nextCondLst>
            </p:seq>
          </p:childTnLst>
        </p:cTn>
      </p:par>
    </p:tnLst>
    <p:bldLst>
      <p:bldP spid="9" grpId="0" animBg="1"/>
      <p:bldP spid="11" grpId="0" animBg="1"/>
      <p:bldP spid="8" grpId="0" animBg="1"/>
      <p:bldP spid="14"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Further Example</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9" name="TextBox 8"/>
          <p:cNvSpPr txBox="1"/>
          <p:nvPr/>
        </p:nvSpPr>
        <p:spPr>
          <a:xfrm>
            <a:off x="1691680" y="4382380"/>
            <a:ext cx="4643470"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Bro Tip: </a:t>
            </a:r>
            <a:r>
              <a:rPr lang="en-GB" dirty="0"/>
              <a:t>Be careful with your negatives!</a:t>
            </a:r>
          </a:p>
        </p:txBody>
      </p:sp>
      <mc:AlternateContent xmlns:mc="http://schemas.openxmlformats.org/markup-compatibility/2006" xmlns:a14="http://schemas.microsoft.com/office/drawing/2010/main">
        <mc:Choice Requires="a14">
          <p:sp>
            <p:nvSpPr>
              <p:cNvPr id="5" name="TextBox 4"/>
              <p:cNvSpPr txBox="1"/>
              <p:nvPr/>
            </p:nvSpPr>
            <p:spPr>
              <a:xfrm>
                <a:off x="1601147" y="1219522"/>
                <a:ext cx="4824536" cy="27286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3</m:t>
                          </m:r>
                        </m:num>
                        <m:den>
                          <m:r>
                            <a:rPr lang="en-GB" sz="2800" b="0" i="1" smtClean="0">
                              <a:latin typeface="Cambria Math" panose="02040503050406030204" pitchFamily="18" charset="0"/>
                            </a:rPr>
                            <m:t>𝑥</m:t>
                          </m:r>
                          <m:r>
                            <a:rPr lang="en-GB" sz="2800" b="0" i="1" smtClean="0">
                              <a:latin typeface="Cambria Math" panose="02040503050406030204" pitchFamily="18" charset="0"/>
                            </a:rPr>
                            <m:t>−1</m:t>
                          </m:r>
                        </m:den>
                      </m:f>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4</m:t>
                          </m:r>
                        </m:num>
                        <m:den>
                          <m:r>
                            <a:rPr lang="en-GB" sz="2800" b="0" i="1" smtClean="0">
                              <a:latin typeface="Cambria Math" panose="02040503050406030204" pitchFamily="18" charset="0"/>
                            </a:rPr>
                            <m:t>𝑥</m:t>
                          </m:r>
                        </m:den>
                      </m:f>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3</m:t>
                          </m:r>
                          <m:r>
                            <a:rPr lang="en-GB" sz="2800" b="0" i="1" smtClean="0">
                              <a:latin typeface="Cambria Math" panose="02040503050406030204" pitchFamily="18" charset="0"/>
                            </a:rPr>
                            <m:t>𝑥</m:t>
                          </m:r>
                          <m:r>
                            <a:rPr lang="en-GB" sz="2800" b="0" i="1" smtClean="0">
                              <a:latin typeface="Cambria Math" panose="02040503050406030204" pitchFamily="18" charset="0"/>
                            </a:rPr>
                            <m:t>−4</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−1</m:t>
                              </m:r>
                            </m:e>
                          </m:d>
                        </m:num>
                        <m:den>
                          <m:r>
                            <a:rPr lang="en-GB" sz="2800" b="0" i="1" smtClean="0">
                              <a:latin typeface="Cambria Math" panose="02040503050406030204" pitchFamily="18" charset="0"/>
                            </a:rPr>
                            <m:t>𝑥</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−1</m:t>
                              </m:r>
                            </m:e>
                          </m:d>
                        </m:den>
                      </m:f>
                    </m:oMath>
                    <m:oMath xmlns:m="http://schemas.openxmlformats.org/officeDocument/2006/math">
                      <m:r>
                        <a:rPr lang="en-GB" sz="2800" b="0" i="1" smtClean="0">
                          <a:latin typeface="Cambria Math" panose="02040503050406030204" pitchFamily="18" charset="0"/>
                        </a:rPr>
                        <m:t>            =</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3</m:t>
                          </m:r>
                          <m:r>
                            <a:rPr lang="en-GB" sz="2800" b="0" i="1" smtClean="0">
                              <a:latin typeface="Cambria Math" panose="02040503050406030204" pitchFamily="18" charset="0"/>
                            </a:rPr>
                            <m:t>𝑥</m:t>
                          </m:r>
                          <m:r>
                            <a:rPr lang="en-GB" sz="2800" b="0" i="1" smtClean="0">
                              <a:latin typeface="Cambria Math" panose="02040503050406030204" pitchFamily="18" charset="0"/>
                            </a:rPr>
                            <m:t>−4</m:t>
                          </m:r>
                          <m:r>
                            <a:rPr lang="en-GB" sz="2800" b="0" i="1" smtClean="0">
                              <a:latin typeface="Cambria Math" panose="02040503050406030204" pitchFamily="18" charset="0"/>
                            </a:rPr>
                            <m:t>𝑥</m:t>
                          </m:r>
                          <m:r>
                            <a:rPr lang="en-GB" sz="2800" b="0" i="1" smtClean="0">
                              <a:latin typeface="Cambria Math" panose="02040503050406030204" pitchFamily="18" charset="0"/>
                            </a:rPr>
                            <m:t>+4</m:t>
                          </m:r>
                        </m:num>
                        <m:den>
                          <m:r>
                            <a:rPr lang="en-GB" sz="2800" b="0" i="1" smtClean="0">
                              <a:latin typeface="Cambria Math" panose="02040503050406030204" pitchFamily="18" charset="0"/>
                            </a:rPr>
                            <m:t>𝑥</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−1</m:t>
                              </m:r>
                            </m:e>
                          </m:d>
                        </m:den>
                      </m:f>
                    </m:oMath>
                    <m:oMath xmlns:m="http://schemas.openxmlformats.org/officeDocument/2006/math">
                      <m:r>
                        <a:rPr lang="en-GB" sz="2800" b="0" i="1" smtClean="0">
                          <a:latin typeface="Cambria Math" panose="02040503050406030204" pitchFamily="18" charset="0"/>
                        </a:rPr>
                        <m:t>            =</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+4</m:t>
                          </m:r>
                        </m:num>
                        <m:den>
                          <m:r>
                            <a:rPr lang="en-GB" sz="2800" b="0" i="1" smtClean="0">
                              <a:latin typeface="Cambria Math" panose="02040503050406030204" pitchFamily="18" charset="0"/>
                            </a:rPr>
                            <m:t>𝑥</m:t>
                          </m:r>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−1</m:t>
                              </m:r>
                            </m:e>
                          </m:d>
                        </m:den>
                      </m:f>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601147" y="1219522"/>
                <a:ext cx="4824536" cy="2728632"/>
              </a:xfrm>
              <a:prstGeom prst="rect">
                <a:avLst/>
              </a:prstGeom>
              <a:blipFill rotWithShape="0">
                <a:blip r:embed="rId2"/>
                <a:stretch>
                  <a:fillRect/>
                </a:stretch>
              </a:blipFill>
            </p:spPr>
            <p:txBody>
              <a:bodyPr/>
              <a:lstStyle/>
              <a:p>
                <a:r>
                  <a:rPr lang="en-GB">
                    <a:noFill/>
                  </a:rPr>
                  <a:t> </a:t>
                </a:r>
              </a:p>
            </p:txBody>
          </p:sp>
        </mc:Fallback>
      </mc:AlternateContent>
      <p:sp>
        <p:nvSpPr>
          <p:cNvPr id="11" name="TextBox 10"/>
          <p:cNvSpPr txBox="1"/>
          <p:nvPr/>
        </p:nvSpPr>
        <p:spPr>
          <a:xfrm>
            <a:off x="1691680" y="4998526"/>
            <a:ext cx="4643470"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Bro Tip: </a:t>
            </a:r>
            <a:r>
              <a:rPr lang="en-GB" dirty="0"/>
              <a:t>The numerator needn’t be expanded out because it is factorised – you get the marks either way.</a:t>
            </a:r>
          </a:p>
        </p:txBody>
      </p:sp>
      <p:sp>
        <p:nvSpPr>
          <p:cNvPr id="7" name="Rectangle 6"/>
          <p:cNvSpPr/>
          <p:nvPr/>
        </p:nvSpPr>
        <p:spPr>
          <a:xfrm>
            <a:off x="3851920" y="1175488"/>
            <a:ext cx="2345680" cy="9435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3246827" y="2163606"/>
            <a:ext cx="2268602" cy="8553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3246827" y="3025514"/>
            <a:ext cx="2268602" cy="8553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683128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7"/>
                                        </p:tgtEl>
                                      </p:cBhvr>
                                    </p:animEffect>
                                    <p:set>
                                      <p:cBhvr>
                                        <p:cTn id="16"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7" restart="whenNotActive" fill="hold" evtFilter="cancelBubble" nodeType="interactiveSeq">
                <p:stCondLst>
                  <p:cond evt="onClick" delay="0">
                    <p:tgtEl>
                      <p:spTgt spid="13"/>
                    </p:tgtEl>
                  </p:cond>
                </p:stCondLst>
                <p:endSync evt="end" delay="0">
                  <p:rtn val="all"/>
                </p:endSync>
                <p:childTnLst>
                  <p:par>
                    <p:cTn id="18" fill="hold">
                      <p:stCondLst>
                        <p:cond delay="0"/>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3"/>
                                        </p:tgtEl>
                                      </p:cBhvr>
                                    </p:animEffect>
                                    <p:set>
                                      <p:cBhvr>
                                        <p:cTn id="22"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3" restart="whenNotActive" fill="hold" evtFilter="cancelBubble" nodeType="interactiveSeq">
                <p:stCondLst>
                  <p:cond evt="onClick" delay="0">
                    <p:tgtEl>
                      <p:spTgt spid="14"/>
                    </p:tgtEl>
                  </p:cond>
                </p:stCondLst>
                <p:endSync evt="end" delay="0">
                  <p:rtn val="all"/>
                </p:endSync>
                <p:childTnLst>
                  <p:par>
                    <p:cTn id="24" fill="hold">
                      <p:stCondLst>
                        <p:cond delay="0"/>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14"/>
                                        </p:tgtEl>
                                      </p:cBhvr>
                                    </p:animEffect>
                                    <p:set>
                                      <p:cBhvr>
                                        <p:cTn id="2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9" grpId="0" animBg="1"/>
      <p:bldP spid="11" grpId="0" animBg="1"/>
      <p:bldP spid="7" grpId="0" animBg="1"/>
      <p:bldP spid="13"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swallowfood.com/wp-content/uploads/2012/11/pai-mei.jpeg"/>
          <p:cNvPicPr>
            <a:picLocks noChangeAspect="1" noChangeArrowheads="1"/>
          </p:cNvPicPr>
          <p:nvPr/>
        </p:nvPicPr>
        <p:blipFill>
          <a:blip r:embed="rId2" cstate="print"/>
          <a:srcRect/>
          <a:stretch>
            <a:fillRect/>
          </a:stretch>
        </p:blipFill>
        <p:spPr bwMode="auto">
          <a:xfrm>
            <a:off x="0" y="4903150"/>
            <a:ext cx="3851920" cy="1954850"/>
          </a:xfrm>
          <a:prstGeom prst="rect">
            <a:avLst/>
          </a:prstGeom>
          <a:noFill/>
        </p:spPr>
      </p:pic>
      <p:sp>
        <p:nvSpPr>
          <p:cNvPr id="4" name="Rectangle 3"/>
          <p:cNvSpPr/>
          <p:nvPr/>
        </p:nvSpPr>
        <p:spPr>
          <a:xfrm>
            <a:off x="3851920" y="4905954"/>
            <a:ext cx="5292080" cy="195204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3" name="TextBox 22"/>
          <p:cNvSpPr txBox="1"/>
          <p:nvPr/>
        </p:nvSpPr>
        <p:spPr>
          <a:xfrm>
            <a:off x="4139952" y="5085184"/>
            <a:ext cx="4392488" cy="1384995"/>
          </a:xfrm>
          <a:prstGeom prst="rect">
            <a:avLst/>
          </a:prstGeom>
          <a:noFill/>
        </p:spPr>
        <p:txBody>
          <a:bodyPr wrap="square" rtlCol="0">
            <a:spAutoFit/>
          </a:bodyPr>
          <a:lstStyle/>
          <a:p>
            <a:r>
              <a:rPr lang="en-GB" sz="2800" dirty="0">
                <a:solidFill>
                  <a:schemeClr val="bg1"/>
                </a:solidFill>
              </a:rPr>
              <a:t>“To learn secret way of  ninja, add or subtract fractions you must.”</a:t>
            </a:r>
          </a:p>
        </p:txBody>
      </p:sp>
      <p:pic>
        <p:nvPicPr>
          <p:cNvPr id="2052" name="Picture 4"/>
          <p:cNvPicPr>
            <a:picLocks noChangeAspect="1" noChangeArrowheads="1"/>
          </p:cNvPicPr>
          <p:nvPr/>
        </p:nvPicPr>
        <p:blipFill>
          <a:blip r:embed="rId3" cstate="print"/>
          <a:srcRect/>
          <a:stretch>
            <a:fillRect/>
          </a:stretch>
        </p:blipFill>
        <p:spPr bwMode="auto">
          <a:xfrm>
            <a:off x="323528" y="1048037"/>
            <a:ext cx="3438525" cy="885825"/>
          </a:xfrm>
          <a:prstGeom prst="rect">
            <a:avLst/>
          </a:prstGeom>
          <a:noFill/>
          <a:ln w="9525">
            <a:noFill/>
            <a:miter lim="800000"/>
            <a:headEnd/>
            <a:tailEnd/>
          </a:ln>
        </p:spPr>
      </p:pic>
      <p:pic>
        <p:nvPicPr>
          <p:cNvPr id="2053" name="Picture 5"/>
          <p:cNvPicPr>
            <a:picLocks noChangeAspect="1" noChangeArrowheads="1"/>
          </p:cNvPicPr>
          <p:nvPr/>
        </p:nvPicPr>
        <p:blipFill>
          <a:blip r:embed="rId4" cstate="print"/>
          <a:srcRect/>
          <a:stretch>
            <a:fillRect/>
          </a:stretch>
        </p:blipFill>
        <p:spPr bwMode="auto">
          <a:xfrm>
            <a:off x="611560" y="2342970"/>
            <a:ext cx="2259513" cy="1152128"/>
          </a:xfrm>
          <a:prstGeom prst="rect">
            <a:avLst/>
          </a:prstGeom>
          <a:noFill/>
          <a:ln w="9525">
            <a:noFill/>
            <a:miter lim="800000"/>
            <a:headEnd/>
            <a:tailEnd/>
          </a:ln>
        </p:spPr>
      </p:pic>
      <p:sp>
        <p:nvSpPr>
          <p:cNvPr id="47" name="Rectangle 46"/>
          <p:cNvSpPr/>
          <p:nvPr/>
        </p:nvSpPr>
        <p:spPr>
          <a:xfrm>
            <a:off x="2555776" y="976029"/>
            <a:ext cx="1296144" cy="10801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48" name="Rectangle 47"/>
          <p:cNvSpPr/>
          <p:nvPr/>
        </p:nvSpPr>
        <p:spPr>
          <a:xfrm>
            <a:off x="1907704" y="2342970"/>
            <a:ext cx="1296144" cy="10801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grpSp>
        <p:nvGrpSpPr>
          <p:cNvPr id="15" name="Group 14"/>
          <p:cNvGrpSpPr/>
          <p:nvPr/>
        </p:nvGrpSpPr>
        <p:grpSpPr>
          <a:xfrm>
            <a:off x="0" y="0"/>
            <a:ext cx="9143074" cy="599127"/>
            <a:chOff x="0" y="13335"/>
            <a:chExt cx="9144218" cy="599127"/>
          </a:xfrm>
        </p:grpSpPr>
        <p:sp>
          <p:nvSpPr>
            <p:cNvPr id="16"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17" name="Straight Connector 16"/>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pic>
        <p:nvPicPr>
          <p:cNvPr id="3" name="Picture 2"/>
          <p:cNvPicPr>
            <a:picLocks noChangeAspect="1" noChangeArrowheads="1"/>
          </p:cNvPicPr>
          <p:nvPr/>
        </p:nvPicPr>
        <p:blipFill>
          <a:blip r:embed="rId5"/>
          <a:srcRect/>
          <a:stretch>
            <a:fillRect/>
          </a:stretch>
        </p:blipFill>
        <p:spPr bwMode="auto">
          <a:xfrm>
            <a:off x="4448504" y="2472838"/>
            <a:ext cx="2939359" cy="1128714"/>
          </a:xfrm>
          <a:prstGeom prst="rect">
            <a:avLst/>
          </a:prstGeom>
          <a:noFill/>
          <a:ln w="9525">
            <a:noFill/>
            <a:miter lim="800000"/>
            <a:headEnd/>
            <a:tailEnd/>
          </a:ln>
          <a:effectLst/>
        </p:spPr>
      </p:pic>
      <p:sp>
        <p:nvSpPr>
          <p:cNvPr id="19" name="Rectangle 18"/>
          <p:cNvSpPr/>
          <p:nvPr/>
        </p:nvSpPr>
        <p:spPr>
          <a:xfrm>
            <a:off x="7020272" y="2440250"/>
            <a:ext cx="928694" cy="10086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 name="TextBox 1"/>
              <p:cNvSpPr txBox="1"/>
              <p:nvPr/>
            </p:nvSpPr>
            <p:spPr>
              <a:xfrm>
                <a:off x="3920119" y="1006147"/>
                <a:ext cx="5256584" cy="86132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num>
                        <m:den>
                          <m:r>
                            <a:rPr lang="en-GB" sz="2400" b="0" i="1" smtClean="0">
                              <a:latin typeface="Cambria Math" panose="02040503050406030204" pitchFamily="18" charset="0"/>
                            </a:rPr>
                            <m:t>𝑥</m:t>
                          </m:r>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num>
                        <m:den>
                          <m:r>
                            <a:rPr lang="en-GB" sz="2400" b="0" i="1" smtClean="0">
                              <a:latin typeface="Cambria Math" panose="02040503050406030204" pitchFamily="18" charset="0"/>
                            </a:rPr>
                            <m:t>𝑥</m:t>
                          </m:r>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5</m:t>
                          </m:r>
                          <m:r>
                            <a:rPr lang="en-GB" sz="2400" b="0" i="1" smtClean="0">
                              <a:latin typeface="Cambria Math" panose="02040503050406030204" pitchFamily="18" charset="0"/>
                            </a:rPr>
                            <m:t>𝑥</m:t>
                          </m:r>
                          <m:r>
                            <a:rPr lang="en-GB" sz="2400" b="0" i="1" smtClean="0">
                              <a:latin typeface="Cambria Math" panose="02040503050406030204" pitchFamily="18" charset="0"/>
                            </a:rPr>
                            <m:t>+1</m:t>
                          </m:r>
                        </m:num>
                        <m:den>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en>
                      </m:f>
                    </m:oMath>
                  </m:oMathPara>
                </a14:m>
                <a:endParaRPr lang="en-GB" sz="2400" dirty="0"/>
              </a:p>
            </p:txBody>
          </p:sp>
        </mc:Choice>
        <mc:Fallback xmlns="">
          <p:sp>
            <p:nvSpPr>
              <p:cNvPr id="2" name="TextBox 1"/>
              <p:cNvSpPr txBox="1">
                <a:spLocks noRot="1" noChangeAspect="1" noMove="1" noResize="1" noEditPoints="1" noAdjustHandles="1" noChangeArrowheads="1" noChangeShapeType="1" noTextEdit="1"/>
              </p:cNvSpPr>
              <p:nvPr/>
            </p:nvSpPr>
            <p:spPr>
              <a:xfrm>
                <a:off x="3920119" y="1006147"/>
                <a:ext cx="5256584" cy="861326"/>
              </a:xfrm>
              <a:prstGeom prst="rect">
                <a:avLst/>
              </a:prstGeom>
              <a:blipFill rotWithShape="0">
                <a:blip r:embed="rId6"/>
                <a:stretch>
                  <a:fillRect/>
                </a:stretch>
              </a:blipFill>
            </p:spPr>
            <p:txBody>
              <a:bodyPr/>
              <a:lstStyle/>
              <a:p>
                <a:r>
                  <a:rPr lang="en-GB">
                    <a:noFill/>
                  </a:rPr>
                  <a:t> </a:t>
                </a:r>
              </a:p>
            </p:txBody>
          </p:sp>
        </mc:Fallback>
      </mc:AlternateContent>
      <p:sp>
        <p:nvSpPr>
          <p:cNvPr id="46" name="Rectangle 45"/>
          <p:cNvSpPr/>
          <p:nvPr/>
        </p:nvSpPr>
        <p:spPr>
          <a:xfrm>
            <a:off x="6646805" y="1027545"/>
            <a:ext cx="2173667" cy="81335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0" name="TextBox 19"/>
              <p:cNvSpPr txBox="1"/>
              <p:nvPr/>
            </p:nvSpPr>
            <p:spPr>
              <a:xfrm>
                <a:off x="807754" y="3792282"/>
                <a:ext cx="6696744" cy="88569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num>
                        <m:den>
                          <m:r>
                            <a:rPr lang="en-GB" sz="2400" b="0" i="1" smtClean="0">
                              <a:latin typeface="Cambria Math" panose="02040503050406030204" pitchFamily="18" charset="0"/>
                            </a:rPr>
                            <m:t>𝑥</m:t>
                          </m:r>
                          <m:r>
                            <a:rPr lang="en-GB" sz="2400" b="0" i="1" smtClean="0">
                              <a:latin typeface="Cambria Math" panose="02040503050406030204" pitchFamily="18" charset="0"/>
                            </a:rPr>
                            <m:t>−2</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𝑥</m:t>
                          </m:r>
                        </m:num>
                        <m:den>
                          <m:r>
                            <a:rPr lang="en-GB" sz="2400" b="0" i="1" smtClean="0">
                              <a:latin typeface="Cambria Math" panose="02040503050406030204" pitchFamily="18" charset="0"/>
                            </a:rPr>
                            <m:t>𝑥</m:t>
                          </m:r>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+4</m:t>
                          </m:r>
                          <m:r>
                            <a:rPr lang="en-GB" sz="2400" b="0" i="1" smtClean="0">
                              <a:latin typeface="Cambria Math" panose="02040503050406030204" pitchFamily="18" charset="0"/>
                            </a:rPr>
                            <m:t>𝑥</m:t>
                          </m:r>
                        </m:num>
                        <m:den>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en>
                      </m:f>
                    </m:oMath>
                  </m:oMathPara>
                </a14:m>
                <a:endParaRPr lang="en-GB" sz="2400" dirty="0"/>
              </a:p>
            </p:txBody>
          </p:sp>
        </mc:Choice>
        <mc:Fallback xmlns="">
          <p:sp>
            <p:nvSpPr>
              <p:cNvPr id="20" name="TextBox 19"/>
              <p:cNvSpPr txBox="1">
                <a:spLocks noRot="1" noChangeAspect="1" noMove="1" noResize="1" noEditPoints="1" noAdjustHandles="1" noChangeArrowheads="1" noChangeShapeType="1" noTextEdit="1"/>
              </p:cNvSpPr>
              <p:nvPr/>
            </p:nvSpPr>
            <p:spPr>
              <a:xfrm>
                <a:off x="807754" y="3792282"/>
                <a:ext cx="6696744" cy="885692"/>
              </a:xfrm>
              <a:prstGeom prst="rect">
                <a:avLst/>
              </a:prstGeom>
              <a:blipFill rotWithShape="0">
                <a:blip r:embed="rId7"/>
                <a:stretch>
                  <a:fillRect/>
                </a:stretch>
              </a:blipFill>
            </p:spPr>
            <p:txBody>
              <a:bodyPr/>
              <a:lstStyle/>
              <a:p>
                <a:r>
                  <a:rPr lang="en-GB">
                    <a:noFill/>
                  </a:rPr>
                  <a:t> </a:t>
                </a:r>
              </a:p>
            </p:txBody>
          </p:sp>
        </mc:Fallback>
      </mc:AlternateContent>
      <p:sp>
        <p:nvSpPr>
          <p:cNvPr id="21" name="Rectangle 20"/>
          <p:cNvSpPr/>
          <p:nvPr/>
        </p:nvSpPr>
        <p:spPr>
          <a:xfrm>
            <a:off x="4156126" y="3730787"/>
            <a:ext cx="2288082" cy="10086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33281667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6"/>
                                        </p:tgtEl>
                                      </p:cBhvr>
                                    </p:animEffect>
                                    <p:set>
                                      <p:cBhvr>
                                        <p:cTn id="7"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8" restart="whenNotActive" fill="hold" evtFilter="cancelBubble" nodeType="interactiveSeq">
                <p:stCondLst>
                  <p:cond evt="onClick" delay="0">
                    <p:tgtEl>
                      <p:spTgt spid="4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47"/>
                                        </p:tgtEl>
                                      </p:cBhvr>
                                    </p:animEffect>
                                    <p:set>
                                      <p:cBhvr>
                                        <p:cTn id="13"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14" restart="whenNotActive" fill="hold" evtFilter="cancelBubble" nodeType="interactiveSeq">
                <p:stCondLst>
                  <p:cond evt="onClick" delay="0">
                    <p:tgtEl>
                      <p:spTgt spid="4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48"/>
                                        </p:tgtEl>
                                      </p:cBhvr>
                                    </p:animEffect>
                                    <p:set>
                                      <p:cBhvr>
                                        <p:cTn id="19"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20" restart="whenNotActive" fill="hold" evtFilter="cancelBubble" nodeType="interactiveSeq">
                <p:stCondLst>
                  <p:cond evt="onClick" delay="0">
                    <p:tgtEl>
                      <p:spTgt spid="1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9"/>
                                        </p:tgtEl>
                                      </p:cBhvr>
                                    </p:animEffect>
                                    <p:set>
                                      <p:cBhvr>
                                        <p:cTn id="2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6" restart="whenNotActive" fill="hold" evtFilter="cancelBubble" nodeType="interactiveSeq">
                <p:stCondLst>
                  <p:cond evt="onClick" delay="0">
                    <p:tgtEl>
                      <p:spTgt spid="2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1"/>
                                        </p:tgtEl>
                                      </p:cBhvr>
                                    </p:animEffect>
                                    <p:set>
                                      <p:cBhvr>
                                        <p:cTn id="31"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47" grpId="0" animBg="1"/>
      <p:bldP spid="48" grpId="0" animBg="1"/>
      <p:bldP spid="19" grpId="0" animBg="1"/>
      <p:bldP spid="46"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Multiplying and Dividing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827584" y="1124744"/>
                <a:ext cx="7848872" cy="296414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𝑥</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num>
                        <m:den>
                          <m:r>
                            <a:rPr lang="en-GB" b="0" i="1" smtClean="0">
                              <a:latin typeface="Cambria Math" panose="02040503050406030204" pitchFamily="18" charset="0"/>
                            </a:rPr>
                            <m:t>2</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num>
                        <m:den>
                          <m:r>
                            <a:rPr lang="en-GB" b="1" i="1" smtClean="0">
                              <a:latin typeface="Cambria Math" panose="02040503050406030204" pitchFamily="18" charset="0"/>
                            </a:rPr>
                            <m:t>𝟐</m:t>
                          </m:r>
                          <m:r>
                            <a:rPr lang="en-GB" b="1" i="1" smtClean="0">
                              <a:latin typeface="Cambria Math" panose="02040503050406030204" pitchFamily="18" charset="0"/>
                            </a:rPr>
                            <m:t>𝒙</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num>
                        <m:den>
                          <m:r>
                            <a:rPr lang="en-GB" b="1" i="1" smtClean="0">
                              <a:latin typeface="Cambria Math" panose="02040503050406030204" pitchFamily="18" charset="0"/>
                            </a:rPr>
                            <m:t>𝟐</m:t>
                          </m:r>
                        </m:den>
                      </m:f>
                    </m:oMath>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𝑥</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num>
                        <m:den>
                          <m:r>
                            <a:rPr lang="en-GB" b="0" i="1" smtClean="0">
                              <a:latin typeface="Cambria Math" panose="02040503050406030204" pitchFamily="18" charset="0"/>
                            </a:rPr>
                            <m:t>2</m:t>
                          </m:r>
                        </m:den>
                      </m:f>
                      <m:r>
                        <a:rPr lang="en-GB" b="0"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𝒙</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𝟐</m:t>
                          </m:r>
                        </m:num>
                        <m:den>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𝟑</m:t>
                              </m:r>
                            </m:sup>
                          </m:sSup>
                        </m:den>
                      </m:f>
                    </m:oMath>
                  </m:oMathPara>
                </a14:m>
                <a:endParaRPr lang="en-GB" b="1" dirty="0"/>
              </a:p>
              <a:p>
                <a:endParaRPr lang="en-GB" b="0" dirty="0"/>
              </a:p>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𝑥</m:t>
                          </m:r>
                        </m:num>
                        <m:den>
                          <m:r>
                            <a:rPr lang="en-GB" b="0" i="1" smtClean="0">
                              <a:latin typeface="Cambria Math" panose="02040503050406030204" pitchFamily="18" charset="0"/>
                            </a:rPr>
                            <m:t>2</m:t>
                          </m:r>
                          <m:r>
                            <a:rPr lang="en-GB" b="0" i="1" smtClean="0">
                              <a:latin typeface="Cambria Math" panose="02040503050406030204" pitchFamily="18" charset="0"/>
                            </a:rPr>
                            <m:t>𝑥𝑦</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num>
                        <m:den>
                          <m:r>
                            <a:rPr lang="en-GB" b="0" i="1" smtClean="0">
                              <a:latin typeface="Cambria Math" panose="02040503050406030204" pitchFamily="18" charset="0"/>
                            </a:rPr>
                            <m:t>𝑥</m:t>
                          </m:r>
                          <m:r>
                            <a:rPr lang="en-GB" b="0" i="1" smtClean="0">
                              <a:latin typeface="Cambria Math" panose="02040503050406030204" pitchFamily="18" charset="0"/>
                            </a:rPr>
                            <m:t>−1</m:t>
                          </m:r>
                        </m:den>
                      </m:f>
                      <m:r>
                        <a:rPr lang="en-GB" b="0"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e>
                          </m:d>
                        </m:num>
                        <m:den>
                          <m:r>
                            <a:rPr lang="en-GB" b="1" i="1" smtClean="0">
                              <a:latin typeface="Cambria Math" panose="02040503050406030204" pitchFamily="18" charset="0"/>
                            </a:rPr>
                            <m:t>𝟐</m:t>
                          </m:r>
                          <m:r>
                            <a:rPr lang="en-GB" b="1" i="1" smtClean="0">
                              <a:latin typeface="Cambria Math" panose="02040503050406030204" pitchFamily="18" charset="0"/>
                            </a:rPr>
                            <m:t>𝒙𝒚</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𝟒</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num>
                        <m:den>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den>
                      </m:f>
                    </m:oMath>
                    <m:oMath xmlns:m="http://schemas.openxmlformats.org/officeDocument/2006/math">
                      <m:r>
                        <a:rPr lang="en-GB" b="1" i="1" smtClean="0">
                          <a:latin typeface="Cambria Math" panose="02040503050406030204" pitchFamily="18" charset="0"/>
                        </a:rPr>
                        <m:t>                              =</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num>
                        <m:den>
                          <m:r>
                            <a:rPr lang="en-GB" b="1" i="1" smtClean="0">
                              <a:latin typeface="Cambria Math" panose="02040503050406030204" pitchFamily="18" charset="0"/>
                            </a:rPr>
                            <m:t>𝟐</m:t>
                          </m:r>
                          <m:r>
                            <a:rPr lang="en-GB" b="1" i="1" smtClean="0">
                              <a:latin typeface="Cambria Math" panose="02040503050406030204" pitchFamily="18" charset="0"/>
                            </a:rPr>
                            <m:t>𝒚</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𝟒</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num>
                        <m:den>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𝟒</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e>
                          </m:d>
                        </m:num>
                        <m:den>
                          <m:r>
                            <a:rPr lang="en-GB" b="1" i="1" smtClean="0">
                              <a:latin typeface="Cambria Math" panose="02040503050406030204" pitchFamily="18" charset="0"/>
                            </a:rPr>
                            <m:t>𝟐</m:t>
                          </m:r>
                          <m:r>
                            <a:rPr lang="en-GB" b="1" i="1" smtClean="0">
                              <a:latin typeface="Cambria Math" panose="02040503050406030204" pitchFamily="18" charset="0"/>
                            </a:rPr>
                            <m:t>𝒚</m:t>
                          </m:r>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e>
                          </m:d>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𝟐</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num>
                        <m:den>
                          <m:r>
                            <a:rPr lang="en-GB" b="1" i="1" smtClean="0">
                              <a:latin typeface="Cambria Math" panose="02040503050406030204" pitchFamily="18" charset="0"/>
                            </a:rPr>
                            <m:t>𝒚</m:t>
                          </m:r>
                        </m:den>
                      </m:f>
                    </m:oMath>
                  </m:oMathPara>
                </a14:m>
                <a:endParaRPr lang="en-GB" b="1" dirty="0"/>
              </a:p>
              <a:p>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827584" y="1124744"/>
                <a:ext cx="7848872" cy="2964145"/>
              </a:xfrm>
              <a:prstGeom prst="rect">
                <a:avLst/>
              </a:prstGeom>
              <a:blipFill rotWithShape="0">
                <a:blip r:embed="rId2"/>
                <a:stretch>
                  <a:fillRect/>
                </a:stretch>
              </a:blipFill>
            </p:spPr>
            <p:txBody>
              <a:bodyPr/>
              <a:lstStyle/>
              <a:p>
                <a:r>
                  <a:rPr lang="en-GB">
                    <a:noFill/>
                  </a:rPr>
                  <a:t> </a:t>
                </a:r>
              </a:p>
            </p:txBody>
          </p:sp>
        </mc:Fallback>
      </mc:AlternateContent>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11560" y="4304129"/>
            <a:ext cx="4032448" cy="880592"/>
          </a:xfrm>
          <a:prstGeom prst="rect">
            <a:avLst/>
          </a:prstGeom>
          <a:noFill/>
          <a:ln>
            <a:noFill/>
          </a:ln>
          <a:effectLst>
            <a:outerShdw blurRad="63500" sx="102000" sy="102000" algn="ctr" rotWithShape="0">
              <a:prstClr val="black">
                <a:alpha val="40000"/>
              </a:prstClr>
            </a:outerShdw>
          </a:effectLst>
        </p:spPr>
      </p:pic>
      <p:sp>
        <p:nvSpPr>
          <p:cNvPr id="7" name="TextBox 6"/>
          <p:cNvSpPr txBox="1"/>
          <p:nvPr/>
        </p:nvSpPr>
        <p:spPr>
          <a:xfrm>
            <a:off x="611560" y="3934797"/>
            <a:ext cx="2376264"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GB" dirty="0"/>
              <a:t>AQA Set 1 Paper 1 Q10</a:t>
            </a:r>
          </a:p>
        </p:txBody>
      </p:sp>
      <p:sp>
        <p:nvSpPr>
          <p:cNvPr id="8" name="TextBox 7"/>
          <p:cNvSpPr txBox="1"/>
          <p:nvPr/>
        </p:nvSpPr>
        <p:spPr>
          <a:xfrm>
            <a:off x="5652120" y="4304129"/>
            <a:ext cx="1728192"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Bro Tip</a:t>
            </a:r>
            <a:r>
              <a:rPr lang="en-GB" dirty="0"/>
              <a:t>: Just factorise first.</a:t>
            </a:r>
          </a:p>
        </p:txBody>
      </p:sp>
      <mc:AlternateContent xmlns:mc="http://schemas.openxmlformats.org/markup-compatibility/2006" xmlns:a14="http://schemas.microsoft.com/office/drawing/2010/main">
        <mc:Choice Requires="a14">
          <p:sp>
            <p:nvSpPr>
              <p:cNvPr id="9" name="TextBox 8"/>
              <p:cNvSpPr txBox="1"/>
              <p:nvPr/>
            </p:nvSpPr>
            <p:spPr>
              <a:xfrm>
                <a:off x="827584" y="5373533"/>
                <a:ext cx="7416824" cy="124585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f>
                        <m:fPr>
                          <m:ctrlPr>
                            <a:rPr lang="en-GB" b="1" i="1" smtClean="0">
                              <a:latin typeface="Cambria Math" panose="02040503050406030204" pitchFamily="18" charset="0"/>
                            </a:rPr>
                          </m:ctrlPr>
                        </m:fPr>
                        <m:num>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𝟕</m:t>
                              </m:r>
                            </m:e>
                          </m:d>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num>
                        <m:den>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num>
                        <m:den>
                          <m:r>
                            <a:rPr lang="en-GB" b="1" i="1" smtClean="0">
                              <a:latin typeface="Cambria Math" panose="02040503050406030204" pitchFamily="18" charset="0"/>
                            </a:rPr>
                            <m:t>𝒙</m:t>
                          </m:r>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den>
                      </m:f>
                    </m:oMath>
                    <m:oMath xmlns:m="http://schemas.openxmlformats.org/officeDocument/2006/math">
                      <m:r>
                        <a:rPr lang="en-GB" b="1" i="1" smtClean="0">
                          <a:latin typeface="Cambria Math" panose="02040503050406030204" pitchFamily="18" charset="0"/>
                        </a:rPr>
                        <m:t>=</m:t>
                      </m:r>
                      <m:f>
                        <m:fPr>
                          <m:ctrlPr>
                            <a:rPr lang="en-GB" b="1" i="1" smtClean="0">
                              <a:latin typeface="Cambria Math" panose="02040503050406030204" pitchFamily="18" charset="0"/>
                            </a:rPr>
                          </m:ctrlPr>
                        </m:fPr>
                        <m:num>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𝟕</m:t>
                              </m:r>
                            </m:e>
                          </m:d>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num>
                        <m:den>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e>
                          </m:d>
                        </m:num>
                        <m:den>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𝒙</m:t>
                          </m:r>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𝟕</m:t>
                              </m:r>
                            </m:e>
                          </m:d>
                        </m:num>
                        <m:den>
                          <m:r>
                            <a:rPr lang="en-GB" b="1" i="1" smtClean="0">
                              <a:latin typeface="Cambria Math" panose="02040503050406030204" pitchFamily="18" charset="0"/>
                            </a:rPr>
                            <m:t>𝟑</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den>
                      </m:f>
                    </m:oMath>
                  </m:oMathPara>
                </a14:m>
                <a:endParaRPr lang="en-GB" b="1" dirty="0"/>
              </a:p>
            </p:txBody>
          </p:sp>
        </mc:Choice>
        <mc:Fallback xmlns="">
          <p:sp>
            <p:nvSpPr>
              <p:cNvPr id="9" name="TextBox 8"/>
              <p:cNvSpPr txBox="1">
                <a:spLocks noRot="1" noChangeAspect="1" noMove="1" noResize="1" noEditPoints="1" noAdjustHandles="1" noChangeArrowheads="1" noChangeShapeType="1" noTextEdit="1"/>
              </p:cNvSpPr>
              <p:nvPr/>
            </p:nvSpPr>
            <p:spPr>
              <a:xfrm>
                <a:off x="827584" y="5373533"/>
                <a:ext cx="7416824" cy="1245854"/>
              </a:xfrm>
              <a:prstGeom prst="rect">
                <a:avLst/>
              </a:prstGeom>
              <a:blipFill rotWithShape="0">
                <a:blip r:embed="rId4"/>
                <a:stretch>
                  <a:fillRect/>
                </a:stretch>
              </a:blipFill>
            </p:spPr>
            <p:txBody>
              <a:bodyPr/>
              <a:lstStyle/>
              <a:p>
                <a:r>
                  <a:rPr lang="en-GB">
                    <a:noFill/>
                  </a:rPr>
                  <a:t> </a:t>
                </a:r>
              </a:p>
            </p:txBody>
          </p:sp>
        </mc:Fallback>
      </mc:AlternateContent>
      <p:sp>
        <p:nvSpPr>
          <p:cNvPr id="10" name="Rectangle 9"/>
          <p:cNvSpPr/>
          <p:nvPr/>
        </p:nvSpPr>
        <p:spPr>
          <a:xfrm>
            <a:off x="4541298" y="943897"/>
            <a:ext cx="1800508" cy="80616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Rectangle 10"/>
          <p:cNvSpPr/>
          <p:nvPr/>
        </p:nvSpPr>
        <p:spPr>
          <a:xfrm>
            <a:off x="4635358" y="1750060"/>
            <a:ext cx="1800508" cy="71292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2" name="Rectangle 11"/>
          <p:cNvSpPr/>
          <p:nvPr/>
        </p:nvSpPr>
        <p:spPr>
          <a:xfrm>
            <a:off x="3874481" y="2525116"/>
            <a:ext cx="3647196" cy="126521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2488621" y="5396772"/>
            <a:ext cx="4454910" cy="126521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2033687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2"/>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2"/>
                                        </p:tgtEl>
                                      </p:cBhvr>
                                    </p:animEffect>
                                    <p:set>
                                      <p:cBhvr>
                                        <p:cTn id="1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3"/>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3"/>
                                        </p:tgtEl>
                                      </p:cBhvr>
                                    </p:animEffect>
                                    <p:set>
                                      <p:cBhvr>
                                        <p:cTn id="2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0" grpId="0" animBg="1"/>
      <p:bldP spid="11"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710590" y="910389"/>
                <a:ext cx="6013240" cy="151823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+4</m:t>
                          </m:r>
                          <m:r>
                            <a:rPr lang="en-GB" sz="2400" b="0" i="1" smtClean="0">
                              <a:latin typeface="Cambria Math" panose="02040503050406030204" pitchFamily="18" charset="0"/>
                            </a:rPr>
                            <m:t>𝑥</m:t>
                          </m:r>
                        </m:num>
                        <m:den>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𝑥</m:t>
                          </m:r>
                          <m:r>
                            <a:rPr lang="en-GB" sz="2400" b="0" i="1" smtClean="0">
                              <a:latin typeface="Cambria Math" panose="02040503050406030204" pitchFamily="18" charset="0"/>
                            </a:rPr>
                            <m:t>+4</m:t>
                          </m:r>
                        </m:num>
                        <m:den>
                          <m:r>
                            <a:rPr lang="en-GB" sz="2400" b="0" i="1" smtClean="0">
                              <a:latin typeface="Cambria Math" panose="02040503050406030204" pitchFamily="18" charset="0"/>
                            </a:rPr>
                            <m:t>𝑥</m:t>
                          </m:r>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𝟒</m:t>
                              </m:r>
                            </m:e>
                          </m:d>
                        </m:num>
                        <m:den>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den>
                      </m:f>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num>
                        <m:den>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𝟒</m:t>
                          </m:r>
                        </m:den>
                      </m:f>
                    </m:oMath>
                    <m:oMath xmlns:m="http://schemas.openxmlformats.org/officeDocument/2006/math">
                      <m:r>
                        <a:rPr lang="en-GB" sz="2400" b="1" i="1" smtClean="0">
                          <a:latin typeface="Cambria Math" panose="02040503050406030204" pitchFamily="18" charset="0"/>
                        </a:rPr>
                        <m:t>                                 =</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num>
                        <m:den>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den>
                      </m:f>
                    </m:oMath>
                  </m:oMathPara>
                </a14:m>
                <a:endParaRPr lang="en-GB" b="1" dirty="0"/>
              </a:p>
            </p:txBody>
          </p:sp>
        </mc:Choice>
        <mc:Fallback xmlns="">
          <p:sp>
            <p:nvSpPr>
              <p:cNvPr id="5" name="TextBox 4"/>
              <p:cNvSpPr txBox="1">
                <a:spLocks noRot="1" noChangeAspect="1" noMove="1" noResize="1" noEditPoints="1" noAdjustHandles="1" noChangeArrowheads="1" noChangeShapeType="1" noTextEdit="1"/>
              </p:cNvSpPr>
              <p:nvPr/>
            </p:nvSpPr>
            <p:spPr>
              <a:xfrm>
                <a:off x="710590" y="910389"/>
                <a:ext cx="6013240" cy="1518236"/>
              </a:xfrm>
              <a:prstGeom prst="rect">
                <a:avLst/>
              </a:prstGeom>
              <a:blipFill rotWithShape="0">
                <a:blip r:embed="rId2"/>
                <a:stretch>
                  <a:fillRect/>
                </a:stretch>
              </a:blipFill>
            </p:spPr>
            <p:txBody>
              <a:bodyPr/>
              <a:lstStyle/>
              <a:p>
                <a:r>
                  <a:rPr lang="en-GB">
                    <a:noFill/>
                  </a:rPr>
                  <a:t> </a:t>
                </a:r>
              </a:p>
            </p:txBody>
          </p:sp>
        </mc:Fallback>
      </mc:AlternateContent>
      <p:sp>
        <p:nvSpPr>
          <p:cNvPr id="6" name="Rectangle 5"/>
          <p:cNvSpPr/>
          <p:nvPr/>
        </p:nvSpPr>
        <p:spPr>
          <a:xfrm>
            <a:off x="191788" y="1031473"/>
            <a:ext cx="28803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mc:AlternateContent xmlns:mc="http://schemas.openxmlformats.org/markup-compatibility/2006" xmlns:a14="http://schemas.microsoft.com/office/drawing/2010/main">
        <mc:Choice Requires="a14">
          <p:sp>
            <p:nvSpPr>
              <p:cNvPr id="7" name="TextBox 6"/>
              <p:cNvSpPr txBox="1"/>
              <p:nvPr/>
            </p:nvSpPr>
            <p:spPr>
              <a:xfrm>
                <a:off x="477592" y="2756671"/>
                <a:ext cx="7854193" cy="237763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−6</m:t>
                          </m:r>
                        </m:num>
                        <m:den>
                          <m:r>
                            <a:rPr lang="en-GB" sz="2400" b="0" i="1" smtClean="0">
                              <a:latin typeface="Cambria Math" panose="02040503050406030204" pitchFamily="18" charset="0"/>
                            </a:rPr>
                            <m:t>16</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−25</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𝑥</m:t>
                          </m:r>
                          <m:r>
                            <a:rPr lang="en-GB" sz="2400" b="0" i="1" smtClean="0">
                              <a:latin typeface="Cambria Math" panose="02040503050406030204" pitchFamily="18" charset="0"/>
                            </a:rPr>
                            <m:t>−2</m:t>
                          </m:r>
                        </m:num>
                        <m:den>
                          <m:r>
                            <a:rPr lang="en-GB" sz="2400" b="0" i="1" smtClean="0">
                              <a:latin typeface="Cambria Math" panose="02040503050406030204" pitchFamily="18" charset="0"/>
                            </a:rPr>
                            <m:t>4</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−5</m:t>
                          </m:r>
                          <m:r>
                            <a:rPr lang="en-GB" sz="2400" b="0" i="1" smtClean="0">
                              <a:latin typeface="Cambria Math" panose="02040503050406030204" pitchFamily="18" charset="0"/>
                            </a:rPr>
                            <m:t>𝑥</m:t>
                          </m:r>
                        </m:den>
                      </m:f>
                      <m:r>
                        <a:rPr lang="en-GB" sz="2400" b="0" i="1" smtClean="0">
                          <a:latin typeface="Cambria Math" panose="02040503050406030204" pitchFamily="18" charset="0"/>
                        </a:rPr>
                        <m:t>=</m:t>
                      </m:r>
                      <m:f>
                        <m:fPr>
                          <m:ctrlPr>
                            <a:rPr lang="en-GB" sz="2400" b="1" i="1" smtClean="0">
                              <a:latin typeface="Cambria Math" panose="02040503050406030204" pitchFamily="18" charset="0"/>
                            </a:rPr>
                          </m:ctrlPr>
                        </m:fPr>
                        <m:num>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𝟐</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𝟐</m:t>
                              </m:r>
                            </m:e>
                          </m:d>
                        </m:num>
                        <m:den>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𝟒</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𝟓</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𝟒</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𝟓</m:t>
                              </m:r>
                            </m:e>
                          </m:d>
                        </m:den>
                      </m:f>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𝟐</m:t>
                          </m:r>
                        </m:num>
                        <m:den>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𝟒</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𝟓</m:t>
                              </m:r>
                            </m:e>
                          </m:d>
                        </m:den>
                      </m:f>
                    </m:oMath>
                    <m:oMath xmlns:m="http://schemas.openxmlformats.org/officeDocument/2006/math">
                      <m:r>
                        <a:rPr lang="en-GB" sz="2400" b="1" i="1" smtClean="0">
                          <a:latin typeface="Cambria Math" panose="02040503050406030204" pitchFamily="18" charset="0"/>
                        </a:rPr>
                        <m:t>                                                =</m:t>
                      </m:r>
                      <m:f>
                        <m:fPr>
                          <m:ctrlPr>
                            <a:rPr lang="en-GB" sz="2400" b="1" i="1">
                              <a:latin typeface="Cambria Math" panose="02040503050406030204" pitchFamily="18" charset="0"/>
                            </a:rPr>
                          </m:ctrlPr>
                        </m:fPr>
                        <m:num>
                          <m:d>
                            <m:dPr>
                              <m:ctrlPr>
                                <a:rPr lang="en-GB" sz="2400" b="1" i="1">
                                  <a:latin typeface="Cambria Math" panose="02040503050406030204" pitchFamily="18" charset="0"/>
                                </a:rPr>
                              </m:ctrlPr>
                            </m:dPr>
                            <m:e>
                              <m:r>
                                <a:rPr lang="en-GB" sz="2400" b="1" i="1">
                                  <a:latin typeface="Cambria Math" panose="02040503050406030204" pitchFamily="18" charset="0"/>
                                </a:rPr>
                                <m:t>𝟐</m:t>
                              </m:r>
                              <m:r>
                                <a:rPr lang="en-GB" sz="2400" b="1" i="1">
                                  <a:latin typeface="Cambria Math" panose="02040503050406030204" pitchFamily="18" charset="0"/>
                                </a:rPr>
                                <m:t>𝒙</m:t>
                              </m:r>
                              <m:r>
                                <a:rPr lang="en-GB" sz="2400" b="1" i="1">
                                  <a:latin typeface="Cambria Math" panose="02040503050406030204" pitchFamily="18" charset="0"/>
                                </a:rPr>
                                <m:t>+</m:t>
                              </m:r>
                              <m:r>
                                <a:rPr lang="en-GB" sz="2400" b="1" i="1">
                                  <a:latin typeface="Cambria Math" panose="02040503050406030204" pitchFamily="18" charset="0"/>
                                </a:rPr>
                                <m:t>𝟑</m:t>
                              </m:r>
                            </m:e>
                          </m:d>
                          <m:d>
                            <m:dPr>
                              <m:ctrlPr>
                                <a:rPr lang="en-GB" sz="2400" b="1" i="1">
                                  <a:latin typeface="Cambria Math" panose="02040503050406030204" pitchFamily="18" charset="0"/>
                                </a:rPr>
                              </m:ctrlPr>
                            </m:dPr>
                            <m:e>
                              <m:r>
                                <a:rPr lang="en-GB" sz="2400" b="1" i="1">
                                  <a:latin typeface="Cambria Math" panose="02040503050406030204" pitchFamily="18" charset="0"/>
                                </a:rPr>
                                <m:t>𝒙</m:t>
                              </m:r>
                              <m:r>
                                <a:rPr lang="en-GB" sz="2400" b="1" i="1">
                                  <a:latin typeface="Cambria Math" panose="02040503050406030204" pitchFamily="18" charset="0"/>
                                </a:rPr>
                                <m:t>−</m:t>
                              </m:r>
                              <m:r>
                                <a:rPr lang="en-GB" sz="2400" b="1" i="1">
                                  <a:latin typeface="Cambria Math" panose="02040503050406030204" pitchFamily="18" charset="0"/>
                                </a:rPr>
                                <m:t>𝟐</m:t>
                              </m:r>
                            </m:e>
                          </m:d>
                        </m:num>
                        <m:den>
                          <m:d>
                            <m:dPr>
                              <m:ctrlPr>
                                <a:rPr lang="en-GB" sz="2400" b="1" i="1">
                                  <a:latin typeface="Cambria Math" panose="02040503050406030204" pitchFamily="18" charset="0"/>
                                </a:rPr>
                              </m:ctrlPr>
                            </m:dPr>
                            <m:e>
                              <m:r>
                                <a:rPr lang="en-GB" sz="2400" b="1" i="1">
                                  <a:latin typeface="Cambria Math" panose="02040503050406030204" pitchFamily="18" charset="0"/>
                                </a:rPr>
                                <m:t>𝟒</m:t>
                              </m:r>
                              <m:r>
                                <a:rPr lang="en-GB" sz="2400" b="1" i="1">
                                  <a:latin typeface="Cambria Math" panose="02040503050406030204" pitchFamily="18" charset="0"/>
                                </a:rPr>
                                <m:t>𝒙</m:t>
                              </m:r>
                              <m:r>
                                <a:rPr lang="en-GB" sz="2400" b="1" i="1">
                                  <a:latin typeface="Cambria Math" panose="02040503050406030204" pitchFamily="18" charset="0"/>
                                </a:rPr>
                                <m:t>+</m:t>
                              </m:r>
                              <m:r>
                                <a:rPr lang="en-GB" sz="2400" b="1" i="1">
                                  <a:latin typeface="Cambria Math" panose="02040503050406030204" pitchFamily="18" charset="0"/>
                                </a:rPr>
                                <m:t>𝟓</m:t>
                              </m:r>
                            </m:e>
                          </m:d>
                          <m:d>
                            <m:dPr>
                              <m:ctrlPr>
                                <a:rPr lang="en-GB" sz="2400" b="1" i="1">
                                  <a:latin typeface="Cambria Math" panose="02040503050406030204" pitchFamily="18" charset="0"/>
                                </a:rPr>
                              </m:ctrlPr>
                            </m:dPr>
                            <m:e>
                              <m:r>
                                <a:rPr lang="en-GB" sz="2400" b="1" i="1">
                                  <a:latin typeface="Cambria Math" panose="02040503050406030204" pitchFamily="18" charset="0"/>
                                </a:rPr>
                                <m:t>𝟒</m:t>
                              </m:r>
                              <m:r>
                                <a:rPr lang="en-GB" sz="2400" b="1" i="1">
                                  <a:latin typeface="Cambria Math" panose="02040503050406030204" pitchFamily="18" charset="0"/>
                                </a:rPr>
                                <m:t>𝒙</m:t>
                              </m:r>
                              <m:r>
                                <a:rPr lang="en-GB" sz="2400" b="1" i="1">
                                  <a:latin typeface="Cambria Math" panose="02040503050406030204" pitchFamily="18" charset="0"/>
                                </a:rPr>
                                <m:t>−</m:t>
                              </m:r>
                              <m:r>
                                <a:rPr lang="en-GB" sz="2400" b="1" i="1">
                                  <a:latin typeface="Cambria Math" panose="02040503050406030204" pitchFamily="18" charset="0"/>
                                </a:rPr>
                                <m:t>𝟓</m:t>
                              </m:r>
                            </m:e>
                          </m:d>
                        </m:den>
                      </m:f>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𝟒</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𝟓</m:t>
                              </m:r>
                            </m:e>
                          </m:d>
                        </m:num>
                        <m:den>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𝟐</m:t>
                          </m:r>
                        </m:den>
                      </m:f>
                    </m:oMath>
                    <m:oMath xmlns:m="http://schemas.openxmlformats.org/officeDocument/2006/math">
                      <m:r>
                        <a:rPr lang="en-GB" sz="2400" b="1" i="1" smtClean="0">
                          <a:latin typeface="Cambria Math" panose="02040503050406030204" pitchFamily="18" charset="0"/>
                        </a:rPr>
                        <m:t>                                                =</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𝟐</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num>
                        <m:den>
                          <m:r>
                            <a:rPr lang="en-GB" sz="2400" b="1" i="1" smtClean="0">
                              <a:latin typeface="Cambria Math" panose="02040503050406030204" pitchFamily="18" charset="0"/>
                            </a:rPr>
                            <m:t>𝟒</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𝟓</m:t>
                          </m:r>
                        </m:den>
                      </m:f>
                    </m:oMath>
                  </m:oMathPara>
                </a14:m>
                <a:endParaRPr lang="en-GB" b="1" dirty="0"/>
              </a:p>
            </p:txBody>
          </p:sp>
        </mc:Choice>
        <mc:Fallback xmlns="">
          <p:sp>
            <p:nvSpPr>
              <p:cNvPr id="7" name="TextBox 6"/>
              <p:cNvSpPr txBox="1">
                <a:spLocks noRot="1" noChangeAspect="1" noMove="1" noResize="1" noEditPoints="1" noAdjustHandles="1" noChangeArrowheads="1" noChangeShapeType="1" noTextEdit="1"/>
              </p:cNvSpPr>
              <p:nvPr/>
            </p:nvSpPr>
            <p:spPr>
              <a:xfrm>
                <a:off x="477592" y="2756671"/>
                <a:ext cx="7854193" cy="2377639"/>
              </a:xfrm>
              <a:prstGeom prst="rect">
                <a:avLst/>
              </a:prstGeom>
              <a:blipFill rotWithShape="0">
                <a:blip r:embed="rId3"/>
                <a:stretch>
                  <a:fillRect/>
                </a:stretch>
              </a:blipFill>
            </p:spPr>
            <p:txBody>
              <a:bodyPr/>
              <a:lstStyle/>
              <a:p>
                <a:r>
                  <a:rPr lang="en-GB">
                    <a:noFill/>
                  </a:rPr>
                  <a:t> </a:t>
                </a:r>
              </a:p>
            </p:txBody>
          </p:sp>
        </mc:Fallback>
      </mc:AlternateContent>
      <p:sp>
        <p:nvSpPr>
          <p:cNvPr id="8" name="Rectangle 7"/>
          <p:cNvSpPr/>
          <p:nvPr/>
        </p:nvSpPr>
        <p:spPr>
          <a:xfrm>
            <a:off x="3415882" y="883607"/>
            <a:ext cx="3172342" cy="154501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9" name="Rectangle 8"/>
          <p:cNvSpPr/>
          <p:nvPr/>
        </p:nvSpPr>
        <p:spPr>
          <a:xfrm>
            <a:off x="4139952" y="2690604"/>
            <a:ext cx="4248472" cy="244370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191788" y="2852936"/>
            <a:ext cx="288032" cy="2880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p:spTree>
    <p:extLst>
      <p:ext uri="{BB962C8B-B14F-4D97-AF65-F5344CB8AC3E}">
        <p14:creationId xmlns:p14="http://schemas.microsoft.com/office/powerpoint/2010/main" val="861074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Solving Equations with Algebraic Fractions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204912" y="1305469"/>
                <a:ext cx="8280920" cy="92333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When asked to solve an equation with fractions:</a:t>
                </a:r>
              </a:p>
              <a:p>
                <a:pPr marL="285750" indent="-285750">
                  <a:buFont typeface="Arial" panose="020B0604020202020204" pitchFamily="34" charset="0"/>
                  <a:buChar char="•"/>
                </a:pPr>
                <a:r>
                  <a:rPr lang="en-GB" b="1" dirty="0"/>
                  <a:t>Combine fractions into single fraction </a:t>
                </a:r>
                <a:r>
                  <a:rPr lang="en-GB" dirty="0"/>
                  <a:t>then </a:t>
                </a:r>
                <a:r>
                  <a:rPr lang="en-GB" b="1" dirty="0"/>
                  <a:t>multiply through by denominator</a:t>
                </a:r>
                <a:r>
                  <a:rPr lang="en-GB" dirty="0"/>
                  <a:t>.</a:t>
                </a:r>
              </a:p>
              <a:p>
                <a:pPr marL="285750" indent="-285750">
                  <a:buFont typeface="Arial" panose="020B0604020202020204" pitchFamily="34" charset="0"/>
                  <a:buChar char="•"/>
                </a:pPr>
                <a:r>
                  <a:rPr lang="en-GB" dirty="0"/>
                  <a:t>But if multiplying everything by </a:t>
                </a:r>
                <a14:m>
                  <m:oMath xmlns:m="http://schemas.openxmlformats.org/officeDocument/2006/math">
                    <m:sSup>
                      <m:sSupPr>
                        <m:ctrlPr>
                          <a:rPr lang="en-GB" i="1">
                            <a:latin typeface="Cambria Math" panose="02040503050406030204" pitchFamily="18" charset="0"/>
                          </a:rPr>
                        </m:ctrlPr>
                      </m:sSupPr>
                      <m:e>
                        <m:r>
                          <a:rPr lang="en-GB" i="1">
                            <a:latin typeface="Cambria Math" panose="02040503050406030204" pitchFamily="18" charset="0"/>
                          </a:rPr>
                          <m:t>𝑥</m:t>
                        </m:r>
                      </m:e>
                      <m:sup>
                        <m:r>
                          <a:rPr lang="en-GB" i="1">
                            <a:latin typeface="Cambria Math" panose="02040503050406030204" pitchFamily="18" charset="0"/>
                          </a:rPr>
                          <m:t>2</m:t>
                        </m:r>
                      </m:sup>
                    </m:sSup>
                  </m:oMath>
                </a14:m>
                <a:r>
                  <a:rPr lang="en-GB" dirty="0"/>
                  <a:t> turns equation into a quadratic, this is simpler.</a:t>
                </a:r>
              </a:p>
            </p:txBody>
          </p:sp>
        </mc:Choice>
        <mc:Fallback xmlns="">
          <p:sp>
            <p:nvSpPr>
              <p:cNvPr id="5" name="TextBox 4"/>
              <p:cNvSpPr txBox="1">
                <a:spLocks noRot="1" noChangeAspect="1" noMove="1" noResize="1" noEditPoints="1" noAdjustHandles="1" noChangeArrowheads="1" noChangeShapeType="1" noTextEdit="1"/>
              </p:cNvSpPr>
              <p:nvPr/>
            </p:nvSpPr>
            <p:spPr>
              <a:xfrm>
                <a:off x="204912" y="1305469"/>
                <a:ext cx="8280920" cy="923330"/>
              </a:xfrm>
              <a:prstGeom prst="rect">
                <a:avLst/>
              </a:prstGeom>
              <a:blipFill>
                <a:blip r:embed="rId2"/>
                <a:stretch>
                  <a:fillRect b="-113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482033" y="2734780"/>
                <a:ext cx="3240360" cy="30022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8</m:t>
                          </m:r>
                        </m:num>
                        <m:den>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num>
                        <m:den>
                          <m:r>
                            <a:rPr lang="en-GB" sz="2400" b="0" i="1" smtClean="0">
                              <a:latin typeface="Cambria Math" panose="02040503050406030204" pitchFamily="18" charset="0"/>
                            </a:rPr>
                            <m:t>𝑥</m:t>
                          </m:r>
                        </m:den>
                      </m:f>
                      <m:r>
                        <a:rPr lang="en-GB" sz="2400" b="0" i="1" smtClean="0">
                          <a:latin typeface="Cambria Math" panose="02040503050406030204" pitchFamily="18" charset="0"/>
                        </a:rPr>
                        <m:t>=4</m:t>
                      </m:r>
                    </m:oMath>
                    <m:oMath xmlns:m="http://schemas.openxmlformats.org/officeDocument/2006/math">
                      <m:r>
                        <a:rPr lang="en-GB" sz="2400" b="0" i="1" smtClean="0">
                          <a:latin typeface="Cambria Math" panose="02040503050406030204" pitchFamily="18" charset="0"/>
                        </a:rPr>
                        <m:t> </m:t>
                      </m:r>
                    </m:oMath>
                    <m:oMath xmlns:m="http://schemas.openxmlformats.org/officeDocument/2006/math">
                      <m:r>
                        <a:rPr lang="en-GB" sz="2400" b="0" i="1" smtClean="0">
                          <a:latin typeface="Cambria Math" panose="02040503050406030204" pitchFamily="18" charset="0"/>
                        </a:rPr>
                        <m:t>8+4</m:t>
                      </m:r>
                      <m:r>
                        <a:rPr lang="en-GB" sz="2400" b="0" i="1" smtClean="0">
                          <a:latin typeface="Cambria Math" panose="02040503050406030204" pitchFamily="18" charset="0"/>
                        </a:rPr>
                        <m:t>𝑥</m:t>
                      </m:r>
                      <m:r>
                        <a:rPr lang="en-GB" sz="2400" b="0" i="1" smtClean="0">
                          <a:latin typeface="Cambria Math" panose="02040503050406030204" pitchFamily="18" charset="0"/>
                        </a:rPr>
                        <m:t>=4</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oMath>
                    <m:oMath xmlns:m="http://schemas.openxmlformats.org/officeDocument/2006/math">
                      <m:r>
                        <a:rPr lang="en-GB" sz="2400" i="1">
                          <a:latin typeface="Cambria Math" panose="02040503050406030204" pitchFamily="18" charset="0"/>
                        </a:rPr>
                        <m:t>2</m:t>
                      </m:r>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oMath>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−2=0</m:t>
                      </m:r>
                    </m:oMath>
                    <m:oMath xmlns:m="http://schemas.openxmlformats.org/officeDocument/2006/math">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r>
                        <a:rPr lang="en-GB" sz="2400" b="0" i="1" smtClean="0">
                          <a:latin typeface="Cambria Math" panose="02040503050406030204" pitchFamily="18" charset="0"/>
                        </a:rPr>
                        <m:t>=0</m:t>
                      </m:r>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r>
                        <a:rPr lang="en-GB" sz="2400" b="1" i="1" smtClean="0">
                          <a:latin typeface="Cambria Math" panose="02040503050406030204" pitchFamily="18" charset="0"/>
                        </a:rPr>
                        <m:t> </m:t>
                      </m:r>
                      <m:r>
                        <a:rPr lang="en-GB" sz="2400" b="1" i="1" smtClean="0">
                          <a:latin typeface="Cambria Math" panose="02040503050406030204" pitchFamily="18" charset="0"/>
                        </a:rPr>
                        <m:t>𝒐𝒓</m:t>
                      </m:r>
                      <m:r>
                        <a:rPr lang="en-GB" sz="2400" b="1" i="1" smtClean="0">
                          <a:latin typeface="Cambria Math" panose="02040503050406030204" pitchFamily="18" charset="0"/>
                        </a:rPr>
                        <m:t> </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𝟐</m:t>
                      </m:r>
                    </m:oMath>
                  </m:oMathPara>
                </a14:m>
                <a:endParaRPr lang="en-GB" sz="2400" b="1" dirty="0"/>
              </a:p>
            </p:txBody>
          </p:sp>
        </mc:Choice>
        <mc:Fallback xmlns="">
          <p:sp>
            <p:nvSpPr>
              <p:cNvPr id="6" name="TextBox 5"/>
              <p:cNvSpPr txBox="1">
                <a:spLocks noRot="1" noChangeAspect="1" noMove="1" noResize="1" noEditPoints="1" noAdjustHandles="1" noChangeArrowheads="1" noChangeShapeType="1" noTextEdit="1"/>
              </p:cNvSpPr>
              <p:nvPr/>
            </p:nvSpPr>
            <p:spPr>
              <a:xfrm>
                <a:off x="482033" y="2734780"/>
                <a:ext cx="3240360" cy="3002232"/>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544192" y="2331864"/>
                <a:ext cx="4389288" cy="438883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𝑥</m:t>
                          </m:r>
                        </m:num>
                        <m:den>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−3</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num>
                        <m:den>
                          <m:r>
                            <a:rPr lang="en-GB" sz="2400" b="0" i="1" smtClean="0">
                              <a:latin typeface="Cambria Math" panose="02040503050406030204" pitchFamily="18" charset="0"/>
                            </a:rPr>
                            <m:t>𝑥</m:t>
                          </m:r>
                          <m:r>
                            <a:rPr lang="en-GB" sz="2400" b="0" i="1" smtClean="0">
                              <a:latin typeface="Cambria Math" panose="02040503050406030204" pitchFamily="18" charset="0"/>
                            </a:rPr>
                            <m:t>+1</m:t>
                          </m:r>
                        </m:den>
                      </m:f>
                      <m:r>
                        <a:rPr lang="en-GB" sz="2400" b="0" i="1" smtClean="0">
                          <a:latin typeface="Cambria Math" panose="02040503050406030204" pitchFamily="18" charset="0"/>
                        </a:rPr>
                        <m:t>=1</m:t>
                      </m:r>
                    </m:oMath>
                    <m:oMath xmlns:m="http://schemas.openxmlformats.org/officeDocument/2006/math">
                      <m:r>
                        <a:rPr lang="en-GB" sz="2400" b="0" i="1" smtClean="0">
                          <a:latin typeface="Cambria Math" panose="02040503050406030204" pitchFamily="18" charset="0"/>
                        </a:rPr>
                        <m:t> </m:t>
                      </m:r>
                    </m:oMath>
                    <m:oMath xmlns:m="http://schemas.openxmlformats.org/officeDocument/2006/math">
                      <m:f>
                        <m:fPr>
                          <m:ctrlPr>
                            <a:rPr lang="en-GB" sz="2400" b="1" i="1" smtClean="0">
                              <a:latin typeface="Cambria Math" panose="02040503050406030204" pitchFamily="18" charset="0"/>
                            </a:rPr>
                          </m:ctrlPr>
                        </m:fPr>
                        <m:num>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𝟗</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𝟏𝟐</m:t>
                          </m:r>
                        </m:num>
                        <m:den>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𝟐</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den>
                      </m:f>
                      <m:r>
                        <a:rPr lang="en-GB" sz="2400" b="1" i="1" smtClean="0">
                          <a:latin typeface="Cambria Math" panose="02040503050406030204" pitchFamily="18" charset="0"/>
                        </a:rPr>
                        <m:t>=</m:t>
                      </m:r>
                      <m:r>
                        <a:rPr lang="en-GB" sz="2400" b="1" i="1" smtClean="0">
                          <a:latin typeface="Cambria Math" panose="02040503050406030204" pitchFamily="18" charset="0"/>
                        </a:rPr>
                        <m:t>𝟏</m:t>
                      </m:r>
                    </m:oMath>
                  </m:oMathPara>
                </a14:m>
                <a:endParaRPr lang="en-GB" sz="2400" b="1" i="1" dirty="0">
                  <a:latin typeface="Cambria Math" panose="02040503050406030204" pitchFamily="18" charset="0"/>
                </a:endParaRPr>
              </a:p>
              <a:p>
                <a:pPr/>
                <a:br>
                  <a:rPr lang="en-GB" sz="1100" b="1" i="1" dirty="0">
                    <a:latin typeface="Cambria Math" panose="02040503050406030204" pitchFamily="18" charset="0"/>
                  </a:rPr>
                </a:br>
                <a14:m>
                  <m:oMathPara xmlns:m="http://schemas.openxmlformats.org/officeDocument/2006/math">
                    <m:oMathParaPr>
                      <m:jc m:val="left"/>
                    </m:oMathParaPr>
                    <m:oMath xmlns:m="http://schemas.openxmlformats.org/officeDocument/2006/math">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𝟗</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𝟏𝟐</m:t>
                      </m:r>
                      <m:r>
                        <a:rPr lang="en-GB" sz="2400" b="1" i="1" smtClean="0">
                          <a:latin typeface="Cambria Math" panose="02040503050406030204" pitchFamily="18" charset="0"/>
                        </a:rPr>
                        <m:t>=</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𝟐</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oMath>
                    <m:oMath xmlns:m="http://schemas.openxmlformats.org/officeDocument/2006/math">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𝟗</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𝟏𝟐</m:t>
                      </m:r>
                      <m:r>
                        <a:rPr lang="en-GB" sz="2400" b="1" i="1" smtClean="0">
                          <a:latin typeface="Cambria Math" panose="02040503050406030204" pitchFamily="18" charset="0"/>
                        </a:rPr>
                        <m:t>=</m:t>
                      </m:r>
                      <m:r>
                        <a:rPr lang="en-GB" sz="2400" b="1" i="1" smtClean="0">
                          <a:latin typeface="Cambria Math" panose="02040503050406030204" pitchFamily="18" charset="0"/>
                        </a:rPr>
                        <m:t>𝟐</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oMath>
                    <m:oMath xmlns:m="http://schemas.openxmlformats.org/officeDocument/2006/math">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𝟏𝟎</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𝟗</m:t>
                      </m:r>
                      <m:r>
                        <a:rPr lang="en-GB" sz="2400" b="1" i="1" smtClean="0">
                          <a:latin typeface="Cambria Math" panose="02040503050406030204" pitchFamily="18" charset="0"/>
                        </a:rPr>
                        <m:t>=</m:t>
                      </m:r>
                      <m:r>
                        <a:rPr lang="en-GB" sz="2400" b="1" i="1" smtClean="0">
                          <a:latin typeface="Cambria Math" panose="02040503050406030204" pitchFamily="18" charset="0"/>
                        </a:rPr>
                        <m:t>𝟎</m:t>
                      </m:r>
                    </m:oMath>
                    <m:oMath xmlns:m="http://schemas.openxmlformats.org/officeDocument/2006/math">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𝟗</m:t>
                          </m:r>
                        </m:e>
                      </m:d>
                      <m:r>
                        <a:rPr lang="en-GB" sz="2400" b="1" i="1" smtClean="0">
                          <a:latin typeface="Cambria Math" panose="02040503050406030204" pitchFamily="18" charset="0"/>
                        </a:rPr>
                        <m:t>=</m:t>
                      </m:r>
                      <m:r>
                        <a:rPr lang="en-GB" sz="2400" b="1" i="1" smtClean="0">
                          <a:latin typeface="Cambria Math" panose="02040503050406030204" pitchFamily="18" charset="0"/>
                        </a:rPr>
                        <m:t>𝟎</m:t>
                      </m:r>
                    </m:oMath>
                    <m:oMath xmlns:m="http://schemas.openxmlformats.org/officeDocument/2006/math">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r>
                        <a:rPr lang="en-GB" sz="2400" b="1" i="1" smtClean="0">
                          <a:latin typeface="Cambria Math" panose="02040503050406030204" pitchFamily="18" charset="0"/>
                        </a:rPr>
                        <m:t> </m:t>
                      </m:r>
                      <m:r>
                        <a:rPr lang="en-GB" sz="2400" b="1" i="1" smtClean="0">
                          <a:latin typeface="Cambria Math" panose="02040503050406030204" pitchFamily="18" charset="0"/>
                        </a:rPr>
                        <m:t>𝒐𝒓</m:t>
                      </m:r>
                      <m:r>
                        <a:rPr lang="en-GB" sz="2400" b="1" i="1" smtClean="0">
                          <a:latin typeface="Cambria Math" panose="02040503050406030204" pitchFamily="18" charset="0"/>
                        </a:rPr>
                        <m:t> </m:t>
                      </m:r>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𝟗</m:t>
                      </m:r>
                    </m:oMath>
                  </m:oMathPara>
                </a14:m>
                <a:endParaRPr lang="en-GB" sz="2400" b="1" dirty="0"/>
              </a:p>
            </p:txBody>
          </p:sp>
        </mc:Choice>
        <mc:Fallback xmlns="">
          <p:sp>
            <p:nvSpPr>
              <p:cNvPr id="7" name="TextBox 6"/>
              <p:cNvSpPr txBox="1">
                <a:spLocks noRot="1" noChangeAspect="1" noMove="1" noResize="1" noEditPoints="1" noAdjustHandles="1" noChangeArrowheads="1" noChangeShapeType="1" noTextEdit="1"/>
              </p:cNvSpPr>
              <p:nvPr/>
            </p:nvSpPr>
            <p:spPr>
              <a:xfrm>
                <a:off x="4544192" y="2331864"/>
                <a:ext cx="4389288" cy="4388830"/>
              </a:xfrm>
              <a:prstGeom prst="rect">
                <a:avLst/>
              </a:prstGeom>
              <a:blipFill>
                <a:blip r:embed="rId4"/>
                <a:stretch>
                  <a:fillRect/>
                </a:stretch>
              </a:blipFill>
            </p:spPr>
            <p:txBody>
              <a:bodyPr/>
              <a:lstStyle/>
              <a:p>
                <a:r>
                  <a:rPr lang="en-GB">
                    <a:noFill/>
                  </a:rPr>
                  <a:t> </a:t>
                </a:r>
              </a:p>
            </p:txBody>
          </p:sp>
        </mc:Fallback>
      </mc:AlternateContent>
      <p:sp>
        <p:nvSpPr>
          <p:cNvPr id="8" name="Rectangle 7"/>
          <p:cNvSpPr/>
          <p:nvPr/>
        </p:nvSpPr>
        <p:spPr>
          <a:xfrm>
            <a:off x="770065" y="3742892"/>
            <a:ext cx="2736304" cy="19941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9" name="Rectangle 8"/>
          <p:cNvSpPr/>
          <p:nvPr/>
        </p:nvSpPr>
        <p:spPr>
          <a:xfrm>
            <a:off x="4439711" y="3363083"/>
            <a:ext cx="4330412" cy="338437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cxnSp>
        <p:nvCxnSpPr>
          <p:cNvPr id="11" name="Straight Connector 10"/>
          <p:cNvCxnSpPr/>
          <p:nvPr/>
        </p:nvCxnSpPr>
        <p:spPr>
          <a:xfrm>
            <a:off x="3983360" y="2492772"/>
            <a:ext cx="0" cy="4032448"/>
          </a:xfrm>
          <a:prstGeom prst="line">
            <a:avLst/>
          </a:prstGeom>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4097908" y="707582"/>
            <a:ext cx="4996807"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Bro Tip</a:t>
            </a:r>
            <a:r>
              <a:rPr lang="en-GB" sz="1400" dirty="0"/>
              <a:t>: In general, whenever you have fractions in an equation, your intuition should be “multiply through by the denominator”.</a:t>
            </a:r>
          </a:p>
        </p:txBody>
      </p:sp>
      <p:cxnSp>
        <p:nvCxnSpPr>
          <p:cNvPr id="13" name="Straight Arrow Connector 12"/>
          <p:cNvCxnSpPr/>
          <p:nvPr/>
        </p:nvCxnSpPr>
        <p:spPr>
          <a:xfrm flipH="1">
            <a:off x="5854700" y="1219200"/>
            <a:ext cx="520700" cy="4191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TextBox 13">
            <a:extLst>
              <a:ext uri="{FF2B5EF4-FFF2-40B4-BE49-F238E27FC236}">
                <a16:creationId xmlns:a16="http://schemas.microsoft.com/office/drawing/2014/main" id="{01BB831F-0134-77EB-CD8B-87097F86FBDF}"/>
              </a:ext>
            </a:extLst>
          </p:cNvPr>
          <p:cNvSpPr txBox="1"/>
          <p:nvPr/>
        </p:nvSpPr>
        <p:spPr>
          <a:xfrm>
            <a:off x="416380" y="723776"/>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14</a:t>
            </a:r>
          </a:p>
        </p:txBody>
      </p:sp>
    </p:spTree>
    <p:extLst>
      <p:ext uri="{BB962C8B-B14F-4D97-AF65-F5344CB8AC3E}">
        <p14:creationId xmlns:p14="http://schemas.microsoft.com/office/powerpoint/2010/main" val="27635332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8"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539552" y="777494"/>
                <a:ext cx="3312368" cy="2625399"/>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𝑥</m:t>
                          </m:r>
                        </m:num>
                        <m:den>
                          <m:r>
                            <a:rPr lang="en-GB" sz="2800" b="0" i="1" smtClean="0">
                              <a:latin typeface="Cambria Math" panose="02040503050406030204" pitchFamily="18" charset="0"/>
                            </a:rPr>
                            <m:t>3</m:t>
                          </m:r>
                        </m:den>
                      </m:f>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10</m:t>
                          </m:r>
                        </m:num>
                        <m:den>
                          <m:r>
                            <a:rPr lang="en-GB" sz="2800" b="0" i="1" smtClean="0">
                              <a:latin typeface="Cambria Math" panose="02040503050406030204" pitchFamily="18" charset="0"/>
                            </a:rPr>
                            <m:t>𝑥</m:t>
                          </m:r>
                          <m:r>
                            <a:rPr lang="en-GB" sz="2800" b="0" i="1" smtClean="0">
                              <a:latin typeface="Cambria Math" panose="02040503050406030204" pitchFamily="18" charset="0"/>
                            </a:rPr>
                            <m:t>−1</m:t>
                          </m:r>
                        </m:den>
                      </m:f>
                      <m:r>
                        <a:rPr lang="en-GB" sz="2800" b="0" i="1" smtClean="0">
                          <a:latin typeface="Cambria Math" panose="02040503050406030204" pitchFamily="18" charset="0"/>
                        </a:rPr>
                        <m:t>=4</m:t>
                      </m:r>
                    </m:oMath>
                  </m:oMathPara>
                </a14:m>
                <a:endParaRPr lang="en-GB" sz="2800" dirty="0"/>
              </a:p>
              <a:p>
                <a:endParaRPr lang="en-GB" sz="2800" dirty="0"/>
              </a:p>
              <a:p>
                <a:pPr/>
                <a14:m>
                  <m:oMathPara xmlns:m="http://schemas.openxmlformats.org/officeDocument/2006/math">
                    <m:oMathParaPr>
                      <m:jc m:val="left"/>
                    </m:oMathParaPr>
                    <m:oMath xmlns:m="http://schemas.openxmlformats.org/officeDocument/2006/math">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−13</m:t>
                      </m:r>
                      <m:r>
                        <a:rPr lang="en-GB" sz="2800" b="0" i="1" smtClean="0">
                          <a:latin typeface="Cambria Math" panose="02040503050406030204" pitchFamily="18" charset="0"/>
                        </a:rPr>
                        <m:t>𝑥</m:t>
                      </m:r>
                      <m:r>
                        <a:rPr lang="en-GB" sz="2800" b="0" i="1" smtClean="0">
                          <a:latin typeface="Cambria Math" panose="02040503050406030204" pitchFamily="18" charset="0"/>
                        </a:rPr>
                        <m:t>+42=0</m:t>
                      </m:r>
                    </m:oMath>
                    <m:oMath xmlns:m="http://schemas.openxmlformats.org/officeDocument/2006/math">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−6</m:t>
                          </m:r>
                        </m:e>
                      </m:d>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−7</m:t>
                          </m:r>
                        </m:e>
                      </m:d>
                      <m:r>
                        <a:rPr lang="en-GB" sz="2800" b="0" i="1" smtClean="0">
                          <a:latin typeface="Cambria Math" panose="02040503050406030204" pitchFamily="18" charset="0"/>
                        </a:rPr>
                        <m:t>=0</m:t>
                      </m:r>
                    </m:oMath>
                    <m:oMath xmlns:m="http://schemas.openxmlformats.org/officeDocument/2006/math">
                      <m:r>
                        <a:rPr lang="en-GB" sz="2800" b="0" i="1" smtClean="0">
                          <a:latin typeface="Cambria Math" panose="02040503050406030204" pitchFamily="18" charset="0"/>
                        </a:rPr>
                        <m:t>𝑥</m:t>
                      </m:r>
                      <m:r>
                        <a:rPr lang="en-GB" sz="2800" b="0" i="1" smtClean="0">
                          <a:latin typeface="Cambria Math" panose="02040503050406030204" pitchFamily="18" charset="0"/>
                        </a:rPr>
                        <m:t>=6 </m:t>
                      </m:r>
                      <m:r>
                        <a:rPr lang="en-GB" sz="2800" b="0" i="1" smtClean="0">
                          <a:latin typeface="Cambria Math" panose="02040503050406030204" pitchFamily="18" charset="0"/>
                        </a:rPr>
                        <m:t>𝑜𝑟</m:t>
                      </m:r>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=7</m:t>
                      </m:r>
                    </m:oMath>
                  </m:oMathPara>
                </a14:m>
                <a:br>
                  <a:rPr lang="en-GB" sz="2800" dirty="0"/>
                </a:br>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539552" y="777494"/>
                <a:ext cx="3312368" cy="2625399"/>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4630341" y="789225"/>
                <a:ext cx="4441087" cy="3937425"/>
              </a:xfrm>
              <a:prstGeom prst="rect">
                <a:avLst/>
              </a:prstGeom>
              <a:noFill/>
            </p:spPr>
            <p:txBody>
              <a:bodyPr wrap="square" rtlCol="0">
                <a:spAutoFit/>
              </a:bodyPr>
              <a:lstStyle/>
              <a:p>
                <a:r>
                  <a:rPr lang="en-GB" sz="2800" dirty="0"/>
                  <a:t>Solve, giving your answer to 3sf.</a:t>
                </a:r>
              </a:p>
              <a:p>
                <a:endParaRPr lang="en-GB" sz="2800" dirty="0"/>
              </a:p>
              <a:p>
                <a:pPr/>
                <a14:m>
                  <m:oMathPara xmlns:m="http://schemas.openxmlformats.org/officeDocument/2006/math">
                    <m:oMathParaPr>
                      <m:jc m:val="left"/>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1</m:t>
                          </m:r>
                        </m:num>
                        <m:den>
                          <m:r>
                            <a:rPr lang="en-GB" sz="2800" b="0" i="1" smtClean="0">
                              <a:latin typeface="Cambria Math" panose="02040503050406030204" pitchFamily="18" charset="0"/>
                            </a:rPr>
                            <m:t>𝑥</m:t>
                          </m:r>
                        </m:den>
                      </m:f>
                      <m:r>
                        <a:rPr lang="en-GB" sz="2800" b="0" i="1" smtClean="0">
                          <a:latin typeface="Cambria Math" panose="02040503050406030204" pitchFamily="18" charset="0"/>
                        </a:rPr>
                        <m:t>+5=</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2</m:t>
                          </m:r>
                        </m:num>
                        <m:den>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den>
                      </m:f>
                    </m:oMath>
                  </m:oMathPara>
                </a14:m>
                <a:endParaRPr lang="en-GB" sz="2800" dirty="0"/>
              </a:p>
              <a:p>
                <a:endParaRPr lang="en-GB" sz="2800" dirty="0"/>
              </a:p>
              <a:p>
                <a:pPr/>
                <a14:m>
                  <m:oMathPara xmlns:m="http://schemas.openxmlformats.org/officeDocument/2006/math">
                    <m:oMathParaPr>
                      <m:jc m:val="left"/>
                    </m:oMathParaPr>
                    <m:oMath xmlns:m="http://schemas.openxmlformats.org/officeDocument/2006/math">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𝟓</m:t>
                      </m:r>
                      <m:sSup>
                        <m:sSupPr>
                          <m:ctrlPr>
                            <a:rPr lang="en-GB" sz="2800" b="1" i="1" smtClean="0">
                              <a:latin typeface="Cambria Math" panose="02040503050406030204" pitchFamily="18" charset="0"/>
                            </a:rPr>
                          </m:ctrlPr>
                        </m:sSupPr>
                        <m:e>
                          <m:r>
                            <a:rPr lang="en-GB" sz="2800" b="1" i="1" smtClean="0">
                              <a:latin typeface="Cambria Math" panose="02040503050406030204" pitchFamily="18" charset="0"/>
                            </a:rPr>
                            <m:t>𝒙</m:t>
                          </m:r>
                        </m:e>
                        <m:sup>
                          <m:r>
                            <a:rPr lang="en-GB" sz="2800" b="1" i="1" smtClean="0">
                              <a:latin typeface="Cambria Math" panose="02040503050406030204" pitchFamily="18" charset="0"/>
                            </a:rPr>
                            <m:t>𝟐</m:t>
                          </m:r>
                        </m:sup>
                      </m:sSup>
                      <m:r>
                        <a:rPr lang="en-GB" sz="2800" b="1" i="1" smtClean="0">
                          <a:latin typeface="Cambria Math" panose="02040503050406030204" pitchFamily="18" charset="0"/>
                        </a:rPr>
                        <m:t>=</m:t>
                      </m:r>
                      <m:r>
                        <a:rPr lang="en-GB" sz="2800" b="1" i="1" smtClean="0">
                          <a:latin typeface="Cambria Math" panose="02040503050406030204" pitchFamily="18" charset="0"/>
                        </a:rPr>
                        <m:t>𝟐</m:t>
                      </m:r>
                    </m:oMath>
                    <m:oMath xmlns:m="http://schemas.openxmlformats.org/officeDocument/2006/math">
                      <m:r>
                        <a:rPr lang="en-GB" sz="2800" b="1" i="1" smtClean="0">
                          <a:latin typeface="Cambria Math" panose="02040503050406030204" pitchFamily="18" charset="0"/>
                        </a:rPr>
                        <m:t>𝟓</m:t>
                      </m:r>
                      <m:sSup>
                        <m:sSupPr>
                          <m:ctrlPr>
                            <a:rPr lang="en-GB" sz="2800" b="1" i="1" smtClean="0">
                              <a:latin typeface="Cambria Math" panose="02040503050406030204" pitchFamily="18" charset="0"/>
                            </a:rPr>
                          </m:ctrlPr>
                        </m:sSupPr>
                        <m:e>
                          <m:r>
                            <a:rPr lang="en-GB" sz="2800" b="1" i="1" smtClean="0">
                              <a:latin typeface="Cambria Math" panose="02040503050406030204" pitchFamily="18" charset="0"/>
                            </a:rPr>
                            <m:t>𝒙</m:t>
                          </m:r>
                        </m:e>
                        <m:sup>
                          <m:r>
                            <a:rPr lang="en-GB" sz="2800" b="1" i="1" smtClean="0">
                              <a:latin typeface="Cambria Math" panose="02040503050406030204" pitchFamily="18" charset="0"/>
                            </a:rPr>
                            <m:t>𝟐</m:t>
                          </m:r>
                        </m:sup>
                      </m:sSup>
                      <m:r>
                        <a:rPr lang="en-GB" sz="2800" b="1" i="1" smtClean="0">
                          <a:latin typeface="Cambria Math" panose="02040503050406030204" pitchFamily="18" charset="0"/>
                        </a:rPr>
                        <m:t>+</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𝟐</m:t>
                      </m:r>
                    </m:oMath>
                    <m:oMath xmlns:m="http://schemas.openxmlformats.org/officeDocument/2006/math">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𝟎</m:t>
                      </m:r>
                      <m:r>
                        <a:rPr lang="en-GB" sz="2800" b="1" i="1" smtClean="0">
                          <a:latin typeface="Cambria Math" panose="02040503050406030204" pitchFamily="18" charset="0"/>
                        </a:rPr>
                        <m:t>.</m:t>
                      </m:r>
                      <m:r>
                        <a:rPr lang="en-GB" sz="2800" b="1" i="1" smtClean="0">
                          <a:latin typeface="Cambria Math" panose="02040503050406030204" pitchFamily="18" charset="0"/>
                        </a:rPr>
                        <m:t>𝟕𝟒𝟎</m:t>
                      </m:r>
                      <m:r>
                        <a:rPr lang="en-GB" sz="2800" b="1" i="1" smtClean="0">
                          <a:latin typeface="Cambria Math" panose="02040503050406030204" pitchFamily="18" charset="0"/>
                        </a:rPr>
                        <m:t> </m:t>
                      </m:r>
                      <m:r>
                        <a:rPr lang="en-GB" sz="2800" b="1" i="1" smtClean="0">
                          <a:latin typeface="Cambria Math" panose="02040503050406030204" pitchFamily="18" charset="0"/>
                        </a:rPr>
                        <m:t>𝒐𝒓</m:t>
                      </m:r>
                      <m:r>
                        <a:rPr lang="en-GB" sz="2800" b="1" i="1" smtClean="0">
                          <a:latin typeface="Cambria Math" panose="02040503050406030204" pitchFamily="18" charset="0"/>
                        </a:rPr>
                        <m:t> </m:t>
                      </m:r>
                      <m:r>
                        <a:rPr lang="en-GB" sz="2800" b="1" i="1" smtClean="0">
                          <a:latin typeface="Cambria Math" panose="02040503050406030204" pitchFamily="18" charset="0"/>
                        </a:rPr>
                        <m:t>𝒙</m:t>
                      </m:r>
                      <m:r>
                        <a:rPr lang="en-GB" sz="2800" b="1" i="1" smtClean="0">
                          <a:latin typeface="Cambria Math" panose="02040503050406030204" pitchFamily="18" charset="0"/>
                        </a:rPr>
                        <m:t>=</m:t>
                      </m:r>
                      <m:r>
                        <a:rPr lang="en-GB" sz="2800" b="1" i="1" smtClean="0">
                          <a:latin typeface="Cambria Math" panose="02040503050406030204" pitchFamily="18" charset="0"/>
                        </a:rPr>
                        <m:t>𝟎</m:t>
                      </m:r>
                      <m:r>
                        <a:rPr lang="en-GB" sz="2800" b="1" i="1" smtClean="0">
                          <a:latin typeface="Cambria Math" panose="02040503050406030204" pitchFamily="18" charset="0"/>
                        </a:rPr>
                        <m:t>.</m:t>
                      </m:r>
                      <m:r>
                        <a:rPr lang="en-GB" sz="2800" b="1" i="1" smtClean="0">
                          <a:latin typeface="Cambria Math" panose="02040503050406030204" pitchFamily="18" charset="0"/>
                        </a:rPr>
                        <m:t>𝟓𝟒𝟎</m:t>
                      </m:r>
                    </m:oMath>
                  </m:oMathPara>
                </a14:m>
                <a:endParaRPr lang="en-GB" sz="2800" b="1" dirty="0"/>
              </a:p>
            </p:txBody>
          </p:sp>
        </mc:Choice>
        <mc:Fallback xmlns="">
          <p:sp>
            <p:nvSpPr>
              <p:cNvPr id="6" name="TextBox 5"/>
              <p:cNvSpPr txBox="1">
                <a:spLocks noRot="1" noChangeAspect="1" noMove="1" noResize="1" noEditPoints="1" noAdjustHandles="1" noChangeArrowheads="1" noChangeShapeType="1" noTextEdit="1"/>
              </p:cNvSpPr>
              <p:nvPr/>
            </p:nvSpPr>
            <p:spPr>
              <a:xfrm>
                <a:off x="4630341" y="789225"/>
                <a:ext cx="4441087" cy="3937425"/>
              </a:xfrm>
              <a:prstGeom prst="rect">
                <a:avLst/>
              </a:prstGeom>
              <a:blipFill>
                <a:blip r:embed="rId3"/>
                <a:stretch>
                  <a:fillRect l="-2885" t="-139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411760" y="5702646"/>
                <a:ext cx="3961012" cy="101438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pPr/>
                <a14:m>
                  <m:oMathPara xmlns:m="http://schemas.openxmlformats.org/officeDocument/2006/math">
                    <m:oMathParaPr>
                      <m:jc m:val="left"/>
                    </m:oMathParaPr>
                    <m:oMath xmlns:m="http://schemas.openxmlformats.org/officeDocument/2006/math">
                      <m:r>
                        <a:rPr lang="en-GB" sz="2800" b="0" i="1" smtClean="0">
                          <a:latin typeface="Cambria Math" panose="02040503050406030204" pitchFamily="18" charset="0"/>
                        </a:rPr>
                        <m:t>𝑥</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m:t>
                          </m:r>
                          <m:r>
                            <a:rPr lang="en-GB" sz="2800" b="0" i="1" smtClean="0">
                              <a:latin typeface="Cambria Math" panose="02040503050406030204" pitchFamily="18" charset="0"/>
                            </a:rPr>
                            <m:t>𝑏</m:t>
                          </m:r>
                          <m:r>
                            <a:rPr lang="en-GB" sz="2800" b="0" i="1" smtClean="0">
                              <a:latin typeface="Cambria Math" panose="02040503050406030204" pitchFamily="18" charset="0"/>
                            </a:rPr>
                            <m:t>±</m:t>
                          </m:r>
                          <m:rad>
                            <m:radPr>
                              <m:degHide m:val="on"/>
                              <m:ctrlPr>
                                <a:rPr lang="en-GB" sz="2800" b="0" i="1" smtClean="0">
                                  <a:latin typeface="Cambria Math" panose="02040503050406030204" pitchFamily="18" charset="0"/>
                                </a:rPr>
                              </m:ctrlPr>
                            </m:radPr>
                            <m:deg/>
                            <m:e>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𝑏</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−4</m:t>
                              </m:r>
                              <m:r>
                                <a:rPr lang="en-GB" sz="2800" b="0" i="1" smtClean="0">
                                  <a:latin typeface="Cambria Math" panose="02040503050406030204" pitchFamily="18" charset="0"/>
                                </a:rPr>
                                <m:t>𝑎𝑐</m:t>
                              </m:r>
                            </m:e>
                          </m:rad>
                        </m:num>
                        <m:den>
                          <m:r>
                            <a:rPr lang="en-GB" sz="2800" b="0" i="1" smtClean="0">
                              <a:latin typeface="Cambria Math" panose="02040503050406030204" pitchFamily="18" charset="0"/>
                            </a:rPr>
                            <m:t>2</m:t>
                          </m:r>
                          <m:r>
                            <a:rPr lang="en-GB" sz="2800" b="0" i="1" smtClean="0">
                              <a:latin typeface="Cambria Math" panose="02040503050406030204" pitchFamily="18" charset="0"/>
                            </a:rPr>
                            <m:t>𝑎</m:t>
                          </m:r>
                        </m:den>
                      </m:f>
                    </m:oMath>
                  </m:oMathPara>
                </a14:m>
                <a:endParaRPr lang="en-GB"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2411760" y="5702646"/>
                <a:ext cx="3961012" cy="1014380"/>
              </a:xfrm>
              <a:prstGeom prst="rect">
                <a:avLst/>
              </a:prstGeom>
              <a:blipFill rotWithShape="0">
                <a:blip r:embed="rId4"/>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cxnSp>
        <p:nvCxnSpPr>
          <p:cNvPr id="8" name="Straight Connector 7"/>
          <p:cNvCxnSpPr/>
          <p:nvPr/>
        </p:nvCxnSpPr>
        <p:spPr>
          <a:xfrm>
            <a:off x="4283968" y="1226252"/>
            <a:ext cx="0" cy="4032448"/>
          </a:xfrm>
          <a:prstGeom prst="line">
            <a:avLst/>
          </a:prstGeom>
        </p:spPr>
        <p:style>
          <a:lnRef idx="2">
            <a:schemeClr val="dk1"/>
          </a:lnRef>
          <a:fillRef idx="0">
            <a:schemeClr val="dk1"/>
          </a:fillRef>
          <a:effectRef idx="1">
            <a:schemeClr val="dk1"/>
          </a:effectRef>
          <a:fontRef idx="minor">
            <a:schemeClr val="tx1"/>
          </a:fontRef>
        </p:style>
      </p:cxnSp>
      <p:sp>
        <p:nvSpPr>
          <p:cNvPr id="9" name="Rectangle 8"/>
          <p:cNvSpPr/>
          <p:nvPr/>
        </p:nvSpPr>
        <p:spPr>
          <a:xfrm>
            <a:off x="539552" y="1916832"/>
            <a:ext cx="3312368" cy="165958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4619779" y="3298425"/>
            <a:ext cx="4291991" cy="15249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1" name="TextBox 10"/>
              <p:cNvSpPr txBox="1"/>
              <p:nvPr/>
            </p:nvSpPr>
            <p:spPr>
              <a:xfrm>
                <a:off x="179512" y="3837509"/>
                <a:ext cx="3240360" cy="155651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4</m:t>
                          </m:r>
                          <m:r>
                            <a:rPr lang="en-GB" sz="2000" b="0" i="1" smtClean="0">
                              <a:latin typeface="Cambria Math" panose="02040503050406030204" pitchFamily="18" charset="0"/>
                            </a:rPr>
                            <m:t>𝑥</m:t>
                          </m:r>
                          <m:r>
                            <a:rPr lang="en-GB" sz="2000" b="0" i="1" smtClean="0">
                              <a:latin typeface="Cambria Math" panose="02040503050406030204" pitchFamily="18" charset="0"/>
                            </a:rPr>
                            <m:t>−1</m:t>
                          </m:r>
                        </m:num>
                        <m:den>
                          <m:r>
                            <a:rPr lang="en-GB" sz="2000" b="0" i="1" smtClean="0">
                              <a:latin typeface="Cambria Math" panose="02040503050406030204" pitchFamily="18" charset="0"/>
                            </a:rPr>
                            <m:t>5</m:t>
                          </m:r>
                        </m:den>
                      </m:f>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𝑥</m:t>
                          </m:r>
                          <m:r>
                            <a:rPr lang="en-GB" sz="2000" b="0" i="1" smtClean="0">
                              <a:latin typeface="Cambria Math" panose="02040503050406030204" pitchFamily="18" charset="0"/>
                            </a:rPr>
                            <m:t>+4</m:t>
                          </m:r>
                        </m:num>
                        <m:den>
                          <m:r>
                            <a:rPr lang="en-GB" sz="2000" b="0" i="1" smtClean="0">
                              <a:latin typeface="Cambria Math" panose="02040503050406030204" pitchFamily="18" charset="0"/>
                            </a:rPr>
                            <m:t>2</m:t>
                          </m:r>
                        </m:den>
                      </m:f>
                      <m:r>
                        <a:rPr lang="en-GB" sz="2000" b="0" i="1" smtClean="0">
                          <a:latin typeface="Cambria Math" panose="02040503050406030204" pitchFamily="18" charset="0"/>
                        </a:rPr>
                        <m:t>=3</m:t>
                      </m:r>
                    </m:oMath>
                  </m:oMathPara>
                </a14:m>
                <a:br>
                  <a:rPr lang="en-GB" sz="2000" b="0" dirty="0"/>
                </a:br>
                <a:endParaRPr lang="en-GB" sz="2000" b="0" dirty="0"/>
              </a:p>
              <a:p>
                <a:endParaRPr lang="en-GB" sz="200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n-GB" sz="2000" b="1" i="1" smtClean="0">
                          <a:latin typeface="Cambria Math" panose="02040503050406030204" pitchFamily="18" charset="0"/>
                        </a:rPr>
                        <m:t>𝒙</m:t>
                      </m:r>
                      <m:r>
                        <a:rPr lang="en-GB" sz="2000" b="1" i="1" smtClean="0">
                          <a:latin typeface="Cambria Math" panose="02040503050406030204" pitchFamily="18" charset="0"/>
                        </a:rPr>
                        <m:t>=</m:t>
                      </m:r>
                      <m:f>
                        <m:fPr>
                          <m:ctrlPr>
                            <a:rPr lang="en-GB" sz="2000" b="1" i="1" smtClean="0">
                              <a:latin typeface="Cambria Math" panose="02040503050406030204" pitchFamily="18" charset="0"/>
                            </a:rPr>
                          </m:ctrlPr>
                        </m:fPr>
                        <m:num>
                          <m:r>
                            <a:rPr lang="en-GB" sz="2000" b="1" i="1" smtClean="0">
                              <a:latin typeface="Cambria Math" panose="02040503050406030204" pitchFamily="18" charset="0"/>
                            </a:rPr>
                            <m:t>𝟏𝟐</m:t>
                          </m:r>
                        </m:num>
                        <m:den>
                          <m:r>
                            <a:rPr lang="en-GB" sz="2000" b="1" i="1" smtClean="0">
                              <a:latin typeface="Cambria Math" panose="02040503050406030204" pitchFamily="18" charset="0"/>
                            </a:rPr>
                            <m:t>𝟏𝟑</m:t>
                          </m:r>
                        </m:den>
                      </m:f>
                    </m:oMath>
                  </m:oMathPara>
                </a14:m>
                <a:endParaRPr lang="en-GB" b="1" dirty="0"/>
              </a:p>
            </p:txBody>
          </p:sp>
        </mc:Choice>
        <mc:Fallback xmlns="">
          <p:sp>
            <p:nvSpPr>
              <p:cNvPr id="11" name="TextBox 10"/>
              <p:cNvSpPr txBox="1">
                <a:spLocks noRot="1" noChangeAspect="1" noMove="1" noResize="1" noEditPoints="1" noAdjustHandles="1" noChangeArrowheads="1" noChangeShapeType="1" noTextEdit="1"/>
              </p:cNvSpPr>
              <p:nvPr/>
            </p:nvSpPr>
            <p:spPr>
              <a:xfrm>
                <a:off x="179512" y="3837509"/>
                <a:ext cx="3240360" cy="1556516"/>
              </a:xfrm>
              <a:prstGeom prst="rect">
                <a:avLst/>
              </a:prstGeom>
              <a:blipFill>
                <a:blip r:embed="rId5"/>
                <a:stretch>
                  <a:fillRect/>
                </a:stretch>
              </a:blipFill>
            </p:spPr>
            <p:txBody>
              <a:bodyPr/>
              <a:lstStyle/>
              <a:p>
                <a:r>
                  <a:rPr lang="en-GB">
                    <a:noFill/>
                  </a:rPr>
                  <a:t> </a:t>
                </a:r>
              </a:p>
            </p:txBody>
          </p:sp>
        </mc:Fallback>
      </mc:AlternateContent>
      <p:sp>
        <p:nvSpPr>
          <p:cNvPr id="12" name="Rectangle 11"/>
          <p:cNvSpPr/>
          <p:nvPr/>
        </p:nvSpPr>
        <p:spPr>
          <a:xfrm>
            <a:off x="624166" y="4645922"/>
            <a:ext cx="2736304" cy="80664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5215860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0"/>
                                        </p:tgtEl>
                                      </p:cBhvr>
                                    </p:animEffect>
                                    <p:set>
                                      <p:cBhvr>
                                        <p:cTn id="13"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4" restart="whenNotActive" fill="hold" evtFilter="cancelBubble" nodeType="interactiveSeq">
                <p:stCondLst>
                  <p:cond evt="onClick" delay="0">
                    <p:tgtEl>
                      <p:spTgt spid="12"/>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2"/>
                                        </p:tgtEl>
                                      </p:cBhvr>
                                    </p:animEffect>
                                    <p:set>
                                      <p:cBhvr>
                                        <p:cTn id="1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9" grpId="0" animBg="1"/>
      <p:bldP spid="10"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AS Pure Chapter 1 :: </a:t>
            </a:r>
            <a:r>
              <a:rPr lang="en-GB" dirty="0"/>
              <a:t>Algebraic Techniques</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
        <p:nvSpPr>
          <p:cNvPr id="7" name="TextBox 6">
            <a:extLst>
              <a:ext uri="{FF2B5EF4-FFF2-40B4-BE49-F238E27FC236}">
                <a16:creationId xmlns:a16="http://schemas.microsoft.com/office/drawing/2014/main" id="{46FAE7C9-8306-D51F-DF37-8539BC546DD5}"/>
              </a:ext>
            </a:extLst>
          </p:cNvPr>
          <p:cNvSpPr txBox="1"/>
          <p:nvPr/>
        </p:nvSpPr>
        <p:spPr>
          <a:xfrm>
            <a:off x="3203848" y="5589240"/>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Exercises 3 - 9</a:t>
            </a:r>
          </a:p>
        </p:txBody>
      </p:sp>
    </p:spTree>
    <p:extLst>
      <p:ext uri="{BB962C8B-B14F-4D97-AF65-F5344CB8AC3E}">
        <p14:creationId xmlns:p14="http://schemas.microsoft.com/office/powerpoint/2010/main" val="36283465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Chapter Overview</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23528" y="764704"/>
            <a:ext cx="8136904" cy="646331"/>
          </a:xfrm>
          <a:prstGeom prst="rect">
            <a:avLst/>
          </a:prstGeom>
          <a:noFill/>
        </p:spPr>
        <p:txBody>
          <a:bodyPr wrap="square" rtlCol="0">
            <a:spAutoFit/>
          </a:bodyPr>
          <a:lstStyle/>
          <a:p>
            <a:r>
              <a:rPr lang="en-GB" dirty="0"/>
              <a:t>As a relatively gentle introduction to Pure, most of this chapter is a recap of core GCSE algebraic skills.</a:t>
            </a:r>
          </a:p>
        </p:txBody>
      </p:sp>
      <mc:AlternateContent xmlns:mc="http://schemas.openxmlformats.org/markup-compatibility/2006" xmlns:a14="http://schemas.microsoft.com/office/drawing/2010/main">
        <mc:Choice Requires="a14">
          <p:sp>
            <p:nvSpPr>
              <p:cNvPr id="6" name="TextBox 5"/>
              <p:cNvSpPr txBox="1"/>
              <p:nvPr/>
            </p:nvSpPr>
            <p:spPr>
              <a:xfrm>
                <a:off x="1403648" y="1987157"/>
                <a:ext cx="2232248" cy="92903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a:t>
                </a:r>
              </a:p>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−6</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5</m:t>
                              </m:r>
                            </m:sup>
                          </m:sSup>
                        </m:num>
                        <m:den>
                          <m:r>
                            <a:rPr lang="en-GB" b="0" i="1" smtClean="0">
                              <a:latin typeface="Cambria Math" panose="02040503050406030204" pitchFamily="18" charset="0"/>
                            </a:rPr>
                            <m:t>2</m:t>
                          </m:r>
                          <m:r>
                            <a:rPr lang="en-GB" b="0" i="1" smtClean="0">
                              <a:latin typeface="Cambria Math" panose="02040503050406030204" pitchFamily="18" charset="0"/>
                            </a:rPr>
                            <m:t>𝑥</m:t>
                          </m:r>
                        </m:den>
                      </m:f>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1403648" y="1987157"/>
                <a:ext cx="2232248" cy="929037"/>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7" name="TextBox 6"/>
          <p:cNvSpPr txBox="1"/>
          <p:nvPr/>
        </p:nvSpPr>
        <p:spPr>
          <a:xfrm>
            <a:off x="1403648" y="1627117"/>
            <a:ext cx="223224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1</a:t>
            </a:r>
            <a:r>
              <a:rPr lang="en-GB" dirty="0"/>
              <a:t>:: Basic Index Laws</a:t>
            </a:r>
          </a:p>
        </p:txBody>
      </p:sp>
      <mc:AlternateContent xmlns:mc="http://schemas.openxmlformats.org/markup-compatibility/2006" xmlns:a14="http://schemas.microsoft.com/office/drawing/2010/main">
        <mc:Choice Requires="a14">
          <p:sp>
            <p:nvSpPr>
              <p:cNvPr id="8" name="TextBox 7"/>
              <p:cNvSpPr txBox="1"/>
              <p:nvPr/>
            </p:nvSpPr>
            <p:spPr>
              <a:xfrm>
                <a:off x="4355976" y="1987157"/>
                <a:ext cx="2232248"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Expand and simplify</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−3</m:t>
                              </m:r>
                            </m:e>
                          </m:d>
                        </m:e>
                        <m:sup>
                          <m:r>
                            <a:rPr lang="en-GB" b="0" i="1" smtClean="0">
                              <a:latin typeface="Cambria Math" panose="02040503050406030204" pitchFamily="18" charset="0"/>
                            </a:rPr>
                            <m:t>2</m:t>
                          </m:r>
                        </m:sup>
                      </m:sSup>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oMath>
                  </m:oMathPara>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4355976" y="1987157"/>
                <a:ext cx="2232248" cy="646331"/>
              </a:xfrm>
              <a:prstGeom prst="rect">
                <a:avLst/>
              </a:prstGeom>
              <a:blipFill>
                <a:blip r:embed="rId3"/>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9" name="TextBox 8"/>
          <p:cNvSpPr txBox="1"/>
          <p:nvPr/>
        </p:nvSpPr>
        <p:spPr>
          <a:xfrm>
            <a:off x="4355976" y="1617825"/>
            <a:ext cx="223224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2</a:t>
            </a:r>
            <a:r>
              <a:rPr lang="en-GB" dirty="0"/>
              <a:t>:: Expand brackets</a:t>
            </a:r>
          </a:p>
        </p:txBody>
      </p:sp>
      <mc:AlternateContent xmlns:mc="http://schemas.openxmlformats.org/markup-compatibility/2006" xmlns:a14="http://schemas.microsoft.com/office/drawing/2010/main">
        <mc:Choice Requires="a14">
          <p:sp>
            <p:nvSpPr>
              <p:cNvPr id="10" name="TextBox 9"/>
              <p:cNvSpPr txBox="1"/>
              <p:nvPr/>
            </p:nvSpPr>
            <p:spPr>
              <a:xfrm>
                <a:off x="323528" y="3852356"/>
                <a:ext cx="3024336"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Factorise fully:</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−16</m:t>
                      </m:r>
                      <m:r>
                        <a:rPr lang="en-GB" b="0" i="1" smtClean="0">
                          <a:latin typeface="Cambria Math" panose="02040503050406030204" pitchFamily="18" charset="0"/>
                        </a:rPr>
                        <m:t>𝑥</m:t>
                      </m:r>
                    </m:oMath>
                  </m:oMathPara>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323528" y="3852356"/>
                <a:ext cx="3024336" cy="646331"/>
              </a:xfrm>
              <a:prstGeom prst="rect">
                <a:avLst/>
              </a:prstGeom>
              <a:blipFill>
                <a:blip r:embed="rId4"/>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11" name="TextBox 10"/>
          <p:cNvSpPr txBox="1"/>
          <p:nvPr/>
        </p:nvSpPr>
        <p:spPr>
          <a:xfrm>
            <a:off x="323528" y="3492316"/>
            <a:ext cx="3024336"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3</a:t>
            </a:r>
            <a:r>
              <a:rPr lang="en-GB" dirty="0"/>
              <a:t>:: Factorise quadratics/</a:t>
            </a:r>
            <a:r>
              <a:rPr lang="en-GB" dirty="0" err="1"/>
              <a:t>cubics</a:t>
            </a:r>
            <a:endParaRPr lang="en-GB" dirty="0"/>
          </a:p>
        </p:txBody>
      </p:sp>
      <mc:AlternateContent xmlns:mc="http://schemas.openxmlformats.org/markup-compatibility/2006" xmlns:a14="http://schemas.microsoft.com/office/drawing/2010/main">
        <mc:Choice Requires="a14">
          <p:sp>
            <p:nvSpPr>
              <p:cNvPr id="12" name="TextBox 11"/>
              <p:cNvSpPr txBox="1"/>
              <p:nvPr/>
            </p:nvSpPr>
            <p:spPr>
              <a:xfrm>
                <a:off x="4860032" y="3468712"/>
                <a:ext cx="3240360" cy="114480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Evaluate:</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27</m:t>
                                  </m:r>
                                </m:num>
                                <m:den>
                                  <m:r>
                                    <a:rPr lang="en-GB" b="0" i="1" smtClean="0">
                                      <a:latin typeface="Cambria Math" panose="02040503050406030204" pitchFamily="18" charset="0"/>
                                    </a:rPr>
                                    <m:t>8</m:t>
                                  </m:r>
                                </m:den>
                              </m:f>
                            </m:e>
                          </m:d>
                        </m:e>
                        <m: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sup>
                      </m:sSup>
                    </m:oMath>
                  </m:oMathPara>
                </a14:m>
                <a:endParaRPr lang="en-GB" dirty="0"/>
              </a:p>
            </p:txBody>
          </p:sp>
        </mc:Choice>
        <mc:Fallback xmlns="">
          <p:sp>
            <p:nvSpPr>
              <p:cNvPr id="12" name="TextBox 11"/>
              <p:cNvSpPr txBox="1">
                <a:spLocks noRot="1" noChangeAspect="1" noMove="1" noResize="1" noEditPoints="1" noAdjustHandles="1" noChangeArrowheads="1" noChangeShapeType="1" noTextEdit="1"/>
              </p:cNvSpPr>
              <p:nvPr/>
            </p:nvSpPr>
            <p:spPr>
              <a:xfrm>
                <a:off x="4860032" y="3468712"/>
                <a:ext cx="3240360" cy="1144801"/>
              </a:xfrm>
              <a:prstGeom prst="rect">
                <a:avLst/>
              </a:prstGeom>
              <a:blipFill>
                <a:blip r:embed="rId5"/>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13" name="TextBox 12"/>
          <p:cNvSpPr txBox="1"/>
          <p:nvPr/>
        </p:nvSpPr>
        <p:spPr>
          <a:xfrm>
            <a:off x="4860032" y="3108672"/>
            <a:ext cx="3240360"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4</a:t>
            </a:r>
            <a:r>
              <a:rPr lang="en-GB" dirty="0"/>
              <a:t>:: Fractional/Negative Powers</a:t>
            </a:r>
          </a:p>
        </p:txBody>
      </p:sp>
      <p:sp>
        <p:nvSpPr>
          <p:cNvPr id="14" name="TextBox 13"/>
          <p:cNvSpPr txBox="1"/>
          <p:nvPr/>
        </p:nvSpPr>
        <p:spPr>
          <a:xfrm>
            <a:off x="335560" y="4538746"/>
            <a:ext cx="2520280" cy="954107"/>
          </a:xfrm>
          <a:prstGeom prst="rect">
            <a:avLst/>
          </a:prstGeom>
          <a:noFill/>
        </p:spPr>
        <p:txBody>
          <a:bodyPr wrap="square" rtlCol="0">
            <a:spAutoFit/>
          </a:bodyPr>
          <a:lstStyle/>
          <a:p>
            <a:r>
              <a:rPr lang="en-GB" sz="1400" b="1" dirty="0"/>
              <a:t>NEW! (since GCSE)</a:t>
            </a:r>
          </a:p>
          <a:p>
            <a:r>
              <a:rPr lang="en-GB" sz="1400" dirty="0"/>
              <a:t>You may have to combine factorisation techniques to factorise </a:t>
            </a:r>
            <a:r>
              <a:rPr lang="en-GB" sz="1400" dirty="0" err="1"/>
              <a:t>cubics</a:t>
            </a:r>
            <a:r>
              <a:rPr lang="en-GB" sz="1400" dirty="0"/>
              <a:t>.</a:t>
            </a:r>
          </a:p>
        </p:txBody>
      </p:sp>
      <mc:AlternateContent xmlns:mc="http://schemas.openxmlformats.org/markup-compatibility/2006" xmlns:a14="http://schemas.microsoft.com/office/drawing/2010/main">
        <mc:Choice Requires="a14">
          <p:sp>
            <p:nvSpPr>
              <p:cNvPr id="15" name="TextBox 14"/>
              <p:cNvSpPr txBox="1"/>
              <p:nvPr/>
            </p:nvSpPr>
            <p:spPr>
              <a:xfrm>
                <a:off x="3635896" y="5448737"/>
                <a:ext cx="2232248" cy="121860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Rationalise the denominator of</a:t>
                </a:r>
              </a:p>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2</m:t>
                              </m:r>
                            </m:e>
                          </m:rad>
                        </m:den>
                      </m:f>
                    </m:oMath>
                  </m:oMathPara>
                </a14:m>
                <a:endParaRPr lang="en-GB" dirty="0"/>
              </a:p>
            </p:txBody>
          </p:sp>
        </mc:Choice>
        <mc:Fallback xmlns="">
          <p:sp>
            <p:nvSpPr>
              <p:cNvPr id="15" name="TextBox 14"/>
              <p:cNvSpPr txBox="1">
                <a:spLocks noRot="1" noChangeAspect="1" noMove="1" noResize="1" noEditPoints="1" noAdjustHandles="1" noChangeArrowheads="1" noChangeShapeType="1" noTextEdit="1"/>
              </p:cNvSpPr>
              <p:nvPr/>
            </p:nvSpPr>
            <p:spPr>
              <a:xfrm>
                <a:off x="3635896" y="5448737"/>
                <a:ext cx="2232248" cy="1218603"/>
              </a:xfrm>
              <a:prstGeom prst="rect">
                <a:avLst/>
              </a:prstGeom>
              <a:blipFill>
                <a:blip r:embed="rId6"/>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16" name="TextBox 15"/>
          <p:cNvSpPr txBox="1"/>
          <p:nvPr/>
        </p:nvSpPr>
        <p:spPr>
          <a:xfrm>
            <a:off x="3635896" y="5088697"/>
            <a:ext cx="2232248"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5</a:t>
            </a:r>
            <a:r>
              <a:rPr lang="en-GB" dirty="0"/>
              <a:t>:: Surds</a:t>
            </a:r>
          </a:p>
        </p:txBody>
      </p:sp>
      <mc:AlternateContent xmlns:mc="http://schemas.openxmlformats.org/markup-compatibility/2006" xmlns:a14="http://schemas.microsoft.com/office/drawing/2010/main">
        <mc:Choice Requires="a14">
          <p:sp>
            <p:nvSpPr>
              <p:cNvPr id="17" name="TextBox 16"/>
              <p:cNvSpPr txBox="1"/>
              <p:nvPr/>
            </p:nvSpPr>
            <p:spPr>
              <a:xfrm>
                <a:off x="6012523" y="5492274"/>
                <a:ext cx="2795554" cy="1131528"/>
              </a:xfrm>
              <a:prstGeom prst="rect">
                <a:avLst/>
              </a:prstGeom>
              <a:noFill/>
            </p:spPr>
            <p:txBody>
              <a:bodyPr wrap="square" rtlCol="0">
                <a:spAutoFit/>
              </a:bodyPr>
              <a:lstStyle/>
              <a:p>
                <a:r>
                  <a:rPr lang="en-GB" sz="1400" b="1" dirty="0"/>
                  <a:t>NEW! (since GCSE)</a:t>
                </a:r>
              </a:p>
              <a:p>
                <a:r>
                  <a:rPr lang="en-GB" sz="1400" dirty="0"/>
                  <a:t>You’ve dealt with expressions of the form </a:t>
                </a:r>
                <a14:m>
                  <m:oMath xmlns:m="http://schemas.openxmlformats.org/officeDocument/2006/math">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ad>
                          <m:radPr>
                            <m:degHide m:val="on"/>
                            <m:ctrlPr>
                              <a:rPr lang="en-GB" sz="1400" b="0" i="1" smtClean="0">
                                <a:latin typeface="Cambria Math" panose="02040503050406030204" pitchFamily="18" charset="0"/>
                              </a:rPr>
                            </m:ctrlPr>
                          </m:radPr>
                          <m:deg/>
                          <m:e>
                            <m:r>
                              <a:rPr lang="en-GB" sz="1400" b="0" i="1" smtClean="0">
                                <a:latin typeface="Cambria Math" panose="02040503050406030204" pitchFamily="18" charset="0"/>
                              </a:rPr>
                              <m:t>𝑏</m:t>
                            </m:r>
                          </m:e>
                        </m:rad>
                      </m:den>
                    </m:f>
                  </m:oMath>
                </a14:m>
                <a:r>
                  <a:rPr lang="en-GB" sz="1400" dirty="0"/>
                  <a:t>, but not with more complex denominators such as </a:t>
                </a:r>
                <a14:m>
                  <m:oMath xmlns:m="http://schemas.openxmlformats.org/officeDocument/2006/math">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
                          <a:rPr lang="en-GB" sz="1400" b="0" i="1" smtClean="0">
                            <a:latin typeface="Cambria Math" panose="02040503050406030204" pitchFamily="18" charset="0"/>
                          </a:rPr>
                          <m:t>𝑏</m:t>
                        </m:r>
                        <m:r>
                          <a:rPr lang="en-GB" sz="1400" b="0" i="1" smtClean="0">
                            <a:latin typeface="Cambria Math" panose="02040503050406030204" pitchFamily="18" charset="0"/>
                          </a:rPr>
                          <m:t>−</m:t>
                        </m:r>
                        <m:rad>
                          <m:radPr>
                            <m:degHide m:val="on"/>
                            <m:ctrlPr>
                              <a:rPr lang="en-GB" sz="1400" b="0" i="1" smtClean="0">
                                <a:latin typeface="Cambria Math" panose="02040503050406030204" pitchFamily="18" charset="0"/>
                              </a:rPr>
                            </m:ctrlPr>
                          </m:radPr>
                          <m:deg/>
                          <m:e>
                            <m:r>
                              <a:rPr lang="en-GB" sz="1400" b="0" i="1" smtClean="0">
                                <a:latin typeface="Cambria Math" panose="02040503050406030204" pitchFamily="18" charset="0"/>
                              </a:rPr>
                              <m:t>𝑐</m:t>
                            </m:r>
                          </m:e>
                        </m:rad>
                      </m:den>
                    </m:f>
                  </m:oMath>
                </a14:m>
                <a:endParaRPr lang="en-GB" sz="1400" dirty="0"/>
              </a:p>
            </p:txBody>
          </p:sp>
        </mc:Choice>
        <mc:Fallback xmlns="">
          <p:sp>
            <p:nvSpPr>
              <p:cNvPr id="17" name="TextBox 16"/>
              <p:cNvSpPr txBox="1">
                <a:spLocks noRot="1" noChangeAspect="1" noMove="1" noResize="1" noEditPoints="1" noAdjustHandles="1" noChangeArrowheads="1" noChangeShapeType="1" noTextEdit="1"/>
              </p:cNvSpPr>
              <p:nvPr/>
            </p:nvSpPr>
            <p:spPr>
              <a:xfrm>
                <a:off x="6012523" y="5492274"/>
                <a:ext cx="2795554" cy="1131528"/>
              </a:xfrm>
              <a:prstGeom prst="rect">
                <a:avLst/>
              </a:prstGeom>
              <a:blipFill>
                <a:blip r:embed="rId7"/>
                <a:stretch>
                  <a:fillRect l="-654" t="-1075" r="-1525"/>
                </a:stretch>
              </a:blipFill>
            </p:spPr>
            <p:txBody>
              <a:bodyPr/>
              <a:lstStyle/>
              <a:p>
                <a:r>
                  <a:rPr lang="en-GB">
                    <a:noFill/>
                  </a:rPr>
                  <a:t> </a:t>
                </a:r>
              </a:p>
            </p:txBody>
          </p:sp>
        </mc:Fallback>
      </mc:AlternateContent>
    </p:spTree>
    <p:extLst>
      <p:ext uri="{BB962C8B-B14F-4D97-AF65-F5344CB8AC3E}">
        <p14:creationId xmlns:p14="http://schemas.microsoft.com/office/powerpoint/2010/main" val="3808051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1</a:t>
              </a:r>
              <a:r>
                <a:rPr lang="en-GB" sz="3200" dirty="0">
                  <a:latin typeface="+mj-lt"/>
                </a:rPr>
                <a:t> :: Index Laws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5796136" y="945757"/>
                <a:ext cx="2808312" cy="1477328"/>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latin typeface="Wingdings" panose="05000000000000000000" pitchFamily="2" charset="2"/>
                  </a:rPr>
                  <a:t>!</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𝑛</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r>
                            <a:rPr lang="en-GB" b="0" i="1" smtClean="0">
                              <a:latin typeface="Cambria Math" panose="02040503050406030204" pitchFamily="18" charset="0"/>
                            </a:rPr>
                            <m:t>+</m:t>
                          </m:r>
                          <m:r>
                            <a:rPr lang="en-GB" b="0" i="1" smtClean="0">
                              <a:latin typeface="Cambria Math" panose="02040503050406030204" pitchFamily="18" charset="0"/>
                            </a:rPr>
                            <m:t>𝑛</m:t>
                          </m:r>
                        </m:sup>
                      </m:sSup>
                    </m:oMath>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𝑛</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r>
                            <a:rPr lang="en-GB" b="0" i="1" smtClean="0">
                              <a:latin typeface="Cambria Math" panose="02040503050406030204" pitchFamily="18" charset="0"/>
                            </a:rPr>
                            <m:t>−</m:t>
                          </m:r>
                          <m:r>
                            <a:rPr lang="en-GB" b="0" i="1" smtClean="0">
                              <a:latin typeface="Cambria Math" panose="02040503050406030204" pitchFamily="18" charset="0"/>
                            </a:rPr>
                            <m:t>𝑛</m:t>
                          </m:r>
                        </m:sup>
                      </m:sSup>
                    </m:oMath>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sup>
                              </m:sSup>
                            </m:e>
                          </m:d>
                        </m:e>
                        <m:sup>
                          <m:r>
                            <a:rPr lang="en-GB" b="0" i="1" smtClean="0">
                              <a:latin typeface="Cambria Math" panose="02040503050406030204" pitchFamily="18" charset="0"/>
                            </a:rPr>
                            <m:t>𝑛</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𝑚𝑛</m:t>
                          </m:r>
                        </m:sup>
                      </m:sSup>
                    </m:oMath>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𝑎𝑏</m:t>
                              </m:r>
                            </m:e>
                          </m:d>
                        </m:e>
                        <m:sup>
                          <m:r>
                            <a:rPr lang="en-GB" b="0" i="1" smtClean="0">
                              <a:latin typeface="Cambria Math" panose="02040503050406030204" pitchFamily="18" charset="0"/>
                            </a:rPr>
                            <m:t>𝑛</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𝑛</m:t>
                          </m:r>
                        </m:sup>
                      </m:sSup>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𝑛</m:t>
                          </m:r>
                        </m:sup>
                      </m:sSup>
                    </m:oMath>
                  </m:oMathPara>
                </a14:m>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5796136" y="945757"/>
                <a:ext cx="2808312" cy="1477328"/>
              </a:xfrm>
              <a:prstGeom prst="rect">
                <a:avLst/>
              </a:prstGeom>
              <a:blipFill>
                <a:blip r:embed="rId2"/>
                <a:stretch>
                  <a:fillRect l="-1509" t="-122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1556037" y="1291259"/>
                <a:ext cx="1872208" cy="83939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4800" b="0" i="1" smtClean="0">
                              <a:latin typeface="Cambria Math" panose="02040503050406030204" pitchFamily="18" charset="0"/>
                            </a:rPr>
                          </m:ctrlPr>
                        </m:sSupPr>
                        <m:e>
                          <m:r>
                            <a:rPr lang="en-GB" sz="4800" b="0" i="1" smtClean="0">
                              <a:latin typeface="Cambria Math" panose="02040503050406030204" pitchFamily="18" charset="0"/>
                            </a:rPr>
                            <m:t>3</m:t>
                          </m:r>
                        </m:e>
                        <m:sup>
                          <m:r>
                            <a:rPr lang="en-GB" sz="4800" b="0" i="1" smtClean="0">
                              <a:latin typeface="Cambria Math" panose="02040503050406030204" pitchFamily="18" charset="0"/>
                            </a:rPr>
                            <m:t>5</m:t>
                          </m:r>
                        </m:sup>
                      </m:sSup>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1556037" y="1291259"/>
                <a:ext cx="1872208" cy="839397"/>
              </a:xfrm>
              <a:prstGeom prst="rect">
                <a:avLst/>
              </a:prstGeom>
              <a:blipFill>
                <a:blip r:embed="rId3"/>
                <a:stretch>
                  <a:fillRect/>
                </a:stretch>
              </a:blipFill>
            </p:spPr>
            <p:txBody>
              <a:bodyPr/>
              <a:lstStyle/>
              <a:p>
                <a:r>
                  <a:rPr lang="en-GB">
                    <a:noFill/>
                  </a:rPr>
                  <a:t> </a:t>
                </a:r>
              </a:p>
            </p:txBody>
          </p:sp>
        </mc:Fallback>
      </mc:AlternateContent>
      <p:sp>
        <p:nvSpPr>
          <p:cNvPr id="7" name="TextBox 6"/>
          <p:cNvSpPr txBox="1"/>
          <p:nvPr/>
        </p:nvSpPr>
        <p:spPr>
          <a:xfrm>
            <a:off x="912713" y="1076617"/>
            <a:ext cx="792088" cy="369332"/>
          </a:xfrm>
          <a:prstGeom prst="rect">
            <a:avLst/>
          </a:prstGeom>
          <a:noFill/>
        </p:spPr>
        <p:txBody>
          <a:bodyPr wrap="square" rtlCol="0">
            <a:spAutoFit/>
          </a:bodyPr>
          <a:lstStyle/>
          <a:p>
            <a:r>
              <a:rPr lang="en-GB" dirty="0"/>
              <a:t>base</a:t>
            </a:r>
          </a:p>
        </p:txBody>
      </p:sp>
      <p:cxnSp>
        <p:nvCxnSpPr>
          <p:cNvPr id="9" name="Straight Arrow Connector 8"/>
          <p:cNvCxnSpPr>
            <a:stCxn id="7" idx="2"/>
          </p:cNvCxnSpPr>
          <p:nvPr/>
        </p:nvCxnSpPr>
        <p:spPr>
          <a:xfrm>
            <a:off x="1308757" y="1445949"/>
            <a:ext cx="832864" cy="238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168206" y="798014"/>
            <a:ext cx="2089593" cy="646331"/>
          </a:xfrm>
          <a:prstGeom prst="rect">
            <a:avLst/>
          </a:prstGeom>
          <a:noFill/>
        </p:spPr>
        <p:txBody>
          <a:bodyPr wrap="square" rtlCol="0">
            <a:spAutoFit/>
          </a:bodyPr>
          <a:lstStyle/>
          <a:p>
            <a:r>
              <a:rPr lang="en-GB" dirty="0"/>
              <a:t>exponent or index (plural: indices)</a:t>
            </a:r>
          </a:p>
        </p:txBody>
      </p:sp>
      <p:cxnSp>
        <p:nvCxnSpPr>
          <p:cNvPr id="11" name="Straight Arrow Connector 10"/>
          <p:cNvCxnSpPr/>
          <p:nvPr/>
        </p:nvCxnSpPr>
        <p:spPr>
          <a:xfrm flipH="1">
            <a:off x="2827421" y="1311442"/>
            <a:ext cx="360947" cy="2646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84102" y="2545243"/>
            <a:ext cx="5262818" cy="954107"/>
          </a:xfrm>
          <a:prstGeom prst="rect">
            <a:avLst/>
          </a:prstGeom>
          <a:noFill/>
        </p:spPr>
        <p:txBody>
          <a:bodyPr wrap="square" rtlCol="0">
            <a:spAutoFit/>
          </a:bodyPr>
          <a:lstStyle/>
          <a:p>
            <a:r>
              <a:rPr lang="en-GB" sz="1400" dirty="0"/>
              <a:t>Some also refer to the 5 as the ‘power’. But this would lead to unfortunate ambiguous phrases like “when we multiply two powers together, we add the powers” instead of “when we multiply two powers together, we add the indices”.</a:t>
            </a:r>
          </a:p>
        </p:txBody>
      </p:sp>
      <p:cxnSp>
        <p:nvCxnSpPr>
          <p:cNvPr id="16" name="Straight Connector 15"/>
          <p:cNvCxnSpPr/>
          <p:nvPr/>
        </p:nvCxnSpPr>
        <p:spPr>
          <a:xfrm>
            <a:off x="0" y="3573016"/>
            <a:ext cx="914400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7" name="TextBox 16"/>
              <p:cNvSpPr txBox="1"/>
              <p:nvPr/>
            </p:nvSpPr>
            <p:spPr>
              <a:xfrm>
                <a:off x="383323" y="3740127"/>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3</m:t>
                                </m:r>
                              </m:sup>
                            </m:sSup>
                          </m:e>
                        </m:d>
                      </m:e>
                      <m:sup>
                        <m:r>
                          <a:rPr lang="en-GB" b="0" i="1" smtClean="0">
                            <a:latin typeface="Cambria Math" panose="02040503050406030204" pitchFamily="18" charset="0"/>
                          </a:rPr>
                          <m:t>2</m:t>
                        </m:r>
                      </m:sup>
                    </m:sSup>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oMath>
                </a14:m>
                <a:endParaRPr lang="en-GB" dirty="0"/>
              </a:p>
            </p:txBody>
          </p:sp>
        </mc:Choice>
        <mc:Fallback xmlns="">
          <p:sp>
            <p:nvSpPr>
              <p:cNvPr id="17" name="TextBox 16"/>
              <p:cNvSpPr txBox="1">
                <a:spLocks noRot="1" noChangeAspect="1" noMove="1" noResize="1" noEditPoints="1" noAdjustHandles="1" noChangeArrowheads="1" noChangeShapeType="1" noTextEdit="1"/>
              </p:cNvSpPr>
              <p:nvPr/>
            </p:nvSpPr>
            <p:spPr>
              <a:xfrm>
                <a:off x="383323" y="3740127"/>
                <a:ext cx="3618765" cy="369332"/>
              </a:xfrm>
              <a:prstGeom prst="rect">
                <a:avLst/>
              </a:prstGeom>
              <a:blipFill>
                <a:blip r:embed="rId5"/>
                <a:stretch>
                  <a:fillRect b="-4762"/>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383323" y="4221088"/>
                <a:ext cx="27848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6</m:t>
                          </m:r>
                        </m:sup>
                      </m:sSup>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8</m:t>
                          </m:r>
                        </m:sup>
                      </m:sSup>
                    </m:oMath>
                  </m:oMathPara>
                </a14:m>
                <a:endParaRPr lang="en-GB" dirty="0"/>
              </a:p>
            </p:txBody>
          </p:sp>
        </mc:Choice>
        <mc:Fallback xmlns="">
          <p:sp>
            <p:nvSpPr>
              <p:cNvPr id="18" name="TextBox 17"/>
              <p:cNvSpPr txBox="1">
                <a:spLocks noRot="1" noChangeAspect="1" noMove="1" noResize="1" noEditPoints="1" noAdjustHandles="1" noChangeArrowheads="1" noChangeShapeType="1" noTextEdit="1"/>
              </p:cNvSpPr>
              <p:nvPr/>
            </p:nvSpPr>
            <p:spPr>
              <a:xfrm>
                <a:off x="383323" y="4221088"/>
                <a:ext cx="2784884" cy="369332"/>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4571428" y="3740127"/>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𝑦</m:t>
                            </m:r>
                          </m:e>
                        </m:d>
                      </m:e>
                      <m:sup>
                        <m:r>
                          <a:rPr lang="en-GB" b="0" i="1" smtClean="0">
                            <a:latin typeface="Cambria Math" panose="02040503050406030204" pitchFamily="18" charset="0"/>
                          </a:rPr>
                          <m:t>3</m:t>
                        </m:r>
                      </m:sup>
                    </m:sSup>
                  </m:oMath>
                </a14:m>
                <a:endParaRPr lang="en-GB" dirty="0"/>
              </a:p>
            </p:txBody>
          </p:sp>
        </mc:Choice>
        <mc:Fallback xmlns="">
          <p:sp>
            <p:nvSpPr>
              <p:cNvPr id="19" name="TextBox 18"/>
              <p:cNvSpPr txBox="1">
                <a:spLocks noRot="1" noChangeAspect="1" noMove="1" noResize="1" noEditPoints="1" noAdjustHandles="1" noChangeArrowheads="1" noChangeShapeType="1" noTextEdit="1"/>
              </p:cNvSpPr>
              <p:nvPr/>
            </p:nvSpPr>
            <p:spPr>
              <a:xfrm>
                <a:off x="4571428" y="3740127"/>
                <a:ext cx="3618765" cy="369332"/>
              </a:xfrm>
              <a:prstGeom prst="rect">
                <a:avLst/>
              </a:prstGeom>
              <a:blipFill>
                <a:blip r:embed="rId7"/>
                <a:stretch>
                  <a:fillRect b="-4762"/>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4571428" y="4221088"/>
                <a:ext cx="2784884"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=64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9</m:t>
                          </m:r>
                        </m:sup>
                      </m:sSup>
                      <m:sSup>
                        <m:sSupPr>
                          <m:ctrlPr>
                            <a:rPr lang="en-GB" b="0" i="1" smtClean="0">
                              <a:latin typeface="Cambria Math" panose="02040503050406030204" pitchFamily="18" charset="0"/>
                            </a:rPr>
                          </m:ctrlPr>
                        </m:sSupPr>
                        <m:e>
                          <m:r>
                            <a:rPr lang="en-GB" b="0" i="1" smtClean="0">
                              <a:latin typeface="Cambria Math" panose="02040503050406030204" pitchFamily="18" charset="0"/>
                            </a:rPr>
                            <m:t>𝑦</m:t>
                          </m:r>
                        </m:e>
                        <m:sup>
                          <m:r>
                            <a:rPr lang="en-GB" b="0" i="1" smtClean="0">
                              <a:latin typeface="Cambria Math" panose="02040503050406030204" pitchFamily="18" charset="0"/>
                            </a:rPr>
                            <m:t>3</m:t>
                          </m:r>
                        </m:sup>
                      </m:sSup>
                    </m:oMath>
                  </m:oMathPara>
                </a14:m>
                <a:endParaRPr lang="en-GB" dirty="0"/>
              </a:p>
            </p:txBody>
          </p:sp>
        </mc:Choice>
        <mc:Fallback xmlns="">
          <p:sp>
            <p:nvSpPr>
              <p:cNvPr id="20" name="TextBox 19"/>
              <p:cNvSpPr txBox="1">
                <a:spLocks noRot="1" noChangeAspect="1" noMove="1" noResize="1" noEditPoints="1" noAdjustHandles="1" noChangeArrowheads="1" noChangeShapeType="1" noTextEdit="1"/>
              </p:cNvSpPr>
              <p:nvPr/>
            </p:nvSpPr>
            <p:spPr>
              <a:xfrm>
                <a:off x="4571428" y="4221088"/>
                <a:ext cx="2784884" cy="369332"/>
              </a:xfrm>
              <a:prstGeom prst="rect">
                <a:avLst/>
              </a:prstGeom>
              <a:blipFill>
                <a:blip r:embed="rId8"/>
                <a:stretch>
                  <a:fillRect b="-655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383322" y="4915770"/>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d>
                      <m:dPr>
                        <m:ctrlPr>
                          <a:rPr lang="en-GB" b="0" i="1" smtClean="0">
                            <a:latin typeface="Cambria Math" panose="02040503050406030204" pitchFamily="18" charset="0"/>
                          </a:rPr>
                        </m:ctrlPr>
                      </m:dPr>
                      <m:e>
                        <m:r>
                          <a:rPr lang="en-GB" b="0" i="1" smtClean="0">
                            <a:latin typeface="Cambria Math" panose="02040503050406030204" pitchFamily="18" charset="0"/>
                          </a:rPr>
                          <m:t>3+5</m:t>
                        </m:r>
                        <m:r>
                          <a:rPr lang="en-GB" b="0" i="1" smtClean="0">
                            <a:latin typeface="Cambria Math" panose="02040503050406030204" pitchFamily="18" charset="0"/>
                          </a:rPr>
                          <m:t>𝑥</m:t>
                        </m:r>
                      </m:e>
                    </m:d>
                    <m:r>
                      <a:rPr lang="en-GB" b="0" i="1" smtClean="0">
                        <a:latin typeface="Cambria Math" panose="02040503050406030204" pitchFamily="18" charset="0"/>
                      </a:rPr>
                      <m:t>−</m:t>
                    </m:r>
                    <m:r>
                      <a:rPr lang="en-GB" b="0" i="1" smtClean="0">
                        <a:latin typeface="Cambria Math" panose="02040503050406030204" pitchFamily="18" charset="0"/>
                      </a:rPr>
                      <m:t>𝑥</m:t>
                    </m:r>
                    <m:d>
                      <m:dPr>
                        <m:ctrlPr>
                          <a:rPr lang="en-GB" b="0" i="1" smtClean="0">
                            <a:latin typeface="Cambria Math" panose="02040503050406030204" pitchFamily="18" charset="0"/>
                          </a:rPr>
                        </m:ctrlPr>
                      </m:dPr>
                      <m:e>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e>
                    </m:d>
                  </m:oMath>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383322" y="4915770"/>
                <a:ext cx="3618765" cy="369332"/>
              </a:xfrm>
              <a:prstGeom prst="rect">
                <a:avLst/>
              </a:prstGeom>
              <a:blipFill>
                <a:blip r:embed="rId9"/>
                <a:stretch>
                  <a:fillRect b="-3529"/>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563797" y="5447718"/>
                <a:ext cx="2784884"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=6</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+10</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oMath>
                    <m:oMath xmlns:m="http://schemas.openxmlformats.org/officeDocument/2006/math">
                      <m:r>
                        <a:rPr lang="en-GB" b="0" i="1" smtClean="0">
                          <a:latin typeface="Cambria Math" panose="02040503050406030204" pitchFamily="18" charset="0"/>
                        </a:rPr>
                        <m:t>=11</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+6</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oMath>
                  </m:oMathPara>
                </a14:m>
                <a:endParaRPr lang="en-GB" dirty="0"/>
              </a:p>
            </p:txBody>
          </p:sp>
        </mc:Choice>
        <mc:Fallback xmlns="">
          <p:sp>
            <p:nvSpPr>
              <p:cNvPr id="22" name="TextBox 21"/>
              <p:cNvSpPr txBox="1">
                <a:spLocks noRot="1" noChangeAspect="1" noMove="1" noResize="1" noEditPoints="1" noAdjustHandles="1" noChangeArrowheads="1" noChangeShapeType="1" noTextEdit="1"/>
              </p:cNvSpPr>
              <p:nvPr/>
            </p:nvSpPr>
            <p:spPr>
              <a:xfrm>
                <a:off x="563797" y="5447718"/>
                <a:ext cx="2784884" cy="646331"/>
              </a:xfrm>
              <a:prstGeom prst="rect">
                <a:avLst/>
              </a:prstGeom>
              <a:blipFill>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4571428" y="4915770"/>
                <a:ext cx="3618765" cy="52418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−2</m:t>
                        </m:r>
                        <m:r>
                          <a:rPr lang="en-GB" b="0" i="1" smtClean="0">
                            <a:latin typeface="Cambria Math" panose="02040503050406030204" pitchFamily="18" charset="0"/>
                          </a:rPr>
                          <m:t>𝑥</m:t>
                        </m:r>
                      </m:num>
                      <m:den>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den>
                    </m:f>
                  </m:oMath>
                </a14:m>
                <a:endParaRPr lang="en-GB" dirty="0"/>
              </a:p>
            </p:txBody>
          </p:sp>
        </mc:Choice>
        <mc:Fallback xmlns="">
          <p:sp>
            <p:nvSpPr>
              <p:cNvPr id="23" name="TextBox 22"/>
              <p:cNvSpPr txBox="1">
                <a:spLocks noRot="1" noChangeAspect="1" noMove="1" noResize="1" noEditPoints="1" noAdjustHandles="1" noChangeArrowheads="1" noChangeShapeType="1" noTextEdit="1"/>
              </p:cNvSpPr>
              <p:nvPr/>
            </p:nvSpPr>
            <p:spPr>
              <a:xfrm>
                <a:off x="4571428" y="4915770"/>
                <a:ext cx="3618765" cy="524182"/>
              </a:xfrm>
              <a:prstGeom prst="rect">
                <a:avLst/>
              </a:prstGeom>
              <a:blipFill>
                <a:blip r:embed="rId11"/>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TextBox 23"/>
              <p:cNvSpPr txBox="1"/>
              <p:nvPr/>
            </p:nvSpPr>
            <p:spPr>
              <a:xfrm>
                <a:off x="4595881" y="5451152"/>
                <a:ext cx="1937266" cy="116852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3</m:t>
                              </m:r>
                              <m:r>
                                <a:rPr lang="en-GB" b="0" i="1" smtClean="0">
                                  <a:latin typeface="Cambria Math" panose="02040503050406030204" pitchFamily="18" charset="0"/>
                                </a:rPr>
                                <m:t>𝑥</m:t>
                              </m:r>
                            </m:e>
                            <m:sup>
                              <m:r>
                                <a:rPr lang="en-GB" b="0" i="1" smtClean="0">
                                  <a:latin typeface="Cambria Math" panose="02040503050406030204" pitchFamily="18" charset="0"/>
                                </a:rPr>
                                <m:t>2</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r>
                            <a:rPr lang="en-GB" b="0" i="1" smtClean="0">
                              <a:latin typeface="Cambria Math" panose="02040503050406030204" pitchFamily="18" charset="0"/>
                            </a:rPr>
                            <m:t>𝑥</m:t>
                          </m:r>
                        </m:num>
                        <m:den>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den>
                      </m:f>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r>
                            <a:rPr lang="en-GB" b="0" i="1" smtClean="0">
                              <a:latin typeface="Cambria Math" panose="02040503050406030204" pitchFamily="18" charset="0"/>
                            </a:rPr>
                            <m:t>𝑥</m:t>
                          </m:r>
                        </m:den>
                      </m:f>
                    </m:oMath>
                  </m:oMathPara>
                </a14:m>
                <a:endParaRPr lang="en-GB" dirty="0"/>
              </a:p>
            </p:txBody>
          </p:sp>
        </mc:Choice>
        <mc:Fallback xmlns="">
          <p:sp>
            <p:nvSpPr>
              <p:cNvPr id="24" name="TextBox 23"/>
              <p:cNvSpPr txBox="1">
                <a:spLocks noRot="1" noChangeAspect="1" noMove="1" noResize="1" noEditPoints="1" noAdjustHandles="1" noChangeArrowheads="1" noChangeShapeType="1" noTextEdit="1"/>
              </p:cNvSpPr>
              <p:nvPr/>
            </p:nvSpPr>
            <p:spPr>
              <a:xfrm>
                <a:off x="4595881" y="5451152"/>
                <a:ext cx="1937266" cy="1168525"/>
              </a:xfrm>
              <a:prstGeom prst="rect">
                <a:avLst/>
              </a:prstGeom>
              <a:blipFill>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6347411" y="5709375"/>
                <a:ext cx="2700336" cy="100117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Fro Tip</a:t>
                </a:r>
                <a:r>
                  <a:rPr lang="en-GB" sz="1400" dirty="0"/>
                  <a:t>: While </a:t>
                </a:r>
                <a14:m>
                  <m:oMath xmlns:m="http://schemas.openxmlformats.org/officeDocument/2006/math">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r>
                          <a:rPr lang="en-GB" sz="1400" b="0" i="1" smtClean="0">
                            <a:latin typeface="Cambria Math" panose="02040503050406030204" pitchFamily="18" charset="0"/>
                          </a:rPr>
                          <m:t>+</m:t>
                        </m:r>
                        <m:r>
                          <a:rPr lang="en-GB" sz="1400" b="0" i="1" smtClean="0">
                            <a:latin typeface="Cambria Math" panose="02040503050406030204" pitchFamily="18" charset="0"/>
                          </a:rPr>
                          <m:t>𝑏</m:t>
                        </m:r>
                      </m:num>
                      <m:den>
                        <m:r>
                          <a:rPr lang="en-GB" sz="1400" b="0" i="1" smtClean="0">
                            <a:latin typeface="Cambria Math" panose="02040503050406030204" pitchFamily="18" charset="0"/>
                          </a:rPr>
                          <m:t>𝑐</m:t>
                        </m:r>
                      </m:den>
                    </m:f>
                  </m:oMath>
                </a14:m>
                <a:r>
                  <a:rPr lang="en-GB" sz="1400" dirty="0"/>
                  <a:t> can be split into </a:t>
                </a:r>
                <a14:m>
                  <m:oMath xmlns:m="http://schemas.openxmlformats.org/officeDocument/2006/math">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
                          <a:rPr lang="en-GB" sz="1400" b="0" i="1" smtClean="0">
                            <a:latin typeface="Cambria Math" panose="02040503050406030204" pitchFamily="18" charset="0"/>
                          </a:rPr>
                          <m:t>𝑐</m:t>
                        </m:r>
                      </m:den>
                    </m:f>
                    <m:r>
                      <a:rPr lang="en-GB" sz="1400" b="0" i="1" smtClean="0">
                        <a:latin typeface="Cambria Math" panose="02040503050406030204" pitchFamily="18" charset="0"/>
                      </a:rPr>
                      <m:t>+</m:t>
                    </m:r>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𝑏</m:t>
                        </m:r>
                      </m:num>
                      <m:den>
                        <m:r>
                          <a:rPr lang="en-GB" sz="1400" b="0" i="1" smtClean="0">
                            <a:latin typeface="Cambria Math" panose="02040503050406030204" pitchFamily="18" charset="0"/>
                          </a:rPr>
                          <m:t>𝑐</m:t>
                        </m:r>
                      </m:den>
                    </m:f>
                  </m:oMath>
                </a14:m>
                <a:r>
                  <a:rPr lang="en-GB" sz="1400" dirty="0"/>
                  <a:t>, a common student error is to think that </a:t>
                </a:r>
                <a14:m>
                  <m:oMath xmlns:m="http://schemas.openxmlformats.org/officeDocument/2006/math">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
                          <a:rPr lang="en-GB" sz="1400" b="0" i="1" smtClean="0">
                            <a:latin typeface="Cambria Math" panose="02040503050406030204" pitchFamily="18" charset="0"/>
                          </a:rPr>
                          <m:t>𝑏</m:t>
                        </m:r>
                        <m:r>
                          <a:rPr lang="en-GB" sz="1400" b="0" i="1" smtClean="0">
                            <a:latin typeface="Cambria Math" panose="02040503050406030204" pitchFamily="18" charset="0"/>
                          </a:rPr>
                          <m:t>+</m:t>
                        </m:r>
                        <m:r>
                          <a:rPr lang="en-GB" sz="1400" b="0" i="1" smtClean="0">
                            <a:latin typeface="Cambria Math" panose="02040503050406030204" pitchFamily="18" charset="0"/>
                          </a:rPr>
                          <m:t>𝑐</m:t>
                        </m:r>
                      </m:den>
                    </m:f>
                    <m:r>
                      <a:rPr lang="en-GB" sz="1400" b="0" i="1" smtClean="0">
                        <a:latin typeface="Cambria Math" panose="02040503050406030204" pitchFamily="18" charset="0"/>
                      </a:rPr>
                      <m:t>=</m:t>
                    </m:r>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
                          <a:rPr lang="en-GB" sz="1400" b="0" i="1" smtClean="0">
                            <a:latin typeface="Cambria Math" panose="02040503050406030204" pitchFamily="18" charset="0"/>
                          </a:rPr>
                          <m:t>𝑏</m:t>
                        </m:r>
                      </m:den>
                    </m:f>
                    <m:r>
                      <a:rPr lang="en-GB" sz="1400" b="0" i="1" smtClean="0">
                        <a:latin typeface="Cambria Math" panose="02040503050406030204" pitchFamily="18" charset="0"/>
                      </a:rPr>
                      <m:t>+</m:t>
                    </m:r>
                    <m:f>
                      <m:fPr>
                        <m:ctrlPr>
                          <a:rPr lang="en-GB" sz="1400" b="0" i="1" smtClean="0">
                            <a:latin typeface="Cambria Math" panose="02040503050406030204" pitchFamily="18" charset="0"/>
                          </a:rPr>
                        </m:ctrlPr>
                      </m:fPr>
                      <m:num>
                        <m:r>
                          <a:rPr lang="en-GB" sz="1400" b="0" i="1" smtClean="0">
                            <a:latin typeface="Cambria Math" panose="02040503050406030204" pitchFamily="18" charset="0"/>
                          </a:rPr>
                          <m:t>𝑎</m:t>
                        </m:r>
                      </m:num>
                      <m:den>
                        <m:r>
                          <a:rPr lang="en-GB" sz="1400" b="0" i="1" smtClean="0">
                            <a:latin typeface="Cambria Math" panose="02040503050406030204" pitchFamily="18" charset="0"/>
                          </a:rPr>
                          <m:t>𝑐</m:t>
                        </m:r>
                      </m:den>
                    </m:f>
                  </m:oMath>
                </a14:m>
                <a:endParaRPr lang="en-GB" dirty="0"/>
              </a:p>
            </p:txBody>
          </p:sp>
        </mc:Choice>
        <mc:Fallback xmlns="">
          <p:sp>
            <p:nvSpPr>
              <p:cNvPr id="25" name="TextBox 24"/>
              <p:cNvSpPr txBox="1">
                <a:spLocks noRot="1" noChangeAspect="1" noMove="1" noResize="1" noEditPoints="1" noAdjustHandles="1" noChangeArrowheads="1" noChangeShapeType="1" noTextEdit="1"/>
              </p:cNvSpPr>
              <p:nvPr/>
            </p:nvSpPr>
            <p:spPr>
              <a:xfrm>
                <a:off x="6347411" y="5709375"/>
                <a:ext cx="2700336" cy="1001172"/>
              </a:xfrm>
              <a:prstGeom prst="rect">
                <a:avLst/>
              </a:prstGeom>
              <a:blipFill>
                <a:blip r:embed="rId13"/>
                <a:stretch>
                  <a:fillRect l="-224" r="-111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TextBox 25"/>
              <p:cNvSpPr txBox="1"/>
              <p:nvPr/>
            </p:nvSpPr>
            <p:spPr>
              <a:xfrm>
                <a:off x="2767263" y="5841166"/>
                <a:ext cx="1828618" cy="738664"/>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Fro Tip</a:t>
                </a:r>
                <a:r>
                  <a:rPr lang="en-GB" sz="1400" dirty="0"/>
                  <a:t>: A common student error is to get the sign wrong of </a:t>
                </a:r>
                <a14:m>
                  <m:oMath xmlns:m="http://schemas.openxmlformats.org/officeDocument/2006/math">
                    <m:r>
                      <a:rPr lang="en-GB" sz="1400" b="0" i="1" smtClean="0">
                        <a:latin typeface="Cambria Math" panose="02040503050406030204" pitchFamily="18" charset="0"/>
                      </a:rPr>
                      <m:t>+</m:t>
                    </m:r>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𝑥</m:t>
                        </m:r>
                      </m:e>
                      <m:sup>
                        <m:r>
                          <a:rPr lang="en-GB" sz="1400" b="0" i="1" smtClean="0">
                            <a:latin typeface="Cambria Math" panose="02040503050406030204" pitchFamily="18" charset="0"/>
                          </a:rPr>
                          <m:t>3</m:t>
                        </m:r>
                      </m:sup>
                    </m:sSup>
                  </m:oMath>
                </a14:m>
                <a:endParaRPr lang="en-GB" dirty="0"/>
              </a:p>
            </p:txBody>
          </p:sp>
        </mc:Choice>
        <mc:Fallback xmlns="">
          <p:sp>
            <p:nvSpPr>
              <p:cNvPr id="26" name="TextBox 25"/>
              <p:cNvSpPr txBox="1">
                <a:spLocks noRot="1" noChangeAspect="1" noMove="1" noResize="1" noEditPoints="1" noAdjustHandles="1" noChangeArrowheads="1" noChangeShapeType="1" noTextEdit="1"/>
              </p:cNvSpPr>
              <p:nvPr/>
            </p:nvSpPr>
            <p:spPr>
              <a:xfrm>
                <a:off x="2767263" y="5841166"/>
                <a:ext cx="1828618" cy="738664"/>
              </a:xfrm>
              <a:prstGeom prst="rect">
                <a:avLst/>
              </a:prstGeom>
              <a:blipFill>
                <a:blip r:embed="rId14"/>
                <a:stretch>
                  <a:fillRect l="-329" b="-7200"/>
                </a:stretch>
              </a:blipFill>
            </p:spPr>
            <p:txBody>
              <a:bodyPr/>
              <a:lstStyle/>
              <a:p>
                <a:r>
                  <a:rPr lang="en-GB">
                    <a:noFill/>
                  </a:rPr>
                  <a:t> </a:t>
                </a:r>
              </a:p>
            </p:txBody>
          </p:sp>
        </mc:Fallback>
      </mc:AlternateContent>
      <p:sp>
        <p:nvSpPr>
          <p:cNvPr id="27" name="Rectangle 26"/>
          <p:cNvSpPr/>
          <p:nvPr/>
        </p:nvSpPr>
        <p:spPr>
          <a:xfrm>
            <a:off x="369657" y="4123701"/>
            <a:ext cx="3632430" cy="5346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8" name="Rectangle 27"/>
          <p:cNvSpPr/>
          <p:nvPr/>
        </p:nvSpPr>
        <p:spPr>
          <a:xfrm>
            <a:off x="4557763" y="4100377"/>
            <a:ext cx="3632430" cy="5346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9" name="Rectangle 28"/>
          <p:cNvSpPr/>
          <p:nvPr/>
        </p:nvSpPr>
        <p:spPr>
          <a:xfrm>
            <a:off x="369656" y="5304724"/>
            <a:ext cx="3636859" cy="69903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0" name="Rectangle 29"/>
          <p:cNvSpPr/>
          <p:nvPr/>
        </p:nvSpPr>
        <p:spPr>
          <a:xfrm>
            <a:off x="4555548" y="5408356"/>
            <a:ext cx="3636859" cy="123307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2" name="TextBox 31"/>
          <p:cNvSpPr txBox="1"/>
          <p:nvPr/>
        </p:nvSpPr>
        <p:spPr>
          <a:xfrm>
            <a:off x="2115344" y="2075644"/>
            <a:ext cx="792088" cy="369332"/>
          </a:xfrm>
          <a:prstGeom prst="rect">
            <a:avLst/>
          </a:prstGeom>
          <a:noFill/>
        </p:spPr>
        <p:txBody>
          <a:bodyPr wrap="square" rtlCol="0">
            <a:spAutoFit/>
          </a:bodyPr>
          <a:lstStyle/>
          <a:p>
            <a:r>
              <a:rPr lang="en-GB" dirty="0"/>
              <a:t>power</a:t>
            </a:r>
          </a:p>
        </p:txBody>
      </p:sp>
      <p:sp>
        <p:nvSpPr>
          <p:cNvPr id="12" name="Left Brace 11"/>
          <p:cNvSpPr/>
          <p:nvPr/>
        </p:nvSpPr>
        <p:spPr>
          <a:xfrm rot="16200000">
            <a:off x="2414300" y="1728497"/>
            <a:ext cx="159375" cy="63559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TextBox 30">
            <a:extLst>
              <a:ext uri="{FF2B5EF4-FFF2-40B4-BE49-F238E27FC236}">
                <a16:creationId xmlns:a16="http://schemas.microsoft.com/office/drawing/2014/main" id="{DCA787F7-29B3-6AA8-1517-85A7D31C4F44}"/>
              </a:ext>
            </a:extLst>
          </p:cNvPr>
          <p:cNvSpPr txBox="1"/>
          <p:nvPr/>
        </p:nvSpPr>
        <p:spPr>
          <a:xfrm>
            <a:off x="5963870" y="85099"/>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Exercises 3 &amp; 9</a:t>
            </a:r>
          </a:p>
        </p:txBody>
      </p:sp>
    </p:spTree>
    <p:extLst>
      <p:ext uri="{BB962C8B-B14F-4D97-AF65-F5344CB8AC3E}">
        <p14:creationId xmlns:p14="http://schemas.microsoft.com/office/powerpoint/2010/main" val="36178300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7"/>
                                        </p:tgtEl>
                                      </p:cBhvr>
                                    </p:animEffect>
                                    <p:set>
                                      <p:cBhvr>
                                        <p:cTn id="7"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8" restart="whenNotActive" fill="hold" evtFilter="cancelBubble" nodeType="interactiveSeq">
                <p:stCondLst>
                  <p:cond evt="onClick" delay="0">
                    <p:tgtEl>
                      <p:spTgt spid="2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28"/>
                                        </p:tgtEl>
                                      </p:cBhvr>
                                    </p:animEffect>
                                    <p:set>
                                      <p:cBhvr>
                                        <p:cTn id="13"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4" restart="whenNotActive" fill="hold" evtFilter="cancelBubble" nodeType="interactiveSeq">
                <p:stCondLst>
                  <p:cond evt="onClick" delay="0">
                    <p:tgtEl>
                      <p:spTgt spid="2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9"/>
                                        </p:tgtEl>
                                      </p:cBhvr>
                                    </p:animEffect>
                                    <p:set>
                                      <p:cBhvr>
                                        <p:cTn id="19" dur="1" fill="hold">
                                          <p:stCondLst>
                                            <p:cond delay="499"/>
                                          </p:stCondLst>
                                        </p:cTn>
                                        <p:tgtEl>
                                          <p:spTgt spid="29"/>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childTnLst>
                    </p:cTn>
                  </p:par>
                </p:childTnLst>
              </p:cTn>
              <p:nextCondLst>
                <p:cond evt="onClick" delay="0">
                  <p:tgtEl>
                    <p:spTgt spid="29"/>
                  </p:tgtEl>
                </p:cond>
              </p:nextCondLst>
            </p:seq>
            <p:seq concurrent="1" nextAc="seek">
              <p:cTn id="24" restart="whenNotActive" fill="hold" evtFilter="cancelBubble" nodeType="interactiveSeq">
                <p:stCondLst>
                  <p:cond evt="onClick" delay="0">
                    <p:tgtEl>
                      <p:spTgt spid="30"/>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grpId="0" nodeType="clickEffect">
                                  <p:stCondLst>
                                    <p:cond delay="0"/>
                                  </p:stCondLst>
                                  <p:childTnLst>
                                    <p:animEffect transition="out" filter="fade">
                                      <p:cBhvr>
                                        <p:cTn id="28" dur="500"/>
                                        <p:tgtEl>
                                          <p:spTgt spid="30"/>
                                        </p:tgtEl>
                                      </p:cBhvr>
                                    </p:animEffect>
                                    <p:set>
                                      <p:cBhvr>
                                        <p:cTn id="29" dur="1" fill="hold">
                                          <p:stCondLst>
                                            <p:cond delay="499"/>
                                          </p:stCondLst>
                                        </p:cTn>
                                        <p:tgtEl>
                                          <p:spTgt spid="30"/>
                                        </p:tgtEl>
                                        <p:attrNameLst>
                                          <p:attrName>style.visibility</p:attrName>
                                        </p:attrNameLst>
                                      </p:cBhvr>
                                      <p:to>
                                        <p:strVal val="hidden"/>
                                      </p:to>
                                    </p:set>
                                  </p:childTnLst>
                                </p:cTn>
                              </p:par>
                              <p:par>
                                <p:cTn id="30" presetID="10"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nextCondLst>
                <p:cond evt="onClick" delay="0">
                  <p:tgtEl>
                    <p:spTgt spid="30"/>
                  </p:tgtEl>
                </p:cond>
              </p:nextCondLst>
            </p:seq>
          </p:childTnLst>
        </p:cTn>
      </p:par>
    </p:tnLst>
    <p:bldLst>
      <p:bldP spid="25" grpId="0" animBg="1"/>
      <p:bldP spid="26" grpId="0" animBg="1"/>
      <p:bldP spid="27" grpId="0" animBg="1"/>
      <p:bldP spid="28" grpId="0" animBg="1"/>
      <p:bldP spid="29" grpId="0" animBg="1"/>
      <p:bldP spid="3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95355" y="876611"/>
                <a:ext cx="3618765" cy="58875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5</m:t>
                                    </m:r>
                                  </m:sup>
                                </m:sSup>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den>
                            </m:f>
                          </m:e>
                        </m:d>
                      </m:e>
                      <m:sup>
                        <m:r>
                          <a:rPr lang="en-GB" b="0" i="1" smtClean="0">
                            <a:latin typeface="Cambria Math" panose="02040503050406030204" pitchFamily="18" charset="0"/>
                          </a:rPr>
                          <m:t>2</m:t>
                        </m:r>
                      </m:sup>
                    </m:sSup>
                    <m:r>
                      <a:rPr lang="en-GB" b="0" i="1" smtClean="0">
                        <a:latin typeface="Cambria Math" panose="02040503050406030204" pitchFamily="18" charset="0"/>
                      </a:rPr>
                      <m:t>×3</m:t>
                    </m:r>
                    <m:r>
                      <a:rPr lang="en-GB" b="0" i="1" smtClean="0">
                        <a:latin typeface="Cambria Math" panose="02040503050406030204" pitchFamily="18" charset="0"/>
                      </a:rPr>
                      <m:t>𝑎</m:t>
                    </m:r>
                  </m:oMath>
                </a14:m>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395355" y="876611"/>
                <a:ext cx="3618765" cy="588751"/>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611560" y="1556792"/>
                <a:ext cx="2880320" cy="9233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3</m:t>
                                  </m:r>
                                </m:sup>
                              </m:sSup>
                            </m:e>
                          </m:d>
                        </m:e>
                        <m:sup>
                          <m:r>
                            <a:rPr lang="en-GB" b="0" i="1" smtClean="0">
                              <a:latin typeface="Cambria Math" panose="02040503050406030204" pitchFamily="18" charset="0"/>
                            </a:rPr>
                            <m:t>2</m:t>
                          </m:r>
                        </m:sup>
                      </m:sSup>
                      <m:r>
                        <a:rPr lang="en-GB" b="0" i="1" smtClean="0">
                          <a:latin typeface="Cambria Math" panose="02040503050406030204" pitchFamily="18" charset="0"/>
                        </a:rPr>
                        <m:t>×3</m:t>
                      </m:r>
                      <m:r>
                        <a:rPr lang="en-GB" b="0" i="1" smtClean="0">
                          <a:latin typeface="Cambria Math" panose="02040503050406030204" pitchFamily="18" charset="0"/>
                        </a:rPr>
                        <m:t>𝑎</m:t>
                      </m:r>
                    </m:oMath>
                    <m:oMath xmlns:m="http://schemas.openxmlformats.org/officeDocument/2006/math">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6</m:t>
                          </m:r>
                        </m:sup>
                      </m:sSup>
                      <m:r>
                        <a:rPr lang="en-GB" b="0" i="1" smtClean="0">
                          <a:latin typeface="Cambria Math" panose="02040503050406030204" pitchFamily="18" charset="0"/>
                        </a:rPr>
                        <m:t>×3</m:t>
                      </m:r>
                      <m:r>
                        <a:rPr lang="en-GB" b="0" i="1" smtClean="0">
                          <a:latin typeface="Cambria Math" panose="02040503050406030204" pitchFamily="18" charset="0"/>
                        </a:rPr>
                        <m:t>𝑎</m:t>
                      </m:r>
                    </m:oMath>
                    <m:oMath xmlns:m="http://schemas.openxmlformats.org/officeDocument/2006/math">
                      <m:r>
                        <a:rPr lang="en-GB" b="0" i="1" smtClean="0">
                          <a:latin typeface="Cambria Math" panose="02040503050406030204" pitchFamily="18" charset="0"/>
                        </a:rPr>
                        <m:t>=12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7</m:t>
                          </m:r>
                        </m:sup>
                      </m:sSup>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11560" y="1556792"/>
                <a:ext cx="2880320" cy="92333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680285" y="2993872"/>
                <a:ext cx="4236984"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𝑥</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3</m:t>
                        </m:r>
                      </m:e>
                      <m:sup>
                        <m:r>
                          <a:rPr lang="en-GB" b="0" i="1" smtClean="0">
                            <a:latin typeface="Cambria Math" panose="02040503050406030204" pitchFamily="18" charset="0"/>
                          </a:rPr>
                          <m:t>𝑥</m:t>
                        </m:r>
                      </m:sup>
                    </m:sSup>
                  </m:oMath>
                </a14:m>
                <a:endParaRPr lang="en-GB" dirty="0"/>
              </a:p>
            </p:txBody>
          </p:sp>
        </mc:Choice>
        <mc:Fallback xmlns="">
          <p:sp>
            <p:nvSpPr>
              <p:cNvPr id="7" name="TextBox 6"/>
              <p:cNvSpPr txBox="1">
                <a:spLocks noRot="1" noChangeAspect="1" noMove="1" noResize="1" noEditPoints="1" noAdjustHandles="1" noChangeArrowheads="1" noChangeShapeType="1" noTextEdit="1"/>
              </p:cNvSpPr>
              <p:nvPr/>
            </p:nvSpPr>
            <p:spPr>
              <a:xfrm>
                <a:off x="4680285" y="2993872"/>
                <a:ext cx="4236984" cy="369332"/>
              </a:xfrm>
              <a:prstGeom prst="rect">
                <a:avLst/>
              </a:prstGeom>
              <a:blipFill>
                <a:blip r:embed="rId4"/>
                <a:stretch>
                  <a:fillRect b="-3529"/>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041233" y="3471402"/>
                <a:ext cx="205776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6</m:t>
                          </m:r>
                        </m:e>
                        <m:sup>
                          <m:r>
                            <a:rPr lang="en-GB" b="0" i="1" smtClean="0">
                              <a:latin typeface="Cambria Math" panose="02040503050406030204" pitchFamily="18" charset="0"/>
                            </a:rPr>
                            <m:t>𝑥</m:t>
                          </m:r>
                        </m:sup>
                      </m:sSup>
                    </m:oMath>
                  </m:oMathPara>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5041233" y="3471402"/>
                <a:ext cx="2057762" cy="369332"/>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6516216" y="3441516"/>
                <a:ext cx="240105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Fro Note: </a:t>
                </a:r>
                <a:r>
                  <a:rPr lang="en-GB" sz="1400" dirty="0"/>
                  <a:t>This is using </a:t>
                </a:r>
                <a14:m>
                  <m:oMath xmlns:m="http://schemas.openxmlformats.org/officeDocument/2006/math">
                    <m:sSup>
                      <m:sSupPr>
                        <m:ctrlPr>
                          <a:rPr lang="en-GB" sz="1400" b="0" i="1" smtClean="0">
                            <a:latin typeface="Cambria Math" panose="02040503050406030204" pitchFamily="18" charset="0"/>
                          </a:rPr>
                        </m:ctrlPr>
                      </m:sSupPr>
                      <m:e>
                        <m:d>
                          <m:dPr>
                            <m:ctrlPr>
                              <a:rPr lang="en-GB" sz="1400" b="0" i="1" smtClean="0">
                                <a:latin typeface="Cambria Math" panose="02040503050406030204" pitchFamily="18" charset="0"/>
                              </a:rPr>
                            </m:ctrlPr>
                          </m:dPr>
                          <m:e>
                            <m:r>
                              <a:rPr lang="en-GB" sz="1400" b="0" i="1" smtClean="0">
                                <a:latin typeface="Cambria Math" panose="02040503050406030204" pitchFamily="18" charset="0"/>
                              </a:rPr>
                              <m:t>𝑎𝑏</m:t>
                            </m:r>
                          </m:e>
                        </m:d>
                      </m:e>
                      <m:sup>
                        <m:r>
                          <a:rPr lang="en-GB" sz="1400" b="0" i="1" smtClean="0">
                            <a:latin typeface="Cambria Math" panose="02040503050406030204" pitchFamily="18" charset="0"/>
                          </a:rPr>
                          <m:t>𝑛</m:t>
                        </m:r>
                      </m:sup>
                    </m:sSup>
                    <m:r>
                      <a:rPr lang="en-GB" sz="1400" b="0" i="1" smtClean="0">
                        <a:latin typeface="Cambria Math" panose="02040503050406030204" pitchFamily="18" charset="0"/>
                      </a:rPr>
                      <m:t>=</m:t>
                    </m:r>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𝑎</m:t>
                        </m:r>
                      </m:e>
                      <m:sup>
                        <m:r>
                          <a:rPr lang="en-GB" sz="1400" b="0" i="1" smtClean="0">
                            <a:latin typeface="Cambria Math" panose="02040503050406030204" pitchFamily="18" charset="0"/>
                          </a:rPr>
                          <m:t>𝑛</m:t>
                        </m:r>
                      </m:sup>
                    </m:sSup>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𝑏</m:t>
                        </m:r>
                      </m:e>
                      <m:sup>
                        <m:r>
                          <a:rPr lang="en-GB" sz="1400" b="0" i="1" smtClean="0">
                            <a:latin typeface="Cambria Math" panose="02040503050406030204" pitchFamily="18" charset="0"/>
                          </a:rPr>
                          <m:t>𝑛</m:t>
                        </m:r>
                      </m:sup>
                    </m:sSup>
                  </m:oMath>
                </a14:m>
                <a:r>
                  <a:rPr lang="en-GB" sz="1400" dirty="0"/>
                  <a:t> law backwards.</a:t>
                </a:r>
              </a:p>
            </p:txBody>
          </p:sp>
        </mc:Choice>
        <mc:Fallback xmlns="">
          <p:sp>
            <p:nvSpPr>
              <p:cNvPr id="9" name="TextBox 8"/>
              <p:cNvSpPr txBox="1">
                <a:spLocks noRot="1" noChangeAspect="1" noMove="1" noResize="1" noEditPoints="1" noAdjustHandles="1" noChangeArrowheads="1" noChangeShapeType="1" noTextEdit="1"/>
              </p:cNvSpPr>
              <p:nvPr/>
            </p:nvSpPr>
            <p:spPr>
              <a:xfrm>
                <a:off x="6516216" y="3441516"/>
                <a:ext cx="2401053" cy="523220"/>
              </a:xfrm>
              <a:prstGeom prst="rect">
                <a:avLst/>
              </a:prstGeom>
              <a:blipFill>
                <a:blip r:embed="rId6"/>
                <a:stretch>
                  <a:fillRect l="-251" b="-8989"/>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754470" y="892495"/>
                <a:ext cx="3618765" cy="52719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5</m:t>
                            </m:r>
                          </m:sup>
                        </m:sSup>
                      </m:num>
                      <m:den>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den>
                    </m:f>
                  </m:oMath>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4754470" y="892495"/>
                <a:ext cx="3618765" cy="527196"/>
              </a:xfrm>
              <a:prstGeom prst="rect">
                <a:avLst/>
              </a:prstGeom>
              <a:blipFill>
                <a:blip r:embed="rId7"/>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70675" y="1572676"/>
                <a:ext cx="2880320" cy="104278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4</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oMath>
                  </m:oMathPara>
                </a14:m>
                <a:br>
                  <a:rPr lang="en-GB" b="0" dirty="0"/>
                </a:br>
                <a:endParaRPr lang="en-GB" b="0" dirty="0"/>
              </a:p>
              <a:p>
                <a:r>
                  <a:rPr lang="en-GB" dirty="0"/>
                  <a:t>or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num>
                      <m:den>
                        <m:r>
                          <a:rPr lang="en-GB" b="0" i="1" smtClean="0">
                            <a:latin typeface="Cambria Math" panose="02040503050406030204" pitchFamily="18" charset="0"/>
                          </a:rPr>
                          <m:t>4</m:t>
                        </m:r>
                      </m:den>
                    </m:f>
                  </m:oMath>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4970675" y="1572676"/>
                <a:ext cx="2880320" cy="1042786"/>
              </a:xfrm>
              <a:prstGeom prst="rect">
                <a:avLst/>
              </a:prstGeom>
              <a:blipFill>
                <a:blip r:embed="rId8"/>
                <a:stretch>
                  <a:fillRect l="-1691" b="-29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386046" y="2996952"/>
                <a:ext cx="3618765"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Expand and simplify</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d>
                        <m:dPr>
                          <m:ctrlPr>
                            <a:rPr lang="en-GB" b="0" i="1" smtClean="0">
                              <a:latin typeface="Cambria Math" panose="02040503050406030204" pitchFamily="18" charset="0"/>
                            </a:rPr>
                          </m:ctrlPr>
                        </m:dPr>
                        <m:e>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e>
                      </m:d>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d>
                        <m:dPr>
                          <m:ctrlPr>
                            <a:rPr lang="en-GB" b="0" i="1" smtClean="0">
                              <a:latin typeface="Cambria Math" panose="02040503050406030204" pitchFamily="18" charset="0"/>
                            </a:rPr>
                          </m:ctrlPr>
                        </m:dPr>
                        <m:e>
                          <m:r>
                            <a:rPr lang="en-GB" b="0" i="1" smtClean="0">
                              <a:latin typeface="Cambria Math" panose="02040503050406030204" pitchFamily="18" charset="0"/>
                            </a:rPr>
                            <m:t>3−</m:t>
                          </m:r>
                          <m:r>
                            <a:rPr lang="en-GB" b="0" i="1" smtClean="0">
                              <a:latin typeface="Cambria Math" panose="02040503050406030204" pitchFamily="18" charset="0"/>
                            </a:rPr>
                            <m:t>𝑥</m:t>
                          </m:r>
                        </m:e>
                      </m:d>
                    </m:oMath>
                  </m:oMathPara>
                </a14:m>
                <a:endParaRPr lang="en-GB" dirty="0"/>
              </a:p>
            </p:txBody>
          </p:sp>
        </mc:Choice>
        <mc:Fallback xmlns="">
          <p:sp>
            <p:nvSpPr>
              <p:cNvPr id="12" name="TextBox 11"/>
              <p:cNvSpPr txBox="1">
                <a:spLocks noRot="1" noChangeAspect="1" noMove="1" noResize="1" noEditPoints="1" noAdjustHandles="1" noChangeArrowheads="1" noChangeShapeType="1" noTextEdit="1"/>
              </p:cNvSpPr>
              <p:nvPr/>
            </p:nvSpPr>
            <p:spPr>
              <a:xfrm>
                <a:off x="386046" y="2996952"/>
                <a:ext cx="3618765" cy="646331"/>
              </a:xfrm>
              <a:prstGeom prst="rect">
                <a:avLst/>
              </a:prstGeom>
              <a:blipFill>
                <a:blip r:embed="rId9"/>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602251" y="3677133"/>
                <a:ext cx="2880320"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−12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4</m:t>
                          </m:r>
                        </m:sup>
                      </m:sSup>
                    </m:oMath>
                    <m:oMath xmlns:m="http://schemas.openxmlformats.org/officeDocument/2006/math">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4</m:t>
                          </m:r>
                        </m:sup>
                      </m:sSup>
                      <m:r>
                        <a:rPr lang="en-GB" b="0" i="1" smtClean="0">
                          <a:latin typeface="Cambria Math" panose="02040503050406030204" pitchFamily="18" charset="0"/>
                        </a:rPr>
                        <m:t>−14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+6</m:t>
                      </m:r>
                      <m:r>
                        <a:rPr lang="en-GB" b="0" i="1" smtClean="0">
                          <a:latin typeface="Cambria Math" panose="02040503050406030204" pitchFamily="18" charset="0"/>
                        </a:rPr>
                        <m:t>𝑥</m:t>
                      </m:r>
                    </m:oMath>
                  </m:oMathPara>
                </a14:m>
                <a:endParaRPr lang="en-GB" dirty="0"/>
              </a:p>
            </p:txBody>
          </p:sp>
        </mc:Choice>
        <mc:Fallback xmlns="">
          <p:sp>
            <p:nvSpPr>
              <p:cNvPr id="13" name="TextBox 12"/>
              <p:cNvSpPr txBox="1">
                <a:spLocks noRot="1" noChangeAspect="1" noMove="1" noResize="1" noEditPoints="1" noAdjustHandles="1" noChangeArrowheads="1" noChangeShapeType="1" noTextEdit="1"/>
              </p:cNvSpPr>
              <p:nvPr/>
            </p:nvSpPr>
            <p:spPr>
              <a:xfrm>
                <a:off x="602251" y="3677133"/>
                <a:ext cx="2880320" cy="646331"/>
              </a:xfrm>
              <a:prstGeom prst="rect">
                <a:avLst/>
              </a:prstGeom>
              <a:blipFill>
                <a:blip r:embed="rId10"/>
                <a:stretch>
                  <a:fillRect/>
                </a:stretch>
              </a:blipFill>
            </p:spPr>
            <p:txBody>
              <a:bodyPr/>
              <a:lstStyle/>
              <a:p>
                <a:r>
                  <a:rPr lang="en-GB">
                    <a:noFill/>
                  </a:rPr>
                  <a:t> </a:t>
                </a:r>
              </a:p>
            </p:txBody>
          </p:sp>
        </mc:Fallback>
      </mc:AlternateContent>
      <p:sp>
        <p:nvSpPr>
          <p:cNvPr id="14" name="Rectangle 13"/>
          <p:cNvSpPr/>
          <p:nvPr/>
        </p:nvSpPr>
        <p:spPr>
          <a:xfrm>
            <a:off x="381688" y="1464723"/>
            <a:ext cx="3632430" cy="9536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4740805" y="1429510"/>
            <a:ext cx="3632430" cy="11859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363598" y="3643283"/>
            <a:ext cx="3641213" cy="9648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4669060" y="3358973"/>
            <a:ext cx="4248209" cy="9648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107504"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p:sp>
        <p:nvSpPr>
          <p:cNvPr id="19" name="Rectangle 18"/>
          <p:cNvSpPr/>
          <p:nvPr/>
        </p:nvSpPr>
        <p:spPr>
          <a:xfrm>
            <a:off x="4483007"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p:sp>
        <p:nvSpPr>
          <p:cNvPr id="20" name="Rectangle 19"/>
          <p:cNvSpPr/>
          <p:nvPr/>
        </p:nvSpPr>
        <p:spPr>
          <a:xfrm>
            <a:off x="137557" y="3006459"/>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3</a:t>
            </a:r>
          </a:p>
        </p:txBody>
      </p:sp>
      <p:sp>
        <p:nvSpPr>
          <p:cNvPr id="21" name="Rectangle 20"/>
          <p:cNvSpPr/>
          <p:nvPr/>
        </p:nvSpPr>
        <p:spPr>
          <a:xfrm>
            <a:off x="4422487" y="2993872"/>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4</a:t>
            </a:r>
          </a:p>
        </p:txBody>
      </p:sp>
    </p:spTree>
    <p:extLst>
      <p:ext uri="{BB962C8B-B14F-4D97-AF65-F5344CB8AC3E}">
        <p14:creationId xmlns:p14="http://schemas.microsoft.com/office/powerpoint/2010/main" val="16752319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4" grpId="0" animBg="1"/>
      <p:bldP spid="15" grpId="0" animBg="1"/>
      <p:bldP spid="16" grpId="0" animBg="1"/>
      <p:bldP spid="1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2</a:t>
              </a:r>
              <a:r>
                <a:rPr lang="en-GB" sz="3200" dirty="0">
                  <a:latin typeface="+mj-lt"/>
                </a:rPr>
                <a:t> :: Expanding Brackets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95536" y="764704"/>
            <a:ext cx="7488832" cy="646331"/>
          </a:xfrm>
          <a:prstGeom prst="rect">
            <a:avLst/>
          </a:prstGeom>
          <a:noFill/>
        </p:spPr>
        <p:txBody>
          <a:bodyPr wrap="square" rtlCol="0">
            <a:spAutoFit/>
          </a:bodyPr>
          <a:lstStyle/>
          <a:p>
            <a:r>
              <a:rPr lang="en-GB" dirty="0"/>
              <a:t>If you have ever been taught ‘FOIL’ to multiply brackets please purge it from your mind now – instead:</a:t>
            </a:r>
          </a:p>
        </p:txBody>
      </p:sp>
      <mc:AlternateContent xmlns:mc="http://schemas.openxmlformats.org/markup-compatibility/2006" xmlns:a14="http://schemas.microsoft.com/office/drawing/2010/main">
        <mc:Choice Requires="a14">
          <p:sp>
            <p:nvSpPr>
              <p:cNvPr id="6" name="TextBox 5"/>
              <p:cNvSpPr txBox="1"/>
              <p:nvPr/>
            </p:nvSpPr>
            <p:spPr>
              <a:xfrm>
                <a:off x="683568" y="2452897"/>
                <a:ext cx="4104456"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m:t>
                          </m:r>
                          <m:r>
                            <a:rPr lang="en-GB" sz="3200" b="0" i="1" smtClean="0">
                              <a:latin typeface="Cambria Math" panose="02040503050406030204" pitchFamily="18" charset="0"/>
                            </a:rPr>
                            <m:t>𝑦</m:t>
                          </m:r>
                        </m:e>
                      </m:d>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m:t>
                          </m:r>
                          <m:r>
                            <a:rPr lang="en-GB" sz="3200" b="0" i="1" smtClean="0">
                              <a:latin typeface="Cambria Math" panose="02040503050406030204" pitchFamily="18" charset="0"/>
                            </a:rPr>
                            <m:t>𝑦</m:t>
                          </m:r>
                          <m:r>
                            <a:rPr lang="en-GB" sz="3200" b="0" i="1" smtClean="0">
                              <a:latin typeface="Cambria Math" panose="02040503050406030204" pitchFamily="18" charset="0"/>
                            </a:rPr>
                            <m:t>−1</m:t>
                          </m:r>
                        </m:e>
                      </m:d>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83568" y="2452897"/>
                <a:ext cx="4104456" cy="584775"/>
              </a:xfrm>
              <a:prstGeom prst="rect">
                <a:avLst/>
              </a:prstGeom>
              <a:blipFill>
                <a:blip r:embed="rId2"/>
                <a:stretch>
                  <a:fillRect/>
                </a:stretch>
              </a:blipFill>
            </p:spPr>
            <p:txBody>
              <a:bodyPr/>
              <a:lstStyle/>
              <a:p>
                <a:r>
                  <a:rPr lang="en-GB">
                    <a:noFill/>
                  </a:rPr>
                  <a:t> </a:t>
                </a:r>
              </a:p>
            </p:txBody>
          </p:sp>
        </mc:Fallback>
      </mc:AlternateContent>
      <p:sp>
        <p:nvSpPr>
          <p:cNvPr id="7" name="TextBox 6"/>
          <p:cNvSpPr txBox="1"/>
          <p:nvPr/>
        </p:nvSpPr>
        <p:spPr>
          <a:xfrm>
            <a:off x="1115616" y="1659287"/>
            <a:ext cx="6624736"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Multiply each term in the first bracket by each term in the second.</a:t>
            </a:r>
          </a:p>
        </p:txBody>
      </p:sp>
      <p:sp>
        <p:nvSpPr>
          <p:cNvPr id="8" name="TextBox 7"/>
          <p:cNvSpPr txBox="1"/>
          <p:nvPr/>
        </p:nvSpPr>
        <p:spPr>
          <a:xfrm>
            <a:off x="6086358" y="2831832"/>
            <a:ext cx="2880320" cy="954107"/>
          </a:xfrm>
          <a:prstGeom prst="rect">
            <a:avLst/>
          </a:prstGeom>
          <a:noFill/>
        </p:spPr>
        <p:txBody>
          <a:bodyPr wrap="square" rtlCol="0">
            <a:spAutoFit/>
          </a:bodyPr>
          <a:lstStyle/>
          <a:p>
            <a:r>
              <a:rPr lang="en-GB" sz="1400" b="1" dirty="0" err="1"/>
              <a:t>Fro</a:t>
            </a:r>
            <a:r>
              <a:rPr lang="en-GB" sz="1400" b="1" dirty="0"/>
              <a:t> Tip</a:t>
            </a:r>
            <a:r>
              <a:rPr lang="en-GB" sz="1400" dirty="0"/>
              <a:t>: My order is “first term in first brackets times each in second, then second term in first bracket times each in second, etc.”</a:t>
            </a:r>
          </a:p>
        </p:txBody>
      </p:sp>
      <p:sp>
        <p:nvSpPr>
          <p:cNvPr id="9" name="Freeform: Shape 8"/>
          <p:cNvSpPr/>
          <p:nvPr/>
        </p:nvSpPr>
        <p:spPr>
          <a:xfrm>
            <a:off x="1347536" y="2213794"/>
            <a:ext cx="1281363" cy="348932"/>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0" name="TextBox 9"/>
              <p:cNvSpPr txBox="1"/>
              <p:nvPr/>
            </p:nvSpPr>
            <p:spPr>
              <a:xfrm>
                <a:off x="283137" y="320116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oMath>
                  </m:oMathPara>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283137" y="3201164"/>
                <a:ext cx="1368152" cy="584775"/>
              </a:xfrm>
              <a:prstGeom prst="rect">
                <a:avLst/>
              </a:prstGeom>
              <a:blipFill>
                <a:blip r:embed="rId3"/>
                <a:stretch>
                  <a:fillRect/>
                </a:stretch>
              </a:blipFill>
            </p:spPr>
            <p:txBody>
              <a:bodyPr/>
              <a:lstStyle/>
              <a:p>
                <a:r>
                  <a:rPr lang="en-GB">
                    <a:noFill/>
                  </a:rPr>
                  <a:t> </a:t>
                </a:r>
              </a:p>
            </p:txBody>
          </p:sp>
        </mc:Fallback>
      </mc:AlternateContent>
      <p:sp>
        <p:nvSpPr>
          <p:cNvPr id="11" name="Freeform: Shape 10"/>
          <p:cNvSpPr/>
          <p:nvPr/>
        </p:nvSpPr>
        <p:spPr>
          <a:xfrm>
            <a:off x="1332206" y="2213794"/>
            <a:ext cx="2005354" cy="348932"/>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2" name="TextBox 11"/>
              <p:cNvSpPr txBox="1"/>
              <p:nvPr/>
            </p:nvSpPr>
            <p:spPr>
              <a:xfrm>
                <a:off x="1159346" y="319354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r>
                        <a:rPr lang="en-GB" sz="3200" b="0" i="1" smtClean="0">
                          <a:latin typeface="Cambria Math" panose="02040503050406030204" pitchFamily="18" charset="0"/>
                        </a:rPr>
                        <m:t>𝑥𝑦</m:t>
                      </m:r>
                    </m:oMath>
                  </m:oMathPara>
                </a14:m>
                <a:endParaRPr lang="en-GB" dirty="0"/>
              </a:p>
            </p:txBody>
          </p:sp>
        </mc:Choice>
        <mc:Fallback xmlns="">
          <p:sp>
            <p:nvSpPr>
              <p:cNvPr id="12" name="TextBox 11"/>
              <p:cNvSpPr txBox="1">
                <a:spLocks noRot="1" noChangeAspect="1" noMove="1" noResize="1" noEditPoints="1" noAdjustHandles="1" noChangeArrowheads="1" noChangeShapeType="1" noTextEdit="1"/>
              </p:cNvSpPr>
              <p:nvPr/>
            </p:nvSpPr>
            <p:spPr>
              <a:xfrm>
                <a:off x="1159346" y="3193544"/>
                <a:ext cx="1368152" cy="584775"/>
              </a:xfrm>
              <a:prstGeom prst="rect">
                <a:avLst/>
              </a:prstGeom>
              <a:blipFill>
                <a:blip r:embed="rId4"/>
                <a:stretch>
                  <a:fillRect/>
                </a:stretch>
              </a:blipFill>
            </p:spPr>
            <p:txBody>
              <a:bodyPr/>
              <a:lstStyle/>
              <a:p>
                <a:r>
                  <a:rPr lang="en-GB">
                    <a:noFill/>
                  </a:rPr>
                  <a:t> </a:t>
                </a:r>
              </a:p>
            </p:txBody>
          </p:sp>
        </mc:Fallback>
      </mc:AlternateContent>
      <p:sp>
        <p:nvSpPr>
          <p:cNvPr id="13" name="Freeform: Shape 12"/>
          <p:cNvSpPr/>
          <p:nvPr/>
        </p:nvSpPr>
        <p:spPr>
          <a:xfrm>
            <a:off x="1335716" y="2221414"/>
            <a:ext cx="2474284" cy="348932"/>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4" name="TextBox 13"/>
              <p:cNvSpPr txBox="1"/>
              <p:nvPr/>
            </p:nvSpPr>
            <p:spPr>
              <a:xfrm>
                <a:off x="1901996" y="318592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r>
                        <a:rPr lang="en-GB" sz="3200" b="0" i="1" smtClean="0">
                          <a:latin typeface="Cambria Math" panose="02040503050406030204" pitchFamily="18" charset="0"/>
                        </a:rPr>
                        <m:t>𝑥</m:t>
                      </m:r>
                    </m:oMath>
                  </m:oMathPara>
                </a14:m>
                <a:endParaRPr lang="en-GB" dirty="0"/>
              </a:p>
            </p:txBody>
          </p:sp>
        </mc:Choice>
        <mc:Fallback xmlns="">
          <p:sp>
            <p:nvSpPr>
              <p:cNvPr id="14" name="TextBox 13"/>
              <p:cNvSpPr txBox="1">
                <a:spLocks noRot="1" noChangeAspect="1" noMove="1" noResize="1" noEditPoints="1" noAdjustHandles="1" noChangeArrowheads="1" noChangeShapeType="1" noTextEdit="1"/>
              </p:cNvSpPr>
              <p:nvPr/>
            </p:nvSpPr>
            <p:spPr>
              <a:xfrm>
                <a:off x="1901996" y="3185924"/>
                <a:ext cx="1368152" cy="584775"/>
              </a:xfrm>
              <a:prstGeom prst="rect">
                <a:avLst/>
              </a:prstGeom>
              <a:blipFill>
                <a:blip r:embed="rId5"/>
                <a:stretch>
                  <a:fillRect/>
                </a:stretch>
              </a:blipFill>
            </p:spPr>
            <p:txBody>
              <a:bodyPr/>
              <a:lstStyle/>
              <a:p>
                <a:r>
                  <a:rPr lang="en-GB">
                    <a:noFill/>
                  </a:rPr>
                  <a:t> </a:t>
                </a:r>
              </a:p>
            </p:txBody>
          </p:sp>
        </mc:Fallback>
      </mc:AlternateContent>
      <p:sp>
        <p:nvSpPr>
          <p:cNvPr id="15" name="Freeform: Shape 14"/>
          <p:cNvSpPr/>
          <p:nvPr/>
        </p:nvSpPr>
        <p:spPr>
          <a:xfrm flipV="1">
            <a:off x="1999945" y="2975794"/>
            <a:ext cx="659435" cy="125546"/>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6" name="TextBox 15"/>
              <p:cNvSpPr txBox="1"/>
              <p:nvPr/>
            </p:nvSpPr>
            <p:spPr>
              <a:xfrm>
                <a:off x="2657665" y="318592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r>
                        <a:rPr lang="en-GB" sz="3200" b="0" i="1" smtClean="0">
                          <a:latin typeface="Cambria Math" panose="02040503050406030204" pitchFamily="18" charset="0"/>
                        </a:rPr>
                        <m:t>𝑥𝑦</m:t>
                      </m:r>
                    </m:oMath>
                  </m:oMathPara>
                </a14:m>
                <a:endParaRPr lang="en-GB" dirty="0"/>
              </a:p>
            </p:txBody>
          </p:sp>
        </mc:Choice>
        <mc:Fallback xmlns="">
          <p:sp>
            <p:nvSpPr>
              <p:cNvPr id="16" name="TextBox 15"/>
              <p:cNvSpPr txBox="1">
                <a:spLocks noRot="1" noChangeAspect="1" noMove="1" noResize="1" noEditPoints="1" noAdjustHandles="1" noChangeArrowheads="1" noChangeShapeType="1" noTextEdit="1"/>
              </p:cNvSpPr>
              <p:nvPr/>
            </p:nvSpPr>
            <p:spPr>
              <a:xfrm>
                <a:off x="2657665" y="3185924"/>
                <a:ext cx="1368152" cy="584775"/>
              </a:xfrm>
              <a:prstGeom prst="rect">
                <a:avLst/>
              </a:prstGeom>
              <a:blipFill>
                <a:blip r:embed="rId6"/>
                <a:stretch>
                  <a:fillRect/>
                </a:stretch>
              </a:blipFill>
            </p:spPr>
            <p:txBody>
              <a:bodyPr/>
              <a:lstStyle/>
              <a:p>
                <a:r>
                  <a:rPr lang="en-GB">
                    <a:noFill/>
                  </a:rPr>
                  <a:t> </a:t>
                </a:r>
              </a:p>
            </p:txBody>
          </p:sp>
        </mc:Fallback>
      </mc:AlternateContent>
      <p:sp>
        <p:nvSpPr>
          <p:cNvPr id="17" name="Freeform: Shape 16"/>
          <p:cNvSpPr/>
          <p:nvPr/>
        </p:nvSpPr>
        <p:spPr>
          <a:xfrm flipV="1">
            <a:off x="1981902" y="2968174"/>
            <a:ext cx="1294697" cy="209366"/>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8" name="TextBox 17"/>
              <p:cNvSpPr txBox="1"/>
              <p:nvPr/>
            </p:nvSpPr>
            <p:spPr>
              <a:xfrm>
                <a:off x="3515923" y="317830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𝑦</m:t>
                          </m:r>
                        </m:e>
                        <m:sup>
                          <m:r>
                            <a:rPr lang="en-GB" sz="3200" b="0" i="1" smtClean="0">
                              <a:latin typeface="Cambria Math" panose="02040503050406030204" pitchFamily="18" charset="0"/>
                            </a:rPr>
                            <m:t>2</m:t>
                          </m:r>
                        </m:sup>
                      </m:sSup>
                    </m:oMath>
                  </m:oMathPara>
                </a14:m>
                <a:endParaRPr lang="en-GB" dirty="0"/>
              </a:p>
            </p:txBody>
          </p:sp>
        </mc:Choice>
        <mc:Fallback xmlns="">
          <p:sp>
            <p:nvSpPr>
              <p:cNvPr id="18" name="TextBox 17"/>
              <p:cNvSpPr txBox="1">
                <a:spLocks noRot="1" noChangeAspect="1" noMove="1" noResize="1" noEditPoints="1" noAdjustHandles="1" noChangeArrowheads="1" noChangeShapeType="1" noTextEdit="1"/>
              </p:cNvSpPr>
              <p:nvPr/>
            </p:nvSpPr>
            <p:spPr>
              <a:xfrm>
                <a:off x="3515923" y="3178304"/>
                <a:ext cx="1368152" cy="584775"/>
              </a:xfrm>
              <a:prstGeom prst="rect">
                <a:avLst/>
              </a:prstGeom>
              <a:blipFill>
                <a:blip r:embed="rId7"/>
                <a:stretch>
                  <a:fillRect/>
                </a:stretch>
              </a:blipFill>
            </p:spPr>
            <p:txBody>
              <a:bodyPr/>
              <a:lstStyle/>
              <a:p>
                <a:r>
                  <a:rPr lang="en-GB">
                    <a:noFill/>
                  </a:rPr>
                  <a:t> </a:t>
                </a:r>
              </a:p>
            </p:txBody>
          </p:sp>
        </mc:Fallback>
      </mc:AlternateContent>
      <p:sp>
        <p:nvSpPr>
          <p:cNvPr id="19" name="Freeform: Shape 18"/>
          <p:cNvSpPr/>
          <p:nvPr/>
        </p:nvSpPr>
        <p:spPr>
          <a:xfrm flipV="1">
            <a:off x="1992054" y="2983414"/>
            <a:ext cx="1962725" cy="255086"/>
          </a:xfrm>
          <a:custGeom>
            <a:avLst/>
            <a:gdLst>
              <a:gd name="connsiteX0" fmla="*/ 0 w 1239252"/>
              <a:gd name="connsiteY0" fmla="*/ 348932 h 348932"/>
              <a:gd name="connsiteX1" fmla="*/ 697831 w 1239252"/>
              <a:gd name="connsiteY1" fmla="*/ 17 h 348932"/>
              <a:gd name="connsiteX2" fmla="*/ 1239252 w 1239252"/>
              <a:gd name="connsiteY2" fmla="*/ 336901 h 348932"/>
            </a:gdLst>
            <a:ahLst/>
            <a:cxnLst>
              <a:cxn ang="0">
                <a:pos x="connsiteX0" y="connsiteY0"/>
              </a:cxn>
              <a:cxn ang="0">
                <a:pos x="connsiteX1" y="connsiteY1"/>
              </a:cxn>
              <a:cxn ang="0">
                <a:pos x="connsiteX2" y="connsiteY2"/>
              </a:cxn>
            </a:cxnLst>
            <a:rect l="l" t="t" r="r" b="b"/>
            <a:pathLst>
              <a:path w="1239252" h="348932">
                <a:moveTo>
                  <a:pt x="0" y="348932"/>
                </a:moveTo>
                <a:cubicBezTo>
                  <a:pt x="245644" y="175477"/>
                  <a:pt x="491289" y="2022"/>
                  <a:pt x="697831" y="17"/>
                </a:cubicBezTo>
                <a:cubicBezTo>
                  <a:pt x="904373" y="-1988"/>
                  <a:pt x="1071812" y="167456"/>
                  <a:pt x="1239252" y="336901"/>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20" name="TextBox 19"/>
              <p:cNvSpPr txBox="1"/>
              <p:nvPr/>
            </p:nvSpPr>
            <p:spPr>
              <a:xfrm>
                <a:off x="4204255" y="3178304"/>
                <a:ext cx="1368152"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200" b="0" i="1" smtClean="0">
                          <a:latin typeface="Cambria Math" panose="02040503050406030204" pitchFamily="18" charset="0"/>
                        </a:rPr>
                        <m:t>+</m:t>
                      </m:r>
                      <m:r>
                        <a:rPr lang="en-GB" sz="3200" b="0" i="1" smtClean="0">
                          <a:latin typeface="Cambria Math" panose="02040503050406030204" pitchFamily="18" charset="0"/>
                        </a:rPr>
                        <m:t>𝑦</m:t>
                      </m:r>
                    </m:oMath>
                  </m:oMathPara>
                </a14:m>
                <a:endParaRPr lang="en-GB" dirty="0"/>
              </a:p>
            </p:txBody>
          </p:sp>
        </mc:Choice>
        <mc:Fallback xmlns="">
          <p:sp>
            <p:nvSpPr>
              <p:cNvPr id="20" name="TextBox 19"/>
              <p:cNvSpPr txBox="1">
                <a:spLocks noRot="1" noChangeAspect="1" noMove="1" noResize="1" noEditPoints="1" noAdjustHandles="1" noChangeArrowheads="1" noChangeShapeType="1" noTextEdit="1"/>
              </p:cNvSpPr>
              <p:nvPr/>
            </p:nvSpPr>
            <p:spPr>
              <a:xfrm>
                <a:off x="4204255" y="3178304"/>
                <a:ext cx="1368152" cy="584775"/>
              </a:xfrm>
              <a:prstGeom prst="rect">
                <a:avLst/>
              </a:prstGeom>
              <a:blipFill>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TextBox 20"/>
              <p:cNvSpPr txBox="1"/>
              <p:nvPr/>
            </p:nvSpPr>
            <p:spPr>
              <a:xfrm>
                <a:off x="464820" y="3657043"/>
                <a:ext cx="3489958" cy="58477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𝑦</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m:t>
                      </m:r>
                      <m:r>
                        <a:rPr lang="en-GB" sz="3200" b="0" i="1" smtClean="0">
                          <a:latin typeface="Cambria Math" panose="02040503050406030204" pitchFamily="18" charset="0"/>
                        </a:rPr>
                        <m:t>𝑥</m:t>
                      </m:r>
                      <m:r>
                        <a:rPr lang="en-GB" sz="3200" b="0" i="1" smtClean="0">
                          <a:latin typeface="Cambria Math" panose="02040503050406030204" pitchFamily="18" charset="0"/>
                        </a:rPr>
                        <m:t>+</m:t>
                      </m:r>
                      <m:r>
                        <a:rPr lang="en-GB" sz="3200" b="0" i="1" smtClean="0">
                          <a:latin typeface="Cambria Math" panose="02040503050406030204" pitchFamily="18" charset="0"/>
                        </a:rPr>
                        <m:t>𝑦</m:t>
                      </m:r>
                    </m:oMath>
                  </m:oMathPara>
                </a14:m>
                <a:endParaRPr lang="en-GB" dirty="0"/>
              </a:p>
            </p:txBody>
          </p:sp>
        </mc:Choice>
        <mc:Fallback xmlns="">
          <p:sp>
            <p:nvSpPr>
              <p:cNvPr id="21" name="TextBox 20"/>
              <p:cNvSpPr txBox="1">
                <a:spLocks noRot="1" noChangeAspect="1" noMove="1" noResize="1" noEditPoints="1" noAdjustHandles="1" noChangeArrowheads="1" noChangeShapeType="1" noTextEdit="1"/>
              </p:cNvSpPr>
              <p:nvPr/>
            </p:nvSpPr>
            <p:spPr>
              <a:xfrm>
                <a:off x="464820" y="3657043"/>
                <a:ext cx="3489958" cy="584775"/>
              </a:xfrm>
              <a:prstGeom prst="rect">
                <a:avLst/>
              </a:prstGeom>
              <a:blipFill>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p:cNvSpPr txBox="1"/>
              <p:nvPr/>
            </p:nvSpPr>
            <p:spPr>
              <a:xfrm>
                <a:off x="898816" y="4792922"/>
                <a:ext cx="6265472" cy="2062103"/>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+1</m:t>
                          </m:r>
                        </m:e>
                      </m:d>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+2</m:t>
                          </m:r>
                        </m:e>
                      </m:d>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+3</m:t>
                          </m:r>
                        </m:e>
                      </m:d>
                    </m:oMath>
                    <m:oMath xmlns:m="http://schemas.openxmlformats.org/officeDocument/2006/math">
                      <m:r>
                        <a:rPr lang="en-GB" sz="3200" b="0" i="1" smtClean="0">
                          <a:latin typeface="Cambria Math" panose="02040503050406030204" pitchFamily="18" charset="0"/>
                        </a:rPr>
                        <m:t>=</m:t>
                      </m:r>
                      <m:d>
                        <m:dPr>
                          <m:ctrlPr>
                            <a:rPr lang="en-GB" sz="3200" b="0" i="1" smtClean="0">
                              <a:latin typeface="Cambria Math" panose="02040503050406030204" pitchFamily="18" charset="0"/>
                            </a:rPr>
                          </m:ctrlPr>
                        </m:dPr>
                        <m:e>
                          <m:r>
                            <a:rPr lang="en-GB" sz="3200" b="0" i="1" smtClean="0">
                              <a:latin typeface="Cambria Math" panose="02040503050406030204" pitchFamily="18" charset="0"/>
                            </a:rPr>
                            <m:t>𝑥</m:t>
                          </m:r>
                          <m:r>
                            <a:rPr lang="en-GB" sz="3200" b="0" i="1" smtClean="0">
                              <a:latin typeface="Cambria Math" panose="02040503050406030204" pitchFamily="18" charset="0"/>
                            </a:rPr>
                            <m:t>+1</m:t>
                          </m:r>
                        </m:e>
                      </m:d>
                      <m:d>
                        <m:dPr>
                          <m:ctrlPr>
                            <a:rPr lang="en-GB" sz="3200" b="0" i="1" smtClean="0">
                              <a:latin typeface="Cambria Math" panose="02040503050406030204" pitchFamily="18" charset="0"/>
                            </a:rPr>
                          </m:ctrlPr>
                        </m:dPr>
                        <m:e>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+5</m:t>
                          </m:r>
                          <m:r>
                            <a:rPr lang="en-GB" sz="3200" b="0" i="1" smtClean="0">
                              <a:latin typeface="Cambria Math" panose="02040503050406030204" pitchFamily="18" charset="0"/>
                            </a:rPr>
                            <m:t>𝑥</m:t>
                          </m:r>
                          <m:r>
                            <a:rPr lang="en-GB" sz="3200" b="0" i="1" smtClean="0">
                              <a:latin typeface="Cambria Math" panose="02040503050406030204" pitchFamily="18" charset="0"/>
                            </a:rPr>
                            <m:t>+6</m:t>
                          </m:r>
                        </m:e>
                      </m:d>
                    </m:oMath>
                    <m:oMath xmlns:m="http://schemas.openxmlformats.org/officeDocument/2006/math">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3</m:t>
                          </m:r>
                        </m:sup>
                      </m:sSup>
                      <m:r>
                        <a:rPr lang="en-GB" sz="3200" b="0" i="1" smtClean="0">
                          <a:latin typeface="Cambria Math" panose="02040503050406030204" pitchFamily="18" charset="0"/>
                        </a:rPr>
                        <m:t>+5</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+6</m:t>
                      </m:r>
                      <m:r>
                        <a:rPr lang="en-GB" sz="3200" b="0" i="1" smtClean="0">
                          <a:latin typeface="Cambria Math" panose="02040503050406030204" pitchFamily="18" charset="0"/>
                        </a:rPr>
                        <m:t>𝑥</m:t>
                      </m:r>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+5</m:t>
                      </m:r>
                      <m:r>
                        <a:rPr lang="en-GB" sz="3200" b="0" i="1" smtClean="0">
                          <a:latin typeface="Cambria Math" panose="02040503050406030204" pitchFamily="18" charset="0"/>
                        </a:rPr>
                        <m:t>𝑥</m:t>
                      </m:r>
                      <m:r>
                        <a:rPr lang="en-GB" sz="3200" b="0" i="1" smtClean="0">
                          <a:latin typeface="Cambria Math" panose="02040503050406030204" pitchFamily="18" charset="0"/>
                        </a:rPr>
                        <m:t>+6</m:t>
                      </m:r>
                    </m:oMath>
                    <m:oMath xmlns:m="http://schemas.openxmlformats.org/officeDocument/2006/math">
                      <m:r>
                        <a:rPr lang="en-GB" sz="3200" b="0" i="1" smtClean="0">
                          <a:latin typeface="Cambria Math" panose="02040503050406030204" pitchFamily="18" charset="0"/>
                        </a:rPr>
                        <m:t>=</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3</m:t>
                          </m:r>
                        </m:sup>
                      </m:sSup>
                      <m:r>
                        <a:rPr lang="en-GB" sz="3200" b="0" i="1" smtClean="0">
                          <a:latin typeface="Cambria Math" panose="02040503050406030204" pitchFamily="18" charset="0"/>
                        </a:rPr>
                        <m:t>+6</m:t>
                      </m:r>
                      <m:sSup>
                        <m:sSupPr>
                          <m:ctrlPr>
                            <a:rPr lang="en-GB" sz="3200" b="0" i="1" smtClean="0">
                              <a:latin typeface="Cambria Math" panose="02040503050406030204" pitchFamily="18" charset="0"/>
                            </a:rPr>
                          </m:ctrlPr>
                        </m:sSupPr>
                        <m:e>
                          <m:r>
                            <a:rPr lang="en-GB" sz="3200" b="0" i="1" smtClean="0">
                              <a:latin typeface="Cambria Math" panose="02040503050406030204" pitchFamily="18" charset="0"/>
                            </a:rPr>
                            <m:t>𝑥</m:t>
                          </m:r>
                        </m:e>
                        <m:sup>
                          <m:r>
                            <a:rPr lang="en-GB" sz="3200" b="0" i="1" smtClean="0">
                              <a:latin typeface="Cambria Math" panose="02040503050406030204" pitchFamily="18" charset="0"/>
                            </a:rPr>
                            <m:t>2</m:t>
                          </m:r>
                        </m:sup>
                      </m:sSup>
                      <m:r>
                        <a:rPr lang="en-GB" sz="3200" b="0" i="1" smtClean="0">
                          <a:latin typeface="Cambria Math" panose="02040503050406030204" pitchFamily="18" charset="0"/>
                        </a:rPr>
                        <m:t>+11</m:t>
                      </m:r>
                      <m:r>
                        <a:rPr lang="en-GB" sz="3200" b="0" i="1" smtClean="0">
                          <a:latin typeface="Cambria Math" panose="02040503050406030204" pitchFamily="18" charset="0"/>
                        </a:rPr>
                        <m:t>𝑥</m:t>
                      </m:r>
                      <m:r>
                        <a:rPr lang="en-GB" sz="3200" b="0" i="1" smtClean="0">
                          <a:latin typeface="Cambria Math" panose="02040503050406030204" pitchFamily="18" charset="0"/>
                        </a:rPr>
                        <m:t>+6</m:t>
                      </m:r>
                    </m:oMath>
                  </m:oMathPara>
                </a14:m>
                <a:endParaRPr lang="en-GB" sz="3200" b="0" dirty="0"/>
              </a:p>
            </p:txBody>
          </p:sp>
        </mc:Choice>
        <mc:Fallback xmlns="">
          <p:sp>
            <p:nvSpPr>
              <p:cNvPr id="22" name="TextBox 21"/>
              <p:cNvSpPr txBox="1">
                <a:spLocks noRot="1" noChangeAspect="1" noMove="1" noResize="1" noEditPoints="1" noAdjustHandles="1" noChangeArrowheads="1" noChangeShapeType="1" noTextEdit="1"/>
              </p:cNvSpPr>
              <p:nvPr/>
            </p:nvSpPr>
            <p:spPr>
              <a:xfrm>
                <a:off x="898816" y="4792922"/>
                <a:ext cx="6265472" cy="2062103"/>
              </a:xfrm>
              <a:prstGeom prst="rect">
                <a:avLst/>
              </a:prstGeom>
              <a:blipFill>
                <a:blip r:embed="rId10"/>
                <a:stretch>
                  <a:fillRect/>
                </a:stretch>
              </a:blipFill>
            </p:spPr>
            <p:txBody>
              <a:bodyPr/>
              <a:lstStyle/>
              <a:p>
                <a:r>
                  <a:rPr lang="en-GB">
                    <a:noFill/>
                  </a:rPr>
                  <a:t> </a:t>
                </a:r>
              </a:p>
            </p:txBody>
          </p:sp>
        </mc:Fallback>
      </mc:AlternateContent>
      <p:sp>
        <p:nvSpPr>
          <p:cNvPr id="23" name="TextBox 22"/>
          <p:cNvSpPr txBox="1"/>
          <p:nvPr/>
        </p:nvSpPr>
        <p:spPr>
          <a:xfrm>
            <a:off x="6086358" y="4446450"/>
            <a:ext cx="2880320" cy="738664"/>
          </a:xfrm>
          <a:prstGeom prst="rect">
            <a:avLst/>
          </a:prstGeom>
          <a:noFill/>
        </p:spPr>
        <p:txBody>
          <a:bodyPr wrap="square" rtlCol="0">
            <a:spAutoFit/>
          </a:bodyPr>
          <a:lstStyle/>
          <a:p>
            <a:r>
              <a:rPr lang="en-GB" sz="1400" b="1" dirty="0" err="1"/>
              <a:t>Fro</a:t>
            </a:r>
            <a:r>
              <a:rPr lang="en-GB" sz="1400" b="1" dirty="0"/>
              <a:t> Tip</a:t>
            </a:r>
            <a:r>
              <a:rPr lang="en-GB" sz="1400" dirty="0"/>
              <a:t>: For more than 2 brackets, multiply two out each time to reduce the number of brackets by one.</a:t>
            </a:r>
          </a:p>
        </p:txBody>
      </p:sp>
      <p:sp>
        <p:nvSpPr>
          <p:cNvPr id="25" name="Rectangle 24"/>
          <p:cNvSpPr/>
          <p:nvPr/>
        </p:nvSpPr>
        <p:spPr>
          <a:xfrm>
            <a:off x="857647" y="5333999"/>
            <a:ext cx="5860653" cy="145314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6" name="TextBox 25">
            <a:extLst>
              <a:ext uri="{FF2B5EF4-FFF2-40B4-BE49-F238E27FC236}">
                <a16:creationId xmlns:a16="http://schemas.microsoft.com/office/drawing/2014/main" id="{2AD4D938-A35B-169B-0961-A1BA191735EF}"/>
              </a:ext>
            </a:extLst>
          </p:cNvPr>
          <p:cNvSpPr txBox="1"/>
          <p:nvPr/>
        </p:nvSpPr>
        <p:spPr>
          <a:xfrm>
            <a:off x="6230374" y="118628"/>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4</a:t>
            </a:r>
          </a:p>
        </p:txBody>
      </p:sp>
    </p:spTree>
    <p:extLst>
      <p:ext uri="{BB962C8B-B14F-4D97-AF65-F5344CB8AC3E}">
        <p14:creationId xmlns:p14="http://schemas.microsoft.com/office/powerpoint/2010/main" val="416142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500"/>
                                        <p:tgtEl>
                                          <p:spTgt spid="1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par>
                                <p:cTn id="64" presetID="1" presetClass="entr" presetSubtype="0" fill="hold" grpId="1" nodeType="withEffect">
                                  <p:stCondLst>
                                    <p:cond delay="0"/>
                                  </p:stCondLst>
                                  <p:childTnLst>
                                    <p:set>
                                      <p:cBhvr>
                                        <p:cTn id="65"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6" restart="whenNotActive" fill="hold" evtFilter="cancelBubble" nodeType="interactiveSeq">
                <p:stCondLst>
                  <p:cond evt="onClick" delay="0">
                    <p:tgtEl>
                      <p:spTgt spid="25"/>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25"/>
                                        </p:tgtEl>
                                      </p:cBhvr>
                                    </p:animEffect>
                                    <p:set>
                                      <p:cBhvr>
                                        <p:cTn id="71"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animBg="1"/>
      <p:bldP spid="18" grpId="0"/>
      <p:bldP spid="19" grpId="0" animBg="1"/>
      <p:bldP spid="20" grpId="0"/>
      <p:bldP spid="21" grpId="0"/>
      <p:bldP spid="22" grpId="0"/>
      <p:bldP spid="23" grpId="0"/>
      <p:bldP spid="25" grpId="0" animBg="1"/>
      <p:bldP spid="2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95355" y="876611"/>
                <a:ext cx="3618765"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Expand and simplify</a:t>
                </a:r>
              </a:p>
              <a:p>
                <a:pPr/>
                <a14:m>
                  <m:oMathPara xmlns:m="http://schemas.openxmlformats.org/officeDocument/2006/math">
                    <m:oMathParaPr>
                      <m:jc m:val="centerGroup"/>
                    </m:oMathParaPr>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+5</m:t>
                          </m:r>
                        </m:e>
                      </m:d>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−2</m:t>
                          </m:r>
                        </m:e>
                      </m:d>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oMath>
                  </m:oMathPara>
                </a14:m>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395355" y="876611"/>
                <a:ext cx="3618765" cy="646331"/>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611560" y="1556792"/>
                <a:ext cx="3528392" cy="9233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+5</m:t>
                          </m:r>
                        </m:e>
                      </m:d>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−2</m:t>
                          </m:r>
                        </m:e>
                      </m:d>
                    </m:oMath>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+5</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−10</m:t>
                      </m:r>
                    </m:oMath>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−10</m:t>
                      </m:r>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11560" y="1556792"/>
                <a:ext cx="3528392" cy="92333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754470" y="892495"/>
                <a:ext cx="3618765"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Expand and simplify:</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−3</m:t>
                          </m:r>
                        </m:e>
                      </m:d>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−4</m:t>
                          </m:r>
                        </m:e>
                      </m:d>
                    </m:oMath>
                  </m:oMathPara>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4754470" y="892495"/>
                <a:ext cx="3618765" cy="646331"/>
              </a:xfrm>
              <a:prstGeom prst="rect">
                <a:avLst/>
              </a:prstGeom>
              <a:blipFill>
                <a:blip r:embed="rId4"/>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70675" y="1572676"/>
                <a:ext cx="2880320"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+12</m:t>
                          </m:r>
                        </m:e>
                      </m:d>
                    </m:oMath>
                    <m:oMath xmlns:m="http://schemas.openxmlformats.org/officeDocument/2006/math">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−14</m:t>
                      </m:r>
                      <m:r>
                        <a:rPr lang="en-GB" b="0" i="1" smtClean="0">
                          <a:latin typeface="Cambria Math" panose="02040503050406030204" pitchFamily="18" charset="0"/>
                        </a:rPr>
                        <m:t>𝑥</m:t>
                      </m:r>
                      <m:r>
                        <a:rPr lang="en-GB" b="0" i="1" smtClean="0">
                          <a:latin typeface="Cambria Math" panose="02040503050406030204" pitchFamily="18" charset="0"/>
                        </a:rPr>
                        <m:t>+24</m:t>
                      </m:r>
                    </m:oMath>
                  </m:oMathPara>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4970675" y="1572676"/>
                <a:ext cx="2880320" cy="646331"/>
              </a:xfrm>
              <a:prstGeom prst="rect">
                <a:avLst/>
              </a:prstGeom>
              <a:blipFill>
                <a:blip r:embed="rId5"/>
                <a:stretch>
                  <a:fillRect/>
                </a:stretch>
              </a:blipFill>
            </p:spPr>
            <p:txBody>
              <a:bodyPr/>
              <a:lstStyle/>
              <a:p>
                <a:r>
                  <a:rPr lang="en-GB">
                    <a:noFill/>
                  </a:rPr>
                  <a:t> </a:t>
                </a:r>
              </a:p>
            </p:txBody>
          </p:sp>
        </mc:Fallback>
      </mc:AlternateContent>
      <p:sp>
        <p:nvSpPr>
          <p:cNvPr id="14" name="Rectangle 13"/>
          <p:cNvSpPr/>
          <p:nvPr/>
        </p:nvSpPr>
        <p:spPr>
          <a:xfrm>
            <a:off x="369693" y="1510175"/>
            <a:ext cx="3632430" cy="9536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4740805" y="1522942"/>
            <a:ext cx="3632430" cy="11859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107504"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p:sp>
        <p:nvSpPr>
          <p:cNvPr id="19" name="Rectangle 18"/>
          <p:cNvSpPr/>
          <p:nvPr/>
        </p:nvSpPr>
        <p:spPr>
          <a:xfrm>
            <a:off x="4483007"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mc:AlternateContent xmlns:mc="http://schemas.openxmlformats.org/markup-compatibility/2006" xmlns:a14="http://schemas.microsoft.com/office/drawing/2010/main">
        <mc:Choice Requires="a14">
          <p:sp>
            <p:nvSpPr>
              <p:cNvPr id="22" name="TextBox 21"/>
              <p:cNvSpPr txBox="1"/>
              <p:nvPr/>
            </p:nvSpPr>
            <p:spPr>
              <a:xfrm>
                <a:off x="2673624" y="3272300"/>
                <a:ext cx="3618765"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Expand and simplify:</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e>
                        <m:sup>
                          <m:r>
                            <a:rPr lang="en-GB" b="0" i="1" smtClean="0">
                              <a:latin typeface="Cambria Math" panose="02040503050406030204" pitchFamily="18" charset="0"/>
                            </a:rPr>
                            <m:t>3</m:t>
                          </m:r>
                        </m:sup>
                      </m:sSup>
                    </m:oMath>
                  </m:oMathPara>
                </a14:m>
                <a:endParaRPr lang="en-GB" dirty="0"/>
              </a:p>
            </p:txBody>
          </p:sp>
        </mc:Choice>
        <mc:Fallback xmlns="">
          <p:sp>
            <p:nvSpPr>
              <p:cNvPr id="22" name="TextBox 21"/>
              <p:cNvSpPr txBox="1">
                <a:spLocks noRot="1" noChangeAspect="1" noMove="1" noResize="1" noEditPoints="1" noAdjustHandles="1" noChangeArrowheads="1" noChangeShapeType="1" noTextEdit="1"/>
              </p:cNvSpPr>
              <p:nvPr/>
            </p:nvSpPr>
            <p:spPr>
              <a:xfrm>
                <a:off x="2673624" y="3272300"/>
                <a:ext cx="3618765" cy="646331"/>
              </a:xfrm>
              <a:prstGeom prst="rect">
                <a:avLst/>
              </a:prstGeom>
              <a:blipFill>
                <a:blip r:embed="rId6"/>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2496128" y="3990581"/>
                <a:ext cx="3986428" cy="122398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oMath>
                    <m:oMath xmlns:m="http://schemas.openxmlformats.org/officeDocument/2006/math">
                      <m:r>
                        <a:rPr lang="en-GB" b="0" i="1" smtClean="0">
                          <a:latin typeface="Cambria Math" panose="02040503050406030204" pitchFamily="18" charset="0"/>
                        </a:rPr>
                        <m:t>=</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d>
                        <m:dPr>
                          <m:ctrlPr>
                            <a:rPr lang="en-GB" b="0" i="1" smtClean="0">
                              <a:latin typeface="Cambria Math" panose="02040503050406030204" pitchFamily="18" charset="0"/>
                            </a:rPr>
                          </m:ctrlPr>
                        </m:dPr>
                        <m:e>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+1</m:t>
                          </m:r>
                        </m:e>
                      </m:d>
                    </m:oMath>
                    <m:oMath xmlns:m="http://schemas.openxmlformats.org/officeDocument/2006/math">
                      <m:r>
                        <a:rPr lang="en-GB" b="0" i="1" smtClean="0">
                          <a:latin typeface="Cambria Math" panose="02040503050406030204" pitchFamily="18" charset="0"/>
                        </a:rPr>
                        <m:t>=8</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−8</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−1</m:t>
                      </m:r>
                    </m:oMath>
                    <m:oMath xmlns:m="http://schemas.openxmlformats.org/officeDocument/2006/math">
                      <m:r>
                        <a:rPr lang="en-GB" b="0" i="1" smtClean="0">
                          <a:latin typeface="Cambria Math" panose="02040503050406030204" pitchFamily="18" charset="0"/>
                        </a:rPr>
                        <m:t>=8</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r>
                        <a:rPr lang="en-GB" b="0" i="1" smtClean="0">
                          <a:latin typeface="Cambria Math" panose="02040503050406030204" pitchFamily="18" charset="0"/>
                        </a:rPr>
                        <m:t>−12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−1</m:t>
                      </m:r>
                    </m:oMath>
                  </m:oMathPara>
                </a14:m>
                <a:endParaRPr lang="en-GB" dirty="0"/>
              </a:p>
            </p:txBody>
          </p:sp>
        </mc:Choice>
        <mc:Fallback xmlns="">
          <p:sp>
            <p:nvSpPr>
              <p:cNvPr id="23" name="TextBox 22"/>
              <p:cNvSpPr txBox="1">
                <a:spLocks noRot="1" noChangeAspect="1" noMove="1" noResize="1" noEditPoints="1" noAdjustHandles="1" noChangeArrowheads="1" noChangeShapeType="1" noTextEdit="1"/>
              </p:cNvSpPr>
              <p:nvPr/>
            </p:nvSpPr>
            <p:spPr>
              <a:xfrm>
                <a:off x="2496128" y="3990581"/>
                <a:ext cx="3986428" cy="1223989"/>
              </a:xfrm>
              <a:prstGeom prst="rect">
                <a:avLst/>
              </a:prstGeom>
              <a:blipFill>
                <a:blip r:embed="rId7"/>
                <a:stretch>
                  <a:fillRect/>
                </a:stretch>
              </a:blipFill>
            </p:spPr>
            <p:txBody>
              <a:bodyPr/>
              <a:lstStyle/>
              <a:p>
                <a:r>
                  <a:rPr lang="en-GB">
                    <a:noFill/>
                  </a:rPr>
                  <a:t> </a:t>
                </a:r>
              </a:p>
            </p:txBody>
          </p:sp>
        </mc:Fallback>
      </mc:AlternateContent>
      <p:sp>
        <p:nvSpPr>
          <p:cNvPr id="24" name="Rectangle 23"/>
          <p:cNvSpPr/>
          <p:nvPr/>
        </p:nvSpPr>
        <p:spPr>
          <a:xfrm>
            <a:off x="2659959" y="3951021"/>
            <a:ext cx="3632430" cy="11859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5" name="Rectangle 24"/>
          <p:cNvSpPr/>
          <p:nvPr/>
        </p:nvSpPr>
        <p:spPr>
          <a:xfrm>
            <a:off x="2402161" y="3256416"/>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3</a:t>
            </a:r>
          </a:p>
        </p:txBody>
      </p:sp>
    </p:spTree>
    <p:extLst>
      <p:ext uri="{BB962C8B-B14F-4D97-AF65-F5344CB8AC3E}">
        <p14:creationId xmlns:p14="http://schemas.microsoft.com/office/powerpoint/2010/main" val="21877634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24"/>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4"/>
                                        </p:tgtEl>
                                      </p:cBhvr>
                                    </p:animEffect>
                                    <p:set>
                                      <p:cBhvr>
                                        <p:cTn id="19"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4" grpId="0" animBg="1"/>
      <p:bldP spid="15" grpId="0" animBg="1"/>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3</a:t>
              </a:r>
              <a:r>
                <a:rPr lang="en-GB" sz="3200" dirty="0">
                  <a:latin typeface="+mj-lt"/>
                </a:rPr>
                <a:t> :: Factorising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95536" y="836712"/>
            <a:ext cx="8208912" cy="923330"/>
          </a:xfrm>
          <a:prstGeom prst="rect">
            <a:avLst/>
          </a:prstGeom>
          <a:noFill/>
        </p:spPr>
        <p:txBody>
          <a:bodyPr wrap="square" rtlCol="0">
            <a:spAutoFit/>
          </a:bodyPr>
          <a:lstStyle/>
          <a:p>
            <a:r>
              <a:rPr lang="en-GB" dirty="0"/>
              <a:t>Informally, factorising is the opposite of expanding brackets.</a:t>
            </a:r>
          </a:p>
          <a:p>
            <a:r>
              <a:rPr lang="en-GB" dirty="0"/>
              <a:t>More formally, a factorised expression is one which is expressed as </a:t>
            </a:r>
            <a:r>
              <a:rPr lang="en-GB" b="1" dirty="0"/>
              <a:t>a product of expressions</a:t>
            </a:r>
            <a:r>
              <a:rPr lang="en-GB" dirty="0"/>
              <a:t>.</a:t>
            </a:r>
          </a:p>
        </p:txBody>
      </p:sp>
      <mc:AlternateContent xmlns:mc="http://schemas.openxmlformats.org/markup-compatibility/2006" xmlns:a14="http://schemas.microsoft.com/office/drawing/2010/main">
        <mc:Choice Requires="a14">
          <p:sp>
            <p:nvSpPr>
              <p:cNvPr id="6" name="TextBox 5"/>
              <p:cNvSpPr txBox="1"/>
              <p:nvPr/>
            </p:nvSpPr>
            <p:spPr>
              <a:xfrm>
                <a:off x="611560" y="2060848"/>
                <a:ext cx="3240360"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+1)(</m:t>
                      </m:r>
                      <m:r>
                        <a:rPr lang="en-GB" sz="2400" b="0" i="1" smtClean="0">
                          <a:latin typeface="Cambria Math" panose="02040503050406030204" pitchFamily="18" charset="0"/>
                        </a:rPr>
                        <m:t>𝑥</m:t>
                      </m:r>
                      <m:r>
                        <a:rPr lang="en-GB" sz="2400" b="0" i="1" smtClean="0">
                          <a:latin typeface="Cambria Math" panose="02040503050406030204" pitchFamily="18" charset="0"/>
                        </a:rPr>
                        <m:t>+2)</m:t>
                      </m:r>
                    </m:oMath>
                  </m:oMathPara>
                </a14:m>
                <a:endParaRPr lang="en-GB"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611560" y="2060848"/>
                <a:ext cx="3240360" cy="461665"/>
              </a:xfrm>
              <a:prstGeom prst="rect">
                <a:avLst/>
              </a:prstGeom>
              <a:blipFill>
                <a:blip r:embed="rId2"/>
                <a:stretch>
                  <a:fillRect b="-1710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283720" y="1981214"/>
                <a:ext cx="4536504" cy="646331"/>
              </a:xfrm>
              <a:prstGeom prst="rect">
                <a:avLst/>
              </a:prstGeom>
              <a:noFill/>
            </p:spPr>
            <p:txBody>
              <a:bodyPr wrap="square" rtlCol="0">
                <a:spAutoFit/>
              </a:bodyPr>
              <a:lstStyle/>
              <a:p>
                <a:r>
                  <a:rPr lang="en-GB" dirty="0"/>
                  <a:t>Factorised as it is the product of 3 linear factors, </a:t>
                </a:r>
                <a14:m>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+1</m:t>
                    </m:r>
                  </m:oMath>
                </a14:m>
                <a:r>
                  <a:rPr lang="en-GB" dirty="0"/>
                  <a:t> and </a:t>
                </a:r>
                <a14:m>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+2</m:t>
                    </m:r>
                  </m:oMath>
                </a14:m>
                <a:r>
                  <a:rPr lang="en-GB" dirty="0"/>
                  <a:t>.</a:t>
                </a:r>
              </a:p>
            </p:txBody>
          </p:sp>
        </mc:Choice>
        <mc:Fallback xmlns="">
          <p:sp>
            <p:nvSpPr>
              <p:cNvPr id="7" name="TextBox 6"/>
              <p:cNvSpPr txBox="1">
                <a:spLocks noRot="1" noChangeAspect="1" noMove="1" noResize="1" noEditPoints="1" noAdjustHandles="1" noChangeArrowheads="1" noChangeShapeType="1" noTextEdit="1"/>
              </p:cNvSpPr>
              <p:nvPr/>
            </p:nvSpPr>
            <p:spPr>
              <a:xfrm>
                <a:off x="4283720" y="1981214"/>
                <a:ext cx="4536504" cy="646331"/>
              </a:xfrm>
              <a:prstGeom prst="rect">
                <a:avLst/>
              </a:prstGeom>
              <a:blipFill>
                <a:blip r:embed="rId3"/>
                <a:stretch>
                  <a:fillRect l="-1210" t="-4717" b="-1415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885432" y="2637160"/>
                <a:ext cx="4032448" cy="738664"/>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Fro Note</a:t>
                </a:r>
                <a:r>
                  <a:rPr lang="en-GB" sz="1400" dirty="0"/>
                  <a:t>: A linear expression is of the form </a:t>
                </a:r>
                <a14:m>
                  <m:oMath xmlns:m="http://schemas.openxmlformats.org/officeDocument/2006/math">
                    <m:r>
                      <a:rPr lang="en-GB" sz="1400" b="0" i="1" smtClean="0">
                        <a:latin typeface="Cambria Math" panose="02040503050406030204" pitchFamily="18" charset="0"/>
                      </a:rPr>
                      <m:t>𝑎𝑥</m:t>
                    </m:r>
                    <m:r>
                      <a:rPr lang="en-GB" sz="1400" b="0" i="1" smtClean="0">
                        <a:latin typeface="Cambria Math" panose="02040503050406030204" pitchFamily="18" charset="0"/>
                      </a:rPr>
                      <m:t>+</m:t>
                    </m:r>
                    <m:r>
                      <a:rPr lang="en-GB" sz="1400" b="0" i="1" smtClean="0">
                        <a:latin typeface="Cambria Math" panose="02040503050406030204" pitchFamily="18" charset="0"/>
                      </a:rPr>
                      <m:t>𝑏</m:t>
                    </m:r>
                  </m:oMath>
                </a14:m>
                <a:r>
                  <a:rPr lang="en-GB" sz="1400" dirty="0"/>
                  <a:t>. It is called linear because plotting </a:t>
                </a:r>
                <a14:m>
                  <m:oMath xmlns:m="http://schemas.openxmlformats.org/officeDocument/2006/math">
                    <m:r>
                      <a:rPr lang="en-GB" sz="1400" b="0" i="1" smtClean="0">
                        <a:latin typeface="Cambria Math" panose="02040503050406030204" pitchFamily="18" charset="0"/>
                      </a:rPr>
                      <m:t>𝑦</m:t>
                    </m:r>
                    <m:r>
                      <a:rPr lang="en-GB" sz="1400" b="0" i="1" smtClean="0">
                        <a:latin typeface="Cambria Math" panose="02040503050406030204" pitchFamily="18" charset="0"/>
                      </a:rPr>
                      <m:t>=</m:t>
                    </m:r>
                    <m:r>
                      <a:rPr lang="en-GB" sz="1400" b="0" i="1" smtClean="0">
                        <a:latin typeface="Cambria Math" panose="02040503050406030204" pitchFamily="18" charset="0"/>
                      </a:rPr>
                      <m:t>𝑎𝑥</m:t>
                    </m:r>
                    <m:r>
                      <a:rPr lang="en-GB" sz="1400" b="0" i="1" smtClean="0">
                        <a:latin typeface="Cambria Math" panose="02040503050406030204" pitchFamily="18" charset="0"/>
                      </a:rPr>
                      <m:t>+</m:t>
                    </m:r>
                    <m:r>
                      <a:rPr lang="en-GB" sz="1400" b="0" i="1" smtClean="0">
                        <a:latin typeface="Cambria Math" panose="02040503050406030204" pitchFamily="18" charset="0"/>
                      </a:rPr>
                      <m:t>𝑏</m:t>
                    </m:r>
                  </m:oMath>
                </a14:m>
                <a:r>
                  <a:rPr lang="en-GB" sz="1400" dirty="0"/>
                  <a:t> would form a straight line.</a:t>
                </a:r>
              </a:p>
            </p:txBody>
          </p:sp>
        </mc:Choice>
        <mc:Fallback xmlns="">
          <p:sp>
            <p:nvSpPr>
              <p:cNvPr id="8" name="TextBox 7"/>
              <p:cNvSpPr txBox="1">
                <a:spLocks noRot="1" noChangeAspect="1" noMove="1" noResize="1" noEditPoints="1" noAdjustHandles="1" noChangeArrowheads="1" noChangeShapeType="1" noTextEdit="1"/>
              </p:cNvSpPr>
              <p:nvPr/>
            </p:nvSpPr>
            <p:spPr>
              <a:xfrm>
                <a:off x="4885432" y="2637160"/>
                <a:ext cx="4032448" cy="738664"/>
              </a:xfrm>
              <a:prstGeom prst="rect">
                <a:avLst/>
              </a:prstGeom>
              <a:blipFill>
                <a:blip r:embed="rId4"/>
                <a:stretch>
                  <a:fillRect l="-150" r="-901" b="-56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82104" y="3994855"/>
                <a:ext cx="3744416"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𝑥</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r>
                        <a:rPr lang="en-GB" sz="2400" b="0" i="1" smtClean="0">
                          <a:latin typeface="Cambria Math" panose="02040503050406030204" pitchFamily="18" charset="0"/>
                        </a:rPr>
                        <m:t>+</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oMath>
                  </m:oMathPara>
                </a14:m>
                <a:endParaRPr lang="en-GB" sz="2400" dirty="0"/>
              </a:p>
            </p:txBody>
          </p:sp>
        </mc:Choice>
        <mc:Fallback xmlns="">
          <p:sp>
            <p:nvSpPr>
              <p:cNvPr id="9" name="TextBox 8"/>
              <p:cNvSpPr txBox="1">
                <a:spLocks noRot="1" noChangeAspect="1" noMove="1" noResize="1" noEditPoints="1" noAdjustHandles="1" noChangeArrowheads="1" noChangeShapeType="1" noTextEdit="1"/>
              </p:cNvSpPr>
              <p:nvPr/>
            </p:nvSpPr>
            <p:spPr>
              <a:xfrm>
                <a:off x="82104" y="3994855"/>
                <a:ext cx="3744416" cy="461665"/>
              </a:xfrm>
              <a:prstGeom prst="rect">
                <a:avLst/>
              </a:prstGeom>
              <a:blipFill>
                <a:blip r:embed="rId5"/>
                <a:stretch>
                  <a:fillRect/>
                </a:stretch>
              </a:blipFill>
            </p:spPr>
            <p:txBody>
              <a:bodyPr/>
              <a:lstStyle/>
              <a:p>
                <a:r>
                  <a:rPr lang="en-GB">
                    <a:noFill/>
                  </a:rPr>
                  <a:t> </a:t>
                </a:r>
              </a:p>
            </p:txBody>
          </p:sp>
        </mc:Fallback>
      </mc:AlternateContent>
      <p:sp>
        <p:nvSpPr>
          <p:cNvPr id="10" name="TextBox 9"/>
          <p:cNvSpPr txBox="1"/>
          <p:nvPr/>
        </p:nvSpPr>
        <p:spPr>
          <a:xfrm>
            <a:off x="4283720" y="3914215"/>
            <a:ext cx="4536504" cy="646331"/>
          </a:xfrm>
          <a:prstGeom prst="rect">
            <a:avLst/>
          </a:prstGeom>
          <a:noFill/>
        </p:spPr>
        <p:txBody>
          <a:bodyPr wrap="square" rtlCol="0">
            <a:spAutoFit/>
          </a:bodyPr>
          <a:lstStyle/>
          <a:p>
            <a:r>
              <a:rPr lang="en-GB" dirty="0"/>
              <a:t>Not factorised because the outer-most operation is a sum, not a product.</a:t>
            </a:r>
          </a:p>
        </p:txBody>
      </p:sp>
      <p:sp>
        <p:nvSpPr>
          <p:cNvPr id="11" name="Arrow: Right 10"/>
          <p:cNvSpPr/>
          <p:nvPr/>
        </p:nvSpPr>
        <p:spPr>
          <a:xfrm>
            <a:off x="3796804" y="2228179"/>
            <a:ext cx="360040" cy="210221"/>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Arrow: Right 11"/>
          <p:cNvSpPr/>
          <p:nvPr/>
        </p:nvSpPr>
        <p:spPr>
          <a:xfrm>
            <a:off x="3822080" y="4132269"/>
            <a:ext cx="360040" cy="210221"/>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3" name="TextBox 12"/>
          <p:cNvSpPr txBox="1"/>
          <p:nvPr/>
        </p:nvSpPr>
        <p:spPr>
          <a:xfrm>
            <a:off x="628700" y="4903068"/>
            <a:ext cx="2592288"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Basic Examples:</a:t>
            </a:r>
          </a:p>
        </p:txBody>
      </p:sp>
      <mc:AlternateContent xmlns:mc="http://schemas.openxmlformats.org/markup-compatibility/2006" xmlns:a14="http://schemas.microsoft.com/office/drawing/2010/main">
        <mc:Choice Requires="a14">
          <p:sp>
            <p:nvSpPr>
              <p:cNvPr id="14" name="TextBox 13"/>
              <p:cNvSpPr txBox="1"/>
              <p:nvPr/>
            </p:nvSpPr>
            <p:spPr>
              <a:xfrm>
                <a:off x="2013000" y="5521424"/>
                <a:ext cx="4248472" cy="83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3</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   =</m:t>
                      </m:r>
                      <m:sSup>
                        <m:sSupPr>
                          <m:ctrlPr>
                            <a:rPr lang="en-GB" sz="2400" b="1" i="1" smtClean="0">
                              <a:latin typeface="Cambria Math" panose="02040503050406030204" pitchFamily="18" charset="0"/>
                            </a:rPr>
                          </m:ctrlPr>
                        </m:sSupPr>
                        <m:e>
                          <m:r>
                            <a:rPr lang="en-GB" sz="2400" b="1" i="1" smtClean="0">
                              <a:latin typeface="Cambria Math" panose="02040503050406030204" pitchFamily="18" charset="0"/>
                            </a:rPr>
                            <m:t>𝒙</m:t>
                          </m:r>
                        </m:e>
                        <m:sup>
                          <m:r>
                            <a:rPr lang="en-GB" sz="2400" b="1" i="1" smtClean="0">
                              <a:latin typeface="Cambria Math" panose="02040503050406030204" pitchFamily="18" charset="0"/>
                            </a:rPr>
                            <m:t>𝟐</m:t>
                          </m:r>
                        </m:sup>
                      </m:sSup>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oMath>
                    <m:oMath xmlns:m="http://schemas.openxmlformats.org/officeDocument/2006/math">
                      <m:r>
                        <a:rPr lang="en-GB" sz="2400" b="0" i="1" smtClean="0">
                          <a:latin typeface="Cambria Math" panose="02040503050406030204" pitchFamily="18" charset="0"/>
                        </a:rPr>
                        <m:t>4</m:t>
                      </m:r>
                      <m:r>
                        <a:rPr lang="en-GB" sz="2400" b="0" i="1" smtClean="0">
                          <a:latin typeface="Cambria Math" panose="02040503050406030204" pitchFamily="18" charset="0"/>
                        </a:rPr>
                        <m:t>𝑥</m:t>
                      </m:r>
                      <m:r>
                        <a:rPr lang="en-GB" sz="2400" b="0" i="1" smtClean="0">
                          <a:latin typeface="Cambria Math" panose="02040503050406030204" pitchFamily="18" charset="0"/>
                        </a:rPr>
                        <m:t>−8</m:t>
                      </m:r>
                      <m:r>
                        <a:rPr lang="en-GB" sz="2400" b="0" i="1" smtClean="0">
                          <a:latin typeface="Cambria Math" panose="02040503050406030204" pitchFamily="18" charset="0"/>
                        </a:rPr>
                        <m:t>𝑥𝑦</m:t>
                      </m:r>
                      <m:r>
                        <a:rPr lang="en-GB" sz="2400" b="0" i="1" smtClean="0">
                          <a:latin typeface="Cambria Math" panose="02040503050406030204" pitchFamily="18" charset="0"/>
                        </a:rPr>
                        <m:t>=</m:t>
                      </m:r>
                      <m:r>
                        <a:rPr lang="en-GB" sz="2400" b="1" i="1" smtClean="0">
                          <a:latin typeface="Cambria Math" panose="02040503050406030204" pitchFamily="18" charset="0"/>
                        </a:rPr>
                        <m:t>𝟒</m:t>
                      </m:r>
                      <m:r>
                        <a:rPr lang="en-GB" sz="2400" b="1" i="1" smtClean="0">
                          <a:latin typeface="Cambria Math" panose="02040503050406030204" pitchFamily="18" charset="0"/>
                        </a:rPr>
                        <m:t>𝒙</m:t>
                      </m:r>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𝟏</m:t>
                          </m:r>
                          <m:r>
                            <a:rPr lang="en-GB" sz="2400" b="1" i="1" smtClean="0">
                              <a:latin typeface="Cambria Math" panose="02040503050406030204" pitchFamily="18" charset="0"/>
                            </a:rPr>
                            <m:t>−</m:t>
                          </m:r>
                          <m:r>
                            <a:rPr lang="en-GB" sz="2400" b="1" i="1" smtClean="0">
                              <a:latin typeface="Cambria Math" panose="02040503050406030204" pitchFamily="18" charset="0"/>
                            </a:rPr>
                            <m:t>𝟐</m:t>
                          </m:r>
                          <m:r>
                            <a:rPr lang="en-GB" sz="2400" b="1" i="1" smtClean="0">
                              <a:latin typeface="Cambria Math" panose="02040503050406030204" pitchFamily="18" charset="0"/>
                            </a:rPr>
                            <m:t>𝒚</m:t>
                          </m:r>
                        </m:e>
                      </m:d>
                    </m:oMath>
                  </m:oMathPara>
                </a14:m>
                <a:endParaRPr lang="en-GB" b="1" dirty="0"/>
              </a:p>
            </p:txBody>
          </p:sp>
        </mc:Choice>
        <mc:Fallback xmlns="">
          <p:sp>
            <p:nvSpPr>
              <p:cNvPr id="14" name="TextBox 13"/>
              <p:cNvSpPr txBox="1">
                <a:spLocks noRot="1" noChangeAspect="1" noMove="1" noResize="1" noEditPoints="1" noAdjustHandles="1" noChangeArrowheads="1" noChangeShapeType="1" noTextEdit="1"/>
              </p:cNvSpPr>
              <p:nvPr/>
            </p:nvSpPr>
            <p:spPr>
              <a:xfrm>
                <a:off x="2013000" y="5521424"/>
                <a:ext cx="4248472" cy="839332"/>
              </a:xfrm>
              <a:prstGeom prst="rect">
                <a:avLst/>
              </a:prstGeom>
              <a:blipFill>
                <a:blip r:embed="rId6"/>
                <a:stretch>
                  <a:fillRect b="-8759"/>
                </a:stretch>
              </a:blipFill>
            </p:spPr>
            <p:txBody>
              <a:bodyPr/>
              <a:lstStyle/>
              <a:p>
                <a:r>
                  <a:rPr lang="en-GB">
                    <a:noFill/>
                  </a:rPr>
                  <a:t> </a:t>
                </a:r>
              </a:p>
            </p:txBody>
          </p:sp>
        </mc:Fallback>
      </mc:AlternateContent>
      <p:sp>
        <p:nvSpPr>
          <p:cNvPr id="15" name="Rectangle 14"/>
          <p:cNvSpPr/>
          <p:nvPr/>
        </p:nvSpPr>
        <p:spPr>
          <a:xfrm>
            <a:off x="4183959" y="5499100"/>
            <a:ext cx="1962841" cy="4252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4183959" y="5957808"/>
            <a:ext cx="1962841" cy="4252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TextBox 16">
            <a:extLst>
              <a:ext uri="{FF2B5EF4-FFF2-40B4-BE49-F238E27FC236}">
                <a16:creationId xmlns:a16="http://schemas.microsoft.com/office/drawing/2014/main" id="{E94BF9F7-737D-7A8A-D495-51F14A7170AA}"/>
              </a:ext>
            </a:extLst>
          </p:cNvPr>
          <p:cNvSpPr txBox="1"/>
          <p:nvPr/>
        </p:nvSpPr>
        <p:spPr>
          <a:xfrm>
            <a:off x="6261472" y="102272"/>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8</a:t>
            </a:r>
          </a:p>
        </p:txBody>
      </p:sp>
    </p:spTree>
    <p:extLst>
      <p:ext uri="{BB962C8B-B14F-4D97-AF65-F5344CB8AC3E}">
        <p14:creationId xmlns:p14="http://schemas.microsoft.com/office/powerpoint/2010/main" val="407900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1" nodeType="click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1"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15"/>
                    </p:tgtEl>
                  </p:cond>
                </p:stCondLst>
                <p:endSync evt="end" delay="0">
                  <p:rtn val="all"/>
                </p:endSync>
                <p:childTnLst>
                  <p:par>
                    <p:cTn id="40" fill="hold">
                      <p:stCondLst>
                        <p:cond delay="0"/>
                      </p:stCondLst>
                      <p:childTnLst>
                        <p:par>
                          <p:cTn id="41" fill="hold">
                            <p:stCondLst>
                              <p:cond delay="0"/>
                            </p:stCondLst>
                            <p:childTnLst>
                              <p:par>
                                <p:cTn id="42" presetID="10" presetClass="exit" presetSubtype="0" fill="hold" grpId="0" nodeType="clickEffect">
                                  <p:stCondLst>
                                    <p:cond delay="0"/>
                                  </p:stCondLst>
                                  <p:childTnLst>
                                    <p:animEffect transition="out" filter="fade">
                                      <p:cBhvr>
                                        <p:cTn id="43" dur="500"/>
                                        <p:tgtEl>
                                          <p:spTgt spid="15"/>
                                        </p:tgtEl>
                                      </p:cBhvr>
                                    </p:animEffect>
                                    <p:set>
                                      <p:cBhvr>
                                        <p:cTn id="44"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45" restart="whenNotActive" fill="hold" evtFilter="cancelBubble" nodeType="interactiveSeq">
                <p:stCondLst>
                  <p:cond evt="onClick" delay="0">
                    <p:tgtEl>
                      <p:spTgt spid="16"/>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16"/>
                                        </p:tgtEl>
                                      </p:cBhvr>
                                    </p:animEffect>
                                    <p:set>
                                      <p:cBhvr>
                                        <p:cTn id="50"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6" grpId="0"/>
      <p:bldP spid="7" grpId="0"/>
      <p:bldP spid="8" grpId="0" animBg="1"/>
      <p:bldP spid="9" grpId="0"/>
      <p:bldP spid="10" grpId="0"/>
      <p:bldP spid="11" grpId="0" animBg="1"/>
      <p:bldP spid="12" grpId="0" animBg="1"/>
      <p:bldP spid="13" grpId="0" animBg="1"/>
      <p:bldP spid="14" grpId="0"/>
      <p:bldP spid="15" grpId="0" animBg="1"/>
      <p:bldP spid="15" grpId="1" animBg="1"/>
      <p:bldP spid="16" grpId="0" animBg="1"/>
      <p:bldP spid="1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Factorising Quadratics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534492" y="1387878"/>
                <a:ext cx="6912768"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−5</m:t>
                      </m:r>
                      <m:r>
                        <a:rPr lang="en-GB" sz="3600" b="0" i="1" smtClean="0">
                          <a:latin typeface="Cambria Math" panose="02040503050406030204" pitchFamily="18" charset="0"/>
                        </a:rPr>
                        <m:t>𝑥</m:t>
                      </m:r>
                      <m:r>
                        <a:rPr lang="en-GB" sz="3600" b="0" i="1" smtClean="0">
                          <a:latin typeface="Cambria Math" panose="02040503050406030204" pitchFamily="18" charset="0"/>
                        </a:rPr>
                        <m:t>−14</m:t>
                      </m:r>
                      <m:r>
                        <a:rPr lang="en-GB" sz="3600" b="1" i="1" smtClean="0">
                          <a:latin typeface="Cambria Math" panose="02040503050406030204" pitchFamily="18" charset="0"/>
                        </a:rPr>
                        <m:t>=</m:t>
                      </m:r>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𝟕</m:t>
                          </m:r>
                        </m:e>
                      </m:d>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𝟐</m:t>
                          </m:r>
                        </m:e>
                      </m:d>
                    </m:oMath>
                  </m:oMathPara>
                </a14:m>
                <a:endParaRPr lang="en-GB" b="1" dirty="0"/>
              </a:p>
            </p:txBody>
          </p:sp>
        </mc:Choice>
        <mc:Fallback xmlns="">
          <p:sp>
            <p:nvSpPr>
              <p:cNvPr id="5" name="TextBox 4"/>
              <p:cNvSpPr txBox="1">
                <a:spLocks noRot="1" noChangeAspect="1" noMove="1" noResize="1" noEditPoints="1" noAdjustHandles="1" noChangeArrowheads="1" noChangeShapeType="1" noTextEdit="1"/>
              </p:cNvSpPr>
              <p:nvPr/>
            </p:nvSpPr>
            <p:spPr>
              <a:xfrm>
                <a:off x="534492" y="1387878"/>
                <a:ext cx="6912768" cy="646331"/>
              </a:xfrm>
              <a:prstGeom prst="rect">
                <a:avLst/>
              </a:prstGeom>
              <a:blipFill>
                <a:blip r:embed="rId2"/>
                <a:stretch>
                  <a:fillRect/>
                </a:stretch>
              </a:blipFill>
            </p:spPr>
            <p:txBody>
              <a:bodyPr/>
              <a:lstStyle/>
              <a:p>
                <a:r>
                  <a:rPr lang="en-GB">
                    <a:noFill/>
                  </a:rPr>
                  <a:t> </a:t>
                </a:r>
              </a:p>
            </p:txBody>
          </p:sp>
        </mc:Fallback>
      </mc:AlternateContent>
      <p:sp>
        <p:nvSpPr>
          <p:cNvPr id="6" name="TextBox 5"/>
          <p:cNvSpPr txBox="1"/>
          <p:nvPr/>
        </p:nvSpPr>
        <p:spPr>
          <a:xfrm>
            <a:off x="377280" y="706737"/>
            <a:ext cx="1152128" cy="46166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Recap:</a:t>
            </a:r>
            <a:endParaRPr lang="en-GB" dirty="0"/>
          </a:p>
        </p:txBody>
      </p:sp>
      <mc:AlternateContent xmlns:mc="http://schemas.openxmlformats.org/markup-compatibility/2006" xmlns:a14="http://schemas.microsoft.com/office/drawing/2010/main">
        <mc:Choice Requires="a14">
          <p:sp>
            <p:nvSpPr>
              <p:cNvPr id="7" name="TextBox 6"/>
              <p:cNvSpPr txBox="1"/>
              <p:nvPr/>
            </p:nvSpPr>
            <p:spPr>
              <a:xfrm>
                <a:off x="1751484" y="952624"/>
                <a:ext cx="864096"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m:t>
                      </m:r>
                    </m:oMath>
                  </m:oMathPara>
                </a14:m>
                <a:endParaRPr lang="en-GB"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1751484" y="952624"/>
                <a:ext cx="864096" cy="52322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2797944" y="971472"/>
                <a:ext cx="864096"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m:t>
                      </m:r>
                    </m:oMath>
                  </m:oMathPara>
                </a14:m>
                <a:endParaRPr lang="en-GB" sz="2800" dirty="0"/>
              </a:p>
            </p:txBody>
          </p:sp>
        </mc:Choice>
        <mc:Fallback xmlns="">
          <p:sp>
            <p:nvSpPr>
              <p:cNvPr id="8" name="TextBox 7"/>
              <p:cNvSpPr txBox="1">
                <a:spLocks noRot="1" noChangeAspect="1" noMove="1" noResize="1" noEditPoints="1" noAdjustHandles="1" noChangeArrowheads="1" noChangeShapeType="1" noTextEdit="1"/>
              </p:cNvSpPr>
              <p:nvPr/>
            </p:nvSpPr>
            <p:spPr>
              <a:xfrm>
                <a:off x="2797944" y="971472"/>
                <a:ext cx="864096" cy="523220"/>
              </a:xfrm>
              <a:prstGeom prst="rect">
                <a:avLst/>
              </a:prstGeom>
              <a:blipFill>
                <a:blip r:embed="rId4"/>
                <a:stretch>
                  <a:fillRect/>
                </a:stretch>
              </a:blipFill>
            </p:spPr>
            <p:txBody>
              <a:bodyPr/>
              <a:lstStyle/>
              <a:p>
                <a:r>
                  <a:rPr lang="en-GB">
                    <a:noFill/>
                  </a:rPr>
                  <a:t> </a:t>
                </a:r>
              </a:p>
            </p:txBody>
          </p:sp>
        </mc:Fallback>
      </mc:AlternateContent>
      <p:sp>
        <p:nvSpPr>
          <p:cNvPr id="9" name="Rectangle 8"/>
          <p:cNvSpPr/>
          <p:nvPr/>
        </p:nvSpPr>
        <p:spPr>
          <a:xfrm>
            <a:off x="4133159" y="1346200"/>
            <a:ext cx="3143941" cy="7493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0" name="TextBox 9"/>
              <p:cNvSpPr txBox="1"/>
              <p:nvPr/>
            </p:nvSpPr>
            <p:spPr>
              <a:xfrm>
                <a:off x="3860801" y="703215"/>
                <a:ext cx="4737496" cy="584775"/>
              </a:xfrm>
              <a:prstGeom prst="rect">
                <a:avLst/>
              </a:prstGeom>
              <a:noFill/>
            </p:spPr>
            <p:txBody>
              <a:bodyPr wrap="square" rtlCol="0">
                <a:spAutoFit/>
              </a:bodyPr>
              <a:lstStyle/>
              <a:p>
                <a:r>
                  <a:rPr lang="en-GB" sz="1600" dirty="0"/>
                  <a:t>We find two numbers which multiply to give the coefficient of </a:t>
                </a:r>
                <a14:m>
                  <m:oMath xmlns:m="http://schemas.openxmlformats.org/officeDocument/2006/math">
                    <m:r>
                      <a:rPr lang="en-GB" sz="1600" b="0" i="1" smtClean="0">
                        <a:latin typeface="Cambria Math" panose="02040503050406030204" pitchFamily="18" charset="0"/>
                      </a:rPr>
                      <m:t>𝑥</m:t>
                    </m:r>
                  </m:oMath>
                </a14:m>
                <a:r>
                  <a:rPr lang="en-GB" sz="1600" dirty="0"/>
                  <a:t> and multiply to give the constant term.</a:t>
                </a:r>
              </a:p>
            </p:txBody>
          </p:sp>
        </mc:Choice>
        <mc:Fallback xmlns="">
          <p:sp>
            <p:nvSpPr>
              <p:cNvPr id="10" name="TextBox 9"/>
              <p:cNvSpPr txBox="1">
                <a:spLocks noRot="1" noChangeAspect="1" noMove="1" noResize="1" noEditPoints="1" noAdjustHandles="1" noChangeArrowheads="1" noChangeShapeType="1" noTextEdit="1"/>
              </p:cNvSpPr>
              <p:nvPr/>
            </p:nvSpPr>
            <p:spPr>
              <a:xfrm>
                <a:off x="3860801" y="703215"/>
                <a:ext cx="4737496" cy="584775"/>
              </a:xfrm>
              <a:prstGeom prst="rect">
                <a:avLst/>
              </a:prstGeom>
              <a:blipFill>
                <a:blip r:embed="rId5"/>
                <a:stretch>
                  <a:fillRect l="-644" t="-3125" b="-12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692827" y="2126870"/>
                <a:ext cx="4080562" cy="523220"/>
              </a:xfrm>
              <a:prstGeom prst="rect">
                <a:avLst/>
              </a:prstGeom>
              <a:noFill/>
            </p:spPr>
            <p:txBody>
              <a:bodyPr wrap="square" rtlCol="0">
                <a:spAutoFit/>
              </a:bodyPr>
              <a:lstStyle/>
              <a:p>
                <a:r>
                  <a:rPr lang="en-GB" sz="1400" b="1" dirty="0"/>
                  <a:t>Fro Note</a:t>
                </a:r>
                <a:r>
                  <a:rPr lang="en-GB" sz="1400" dirty="0"/>
                  <a:t>: The </a:t>
                </a:r>
                <a:r>
                  <a:rPr lang="en-GB" sz="1400" i="1" dirty="0"/>
                  <a:t>coefficient</a:t>
                </a:r>
                <a:r>
                  <a:rPr lang="en-GB" sz="1400" dirty="0"/>
                  <a:t> of a term is the constant on front of it, e.g. the coefficient of </a:t>
                </a:r>
                <a14:m>
                  <m:oMath xmlns:m="http://schemas.openxmlformats.org/officeDocument/2006/math">
                    <m:r>
                      <a:rPr lang="en-GB" sz="1400" b="0" i="1" smtClean="0">
                        <a:latin typeface="Cambria Math" panose="02040503050406030204" pitchFamily="18" charset="0"/>
                      </a:rPr>
                      <m:t>4</m:t>
                    </m:r>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𝑥</m:t>
                        </m:r>
                      </m:e>
                      <m:sup>
                        <m:r>
                          <a:rPr lang="en-GB" sz="1400" b="0" i="1" smtClean="0">
                            <a:latin typeface="Cambria Math" panose="02040503050406030204" pitchFamily="18" charset="0"/>
                          </a:rPr>
                          <m:t>2</m:t>
                        </m:r>
                      </m:sup>
                    </m:sSup>
                  </m:oMath>
                </a14:m>
                <a:r>
                  <a:rPr lang="en-GB" sz="1400" dirty="0"/>
                  <a:t> is 4.</a:t>
                </a:r>
              </a:p>
            </p:txBody>
          </p:sp>
        </mc:Choice>
        <mc:Fallback xmlns="">
          <p:sp>
            <p:nvSpPr>
              <p:cNvPr id="11" name="TextBox 10"/>
              <p:cNvSpPr txBox="1">
                <a:spLocks noRot="1" noChangeAspect="1" noMove="1" noResize="1" noEditPoints="1" noAdjustHandles="1" noChangeArrowheads="1" noChangeShapeType="1" noTextEdit="1"/>
              </p:cNvSpPr>
              <p:nvPr/>
            </p:nvSpPr>
            <p:spPr>
              <a:xfrm>
                <a:off x="4692827" y="2126870"/>
                <a:ext cx="4080562" cy="523220"/>
              </a:xfrm>
              <a:prstGeom prst="rect">
                <a:avLst/>
              </a:prstGeom>
              <a:blipFill>
                <a:blip r:embed="rId6"/>
                <a:stretch>
                  <a:fillRect l="-448" t="-2326" b="-1162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112043" y="4654599"/>
                <a:ext cx="4984831" cy="230832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2</m:t>
                          </m:r>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+5</m:t>
                      </m:r>
                      <m:r>
                        <a:rPr lang="en-GB" sz="3600" b="0" i="1" smtClean="0">
                          <a:latin typeface="Cambria Math" panose="02040503050406030204" pitchFamily="18" charset="0"/>
                        </a:rPr>
                        <m:t>𝑥</m:t>
                      </m:r>
                      <m:r>
                        <a:rPr lang="en-GB" sz="3600" b="0" i="1" smtClean="0">
                          <a:latin typeface="Cambria Math" panose="02040503050406030204" pitchFamily="18" charset="0"/>
                        </a:rPr>
                        <m:t>−12</m:t>
                      </m:r>
                    </m:oMath>
                    <m:oMath xmlns:m="http://schemas.openxmlformats.org/officeDocument/2006/math">
                      <m:r>
                        <a:rPr lang="en-GB" sz="3600" b="0" i="1" smtClean="0">
                          <a:latin typeface="Cambria Math" panose="02040503050406030204" pitchFamily="18" charset="0"/>
                        </a:rPr>
                        <m:t>=2</m:t>
                      </m:r>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+8</m:t>
                      </m:r>
                      <m:r>
                        <a:rPr lang="en-GB" sz="3600" b="0" i="1" smtClean="0">
                          <a:latin typeface="Cambria Math" panose="02040503050406030204" pitchFamily="18" charset="0"/>
                        </a:rPr>
                        <m:t>𝑥</m:t>
                      </m:r>
                      <m:r>
                        <a:rPr lang="en-GB" sz="3600" b="0" i="1" smtClean="0">
                          <a:latin typeface="Cambria Math" panose="02040503050406030204" pitchFamily="18" charset="0"/>
                        </a:rPr>
                        <m:t>−3</m:t>
                      </m:r>
                      <m:r>
                        <a:rPr lang="en-GB" sz="3600" b="0" i="1" smtClean="0">
                          <a:latin typeface="Cambria Math" panose="02040503050406030204" pitchFamily="18" charset="0"/>
                        </a:rPr>
                        <m:t>𝑥</m:t>
                      </m:r>
                      <m:r>
                        <a:rPr lang="en-GB" sz="3600" b="0" i="1" smtClean="0">
                          <a:latin typeface="Cambria Math" panose="02040503050406030204" pitchFamily="18" charset="0"/>
                        </a:rPr>
                        <m:t>−12</m:t>
                      </m:r>
                    </m:oMath>
                    <m:oMath xmlns:m="http://schemas.openxmlformats.org/officeDocument/2006/math">
                      <m:r>
                        <a:rPr lang="en-GB" sz="3600" b="0" i="1" smtClean="0">
                          <a:latin typeface="Cambria Math" panose="02040503050406030204" pitchFamily="18" charset="0"/>
                        </a:rPr>
                        <m:t>=2</m:t>
                      </m:r>
                      <m:r>
                        <a:rPr lang="en-GB" sz="3600" b="0" i="1" smtClean="0">
                          <a:latin typeface="Cambria Math" panose="02040503050406030204" pitchFamily="18" charset="0"/>
                        </a:rPr>
                        <m:t>𝑥</m:t>
                      </m:r>
                      <m:d>
                        <m:dPr>
                          <m:ctrlPr>
                            <a:rPr lang="en-GB" sz="3600" b="0" i="1" smtClean="0">
                              <a:latin typeface="Cambria Math" panose="02040503050406030204" pitchFamily="18" charset="0"/>
                            </a:rPr>
                          </m:ctrlPr>
                        </m:dPr>
                        <m:e>
                          <m:r>
                            <a:rPr lang="en-GB" sz="3600" b="0" i="1" smtClean="0">
                              <a:latin typeface="Cambria Math" panose="02040503050406030204" pitchFamily="18" charset="0"/>
                            </a:rPr>
                            <m:t>𝑥</m:t>
                          </m:r>
                          <m:r>
                            <a:rPr lang="en-GB" sz="3600" b="0" i="1" smtClean="0">
                              <a:latin typeface="Cambria Math" panose="02040503050406030204" pitchFamily="18" charset="0"/>
                            </a:rPr>
                            <m:t>+4</m:t>
                          </m:r>
                        </m:e>
                      </m:d>
                      <m:r>
                        <a:rPr lang="en-GB" sz="3600" b="0" i="1" smtClean="0">
                          <a:latin typeface="Cambria Math" panose="02040503050406030204" pitchFamily="18" charset="0"/>
                        </a:rPr>
                        <m:t>−3</m:t>
                      </m:r>
                      <m:d>
                        <m:dPr>
                          <m:ctrlPr>
                            <a:rPr lang="en-GB" sz="3600" b="0" i="1" smtClean="0">
                              <a:latin typeface="Cambria Math" panose="02040503050406030204" pitchFamily="18" charset="0"/>
                            </a:rPr>
                          </m:ctrlPr>
                        </m:dPr>
                        <m:e>
                          <m:r>
                            <a:rPr lang="en-GB" sz="3600" b="0" i="1" smtClean="0">
                              <a:latin typeface="Cambria Math" panose="02040503050406030204" pitchFamily="18" charset="0"/>
                            </a:rPr>
                            <m:t>𝑥</m:t>
                          </m:r>
                          <m:r>
                            <a:rPr lang="en-GB" sz="3600" b="0" i="1" smtClean="0">
                              <a:latin typeface="Cambria Math" panose="02040503050406030204" pitchFamily="18" charset="0"/>
                            </a:rPr>
                            <m:t>+4</m:t>
                          </m:r>
                        </m:e>
                      </m:d>
                    </m:oMath>
                    <m:oMath xmlns:m="http://schemas.openxmlformats.org/officeDocument/2006/math">
                      <m:r>
                        <a:rPr lang="en-GB" sz="3600" b="0" i="1" smtClean="0">
                          <a:latin typeface="Cambria Math" panose="02040503050406030204" pitchFamily="18" charset="0"/>
                        </a:rPr>
                        <m:t>=(</m:t>
                      </m:r>
                      <m:r>
                        <a:rPr lang="en-GB" sz="3600" b="0" i="1" smtClean="0">
                          <a:latin typeface="Cambria Math" panose="02040503050406030204" pitchFamily="18" charset="0"/>
                        </a:rPr>
                        <m:t>𝑥</m:t>
                      </m:r>
                      <m:r>
                        <a:rPr lang="en-GB" sz="3600" b="0" i="1" smtClean="0">
                          <a:latin typeface="Cambria Math" panose="02040503050406030204" pitchFamily="18" charset="0"/>
                        </a:rPr>
                        <m:t>+4)(2</m:t>
                      </m:r>
                      <m:r>
                        <a:rPr lang="en-GB" sz="3600" b="0" i="1" smtClean="0">
                          <a:latin typeface="Cambria Math" panose="02040503050406030204" pitchFamily="18" charset="0"/>
                        </a:rPr>
                        <m:t>𝑥</m:t>
                      </m:r>
                      <m:r>
                        <a:rPr lang="en-GB" sz="3600" b="0" i="1" smtClean="0">
                          <a:latin typeface="Cambria Math" panose="02040503050406030204" pitchFamily="18" charset="0"/>
                        </a:rPr>
                        <m:t>−3)</m:t>
                      </m:r>
                    </m:oMath>
                  </m:oMathPara>
                </a14:m>
                <a:endParaRPr lang="en-GB"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112043" y="4654599"/>
                <a:ext cx="4984831" cy="2308324"/>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281732" y="2649290"/>
                <a:ext cx="5395986" cy="46166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But what if the coefficient of </a:t>
                </a:r>
                <a14:m>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oMath>
                </a14:m>
                <a:r>
                  <a:rPr lang="en-GB" sz="2400" dirty="0"/>
                  <a:t> is not 1?</a:t>
                </a:r>
              </a:p>
            </p:txBody>
          </p:sp>
        </mc:Choice>
        <mc:Fallback xmlns="">
          <p:sp>
            <p:nvSpPr>
              <p:cNvPr id="13" name="TextBox 12"/>
              <p:cNvSpPr txBox="1">
                <a:spLocks noRot="1" noChangeAspect="1" noMove="1" noResize="1" noEditPoints="1" noAdjustHandles="1" noChangeArrowheads="1" noChangeShapeType="1" noTextEdit="1"/>
              </p:cNvSpPr>
              <p:nvPr/>
            </p:nvSpPr>
            <p:spPr>
              <a:xfrm>
                <a:off x="281732" y="2649290"/>
                <a:ext cx="5395986" cy="461665"/>
              </a:xfrm>
              <a:prstGeom prst="rect">
                <a:avLst/>
              </a:prstGeom>
              <a:blipFill>
                <a:blip r:embed="rId8"/>
                <a:stretch>
                  <a:fillRect b="-11111"/>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199011" y="4586935"/>
                <a:ext cx="864096" cy="646331"/>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b="0" i="1" smtClean="0">
                          <a:latin typeface="Cambria Math" panose="02040503050406030204" pitchFamily="18" charset="0"/>
                        </a:rPr>
                        <m:t>⊕5</m:t>
                      </m:r>
                    </m:oMath>
                    <m:oMath xmlns:m="http://schemas.openxmlformats.org/officeDocument/2006/math">
                      <m:r>
                        <a:rPr lang="en-GB" b="0" i="1" smtClean="0">
                          <a:latin typeface="Cambria Math" panose="02040503050406030204" pitchFamily="18" charset="0"/>
                        </a:rPr>
                        <m:t>⊗−24</m:t>
                      </m:r>
                    </m:oMath>
                  </m:oMathPara>
                </a14:m>
                <a:endParaRPr lang="en-GB" dirty="0"/>
              </a:p>
            </p:txBody>
          </p:sp>
        </mc:Choice>
        <mc:Fallback xmlns="">
          <p:sp>
            <p:nvSpPr>
              <p:cNvPr id="15" name="TextBox 14"/>
              <p:cNvSpPr txBox="1">
                <a:spLocks noRot="1" noChangeAspect="1" noMove="1" noResize="1" noEditPoints="1" noAdjustHandles="1" noChangeArrowheads="1" noChangeShapeType="1" noTextEdit="1"/>
              </p:cNvSpPr>
              <p:nvPr/>
            </p:nvSpPr>
            <p:spPr>
              <a:xfrm>
                <a:off x="3199011" y="4586935"/>
                <a:ext cx="864096" cy="646331"/>
              </a:xfrm>
              <a:prstGeom prst="rect">
                <a:avLst/>
              </a:prstGeom>
              <a:blipFill>
                <a:blip r:embed="rId9"/>
                <a:stretch>
                  <a:fillRect l="-1408" r="-1408" b="-283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497558" y="3207655"/>
                <a:ext cx="7903566"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2</m:t>
                          </m:r>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+5</m:t>
                      </m:r>
                      <m:r>
                        <a:rPr lang="en-GB" sz="3600" b="0" i="1" smtClean="0">
                          <a:latin typeface="Cambria Math" panose="02040503050406030204" pitchFamily="18" charset="0"/>
                        </a:rPr>
                        <m:t>𝑥</m:t>
                      </m:r>
                      <m:r>
                        <a:rPr lang="en-GB" sz="3600" b="0" i="1" smtClean="0">
                          <a:latin typeface="Cambria Math" panose="02040503050406030204" pitchFamily="18" charset="0"/>
                        </a:rPr>
                        <m:t>−12</m:t>
                      </m:r>
                      <m:r>
                        <a:rPr lang="en-GB" sz="3600" b="1" i="1" smtClean="0">
                          <a:latin typeface="Cambria Math" panose="02040503050406030204" pitchFamily="18" charset="0"/>
                        </a:rPr>
                        <m:t>=</m:t>
                      </m:r>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𝟐</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𝟑</m:t>
                          </m:r>
                        </m:e>
                      </m:d>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𝟒</m:t>
                          </m:r>
                        </m:e>
                      </m:d>
                    </m:oMath>
                  </m:oMathPara>
                </a14:m>
                <a:endParaRPr lang="en-GB" b="1" dirty="0"/>
              </a:p>
            </p:txBody>
          </p:sp>
        </mc:Choice>
        <mc:Fallback xmlns="">
          <p:sp>
            <p:nvSpPr>
              <p:cNvPr id="19" name="TextBox 18"/>
              <p:cNvSpPr txBox="1">
                <a:spLocks noRot="1" noChangeAspect="1" noMove="1" noResize="1" noEditPoints="1" noAdjustHandles="1" noChangeArrowheads="1" noChangeShapeType="1" noTextEdit="1"/>
              </p:cNvSpPr>
              <p:nvPr/>
            </p:nvSpPr>
            <p:spPr>
              <a:xfrm>
                <a:off x="497558" y="3207655"/>
                <a:ext cx="7903566" cy="646331"/>
              </a:xfrm>
              <a:prstGeom prst="rect">
                <a:avLst/>
              </a:prstGeom>
              <a:blipFill>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TextBox 19"/>
              <p:cNvSpPr txBox="1"/>
              <p:nvPr/>
            </p:nvSpPr>
            <p:spPr>
              <a:xfrm>
                <a:off x="535236" y="3803615"/>
                <a:ext cx="8011864" cy="646331"/>
              </a:xfrm>
              <a:prstGeom prst="rect">
                <a:avLst/>
              </a:prstGeom>
              <a:noFill/>
            </p:spPr>
            <p:txBody>
              <a:bodyPr wrap="square" rtlCol="0">
                <a:spAutoFit/>
              </a:bodyPr>
              <a:lstStyle/>
              <a:p>
                <a:r>
                  <a:rPr lang="en-GB" dirty="0"/>
                  <a:t>The easiest way is to use your common sense to guess the brackets. What multiplies to give the </a:t>
                </a:r>
                <a14:m>
                  <m:oMath xmlns:m="http://schemas.openxmlformats.org/officeDocument/2006/math">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oMath>
                </a14:m>
                <a:r>
                  <a:rPr lang="en-GB" dirty="0"/>
                  <a:t>? What multiplies to give the constant term of </a:t>
                </a:r>
                <a14:m>
                  <m:oMath xmlns:m="http://schemas.openxmlformats.org/officeDocument/2006/math">
                    <m:r>
                      <a:rPr lang="en-GB" b="0" i="1" smtClean="0">
                        <a:latin typeface="Cambria Math" panose="02040503050406030204" pitchFamily="18" charset="0"/>
                      </a:rPr>
                      <m:t>−12</m:t>
                    </m:r>
                  </m:oMath>
                </a14:m>
                <a:r>
                  <a:rPr lang="en-GB" dirty="0"/>
                  <a:t>? </a:t>
                </a:r>
              </a:p>
            </p:txBody>
          </p:sp>
        </mc:Choice>
        <mc:Fallback xmlns="">
          <p:sp>
            <p:nvSpPr>
              <p:cNvPr id="20" name="TextBox 19"/>
              <p:cNvSpPr txBox="1">
                <a:spLocks noRot="1" noChangeAspect="1" noMove="1" noResize="1" noEditPoints="1" noAdjustHandles="1" noChangeArrowheads="1" noChangeShapeType="1" noTextEdit="1"/>
              </p:cNvSpPr>
              <p:nvPr/>
            </p:nvSpPr>
            <p:spPr>
              <a:xfrm>
                <a:off x="535236" y="3803615"/>
                <a:ext cx="8011864" cy="646331"/>
              </a:xfrm>
              <a:prstGeom prst="rect">
                <a:avLst/>
              </a:prstGeom>
              <a:blipFill>
                <a:blip r:embed="rId11"/>
                <a:stretch>
                  <a:fillRect l="-685" t="-5660" r="-913" b="-14151"/>
                </a:stretch>
              </a:blipFill>
            </p:spPr>
            <p:txBody>
              <a:bodyPr/>
              <a:lstStyle/>
              <a:p>
                <a:r>
                  <a:rPr lang="en-GB">
                    <a:noFill/>
                  </a:rPr>
                  <a:t> </a:t>
                </a:r>
              </a:p>
            </p:txBody>
          </p:sp>
        </mc:Fallback>
      </mc:AlternateContent>
      <p:sp>
        <p:nvSpPr>
          <p:cNvPr id="21" name="Rectangle 20"/>
          <p:cNvSpPr/>
          <p:nvPr/>
        </p:nvSpPr>
        <p:spPr>
          <a:xfrm>
            <a:off x="4576564" y="3237012"/>
            <a:ext cx="3284736" cy="5729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2" name="TextBox 21"/>
          <p:cNvSpPr txBox="1"/>
          <p:nvPr/>
        </p:nvSpPr>
        <p:spPr>
          <a:xfrm>
            <a:off x="4632159" y="4385082"/>
            <a:ext cx="3960298" cy="584775"/>
          </a:xfrm>
          <a:prstGeom prst="rect">
            <a:avLst/>
          </a:prstGeom>
          <a:noFill/>
        </p:spPr>
        <p:txBody>
          <a:bodyPr wrap="square" rtlCol="0">
            <a:spAutoFit/>
          </a:bodyPr>
          <a:lstStyle/>
          <a:p>
            <a:r>
              <a:rPr lang="en-GB" sz="1600" b="1" dirty="0"/>
              <a:t>Or you can ‘split the middle term’ (don’t be embarrassed if you’ve forgotten how to!)</a:t>
            </a:r>
          </a:p>
        </p:txBody>
      </p:sp>
      <p:sp>
        <p:nvSpPr>
          <p:cNvPr id="23" name="TextBox 22"/>
          <p:cNvSpPr txBox="1"/>
          <p:nvPr/>
        </p:nvSpPr>
        <p:spPr>
          <a:xfrm>
            <a:off x="4794993" y="4953230"/>
            <a:ext cx="4312912"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STEP 1</a:t>
            </a:r>
            <a:r>
              <a:rPr lang="en-GB" sz="1400" dirty="0"/>
              <a:t>: Find two numbers which add to give the middle number and multiply to give the first times last.</a:t>
            </a:r>
          </a:p>
        </p:txBody>
      </p:sp>
      <p:sp>
        <p:nvSpPr>
          <p:cNvPr id="24" name="Rectangle 23"/>
          <p:cNvSpPr/>
          <p:nvPr/>
        </p:nvSpPr>
        <p:spPr>
          <a:xfrm>
            <a:off x="3536466" y="4514849"/>
            <a:ext cx="730734" cy="36017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5" name="Rectangle 24"/>
          <p:cNvSpPr/>
          <p:nvPr/>
        </p:nvSpPr>
        <p:spPr>
          <a:xfrm>
            <a:off x="3536466" y="4865819"/>
            <a:ext cx="730734" cy="36017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6" name="TextBox 25"/>
          <p:cNvSpPr txBox="1"/>
          <p:nvPr/>
        </p:nvSpPr>
        <p:spPr>
          <a:xfrm>
            <a:off x="4975467" y="5545527"/>
            <a:ext cx="3187292" cy="30777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STEP 2: </a:t>
            </a:r>
            <a:r>
              <a:rPr lang="en-GB" sz="1400" dirty="0"/>
              <a:t>Split the middle term.</a:t>
            </a:r>
          </a:p>
        </p:txBody>
      </p:sp>
      <p:sp>
        <p:nvSpPr>
          <p:cNvPr id="27" name="TextBox 26"/>
          <p:cNvSpPr txBox="1"/>
          <p:nvPr/>
        </p:nvSpPr>
        <p:spPr>
          <a:xfrm>
            <a:off x="4975466" y="5923506"/>
            <a:ext cx="3326323"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STEP 3: </a:t>
            </a:r>
            <a:r>
              <a:rPr lang="en-GB" sz="1400" dirty="0"/>
              <a:t>Factorise first half and second half ensuring bracket is duplicated..</a:t>
            </a:r>
          </a:p>
        </p:txBody>
      </p:sp>
      <p:sp>
        <p:nvSpPr>
          <p:cNvPr id="28" name="TextBox 27"/>
          <p:cNvSpPr txBox="1"/>
          <p:nvPr/>
        </p:nvSpPr>
        <p:spPr>
          <a:xfrm>
            <a:off x="4975466" y="6542117"/>
            <a:ext cx="3326323" cy="30777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a:t>STEP 4: </a:t>
            </a:r>
            <a:r>
              <a:rPr lang="en-GB" sz="1400" dirty="0"/>
              <a:t>Factorise out bracket.</a:t>
            </a:r>
          </a:p>
        </p:txBody>
      </p:sp>
      <p:sp>
        <p:nvSpPr>
          <p:cNvPr id="29" name="Rectangle 28"/>
          <p:cNvSpPr/>
          <p:nvPr/>
        </p:nvSpPr>
        <p:spPr>
          <a:xfrm>
            <a:off x="534492" y="5258417"/>
            <a:ext cx="3917192" cy="5167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0" name="Rectangle 29"/>
          <p:cNvSpPr/>
          <p:nvPr/>
        </p:nvSpPr>
        <p:spPr>
          <a:xfrm>
            <a:off x="526445" y="5829810"/>
            <a:ext cx="4201966" cy="5167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1" name="Rectangle 30"/>
          <p:cNvSpPr/>
          <p:nvPr/>
        </p:nvSpPr>
        <p:spPr>
          <a:xfrm>
            <a:off x="526445" y="6333153"/>
            <a:ext cx="4201966" cy="5167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cxnSp>
        <p:nvCxnSpPr>
          <p:cNvPr id="33" name="Straight Arrow Connector 32"/>
          <p:cNvCxnSpPr>
            <a:stCxn id="23" idx="1"/>
          </p:cNvCxnSpPr>
          <p:nvPr/>
        </p:nvCxnSpPr>
        <p:spPr>
          <a:xfrm flipH="1" flipV="1">
            <a:off x="4449341" y="4910100"/>
            <a:ext cx="345652" cy="3047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4" name="Straight Arrow Connector 33"/>
          <p:cNvCxnSpPr/>
          <p:nvPr/>
        </p:nvCxnSpPr>
        <p:spPr>
          <a:xfrm flipH="1" flipV="1">
            <a:off x="4586288" y="5576888"/>
            <a:ext cx="393287" cy="14732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p:cNvCxnSpPr/>
          <p:nvPr/>
        </p:nvCxnSpPr>
        <p:spPr>
          <a:xfrm flipH="1" flipV="1">
            <a:off x="4762500" y="6100763"/>
            <a:ext cx="212491" cy="13798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8" name="Straight Arrow Connector 37"/>
          <p:cNvCxnSpPr/>
          <p:nvPr/>
        </p:nvCxnSpPr>
        <p:spPr>
          <a:xfrm flipH="1" flipV="1">
            <a:off x="4791075" y="6624638"/>
            <a:ext cx="183916" cy="1001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2" name="TextBox 31">
            <a:extLst>
              <a:ext uri="{FF2B5EF4-FFF2-40B4-BE49-F238E27FC236}">
                <a16:creationId xmlns:a16="http://schemas.microsoft.com/office/drawing/2014/main" id="{F65A2B4D-EC1E-F963-D94F-8F24921C48D5}"/>
              </a:ext>
            </a:extLst>
          </p:cNvPr>
          <p:cNvSpPr txBox="1"/>
          <p:nvPr/>
        </p:nvSpPr>
        <p:spPr>
          <a:xfrm>
            <a:off x="6218932" y="103684"/>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10</a:t>
            </a:r>
          </a:p>
        </p:txBody>
      </p:sp>
    </p:spTree>
    <p:extLst>
      <p:ext uri="{BB962C8B-B14F-4D97-AF65-F5344CB8AC3E}">
        <p14:creationId xmlns:p14="http://schemas.microsoft.com/office/powerpoint/2010/main" val="304422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grpId="1" nodeType="withEffect">
                                  <p:stCondLst>
                                    <p:cond delay="0"/>
                                  </p:stCondLst>
                                  <p:childTnLst>
                                    <p:set>
                                      <p:cBhvr>
                                        <p:cTn id="20" dur="1" fill="hold">
                                          <p:stCondLst>
                                            <p:cond delay="0"/>
                                          </p:stCondLst>
                                        </p:cTn>
                                        <p:tgtEl>
                                          <p:spTgt spid="29"/>
                                        </p:tgtEl>
                                        <p:attrNameLst>
                                          <p:attrName>style.visibility</p:attrName>
                                        </p:attrNameLst>
                                      </p:cBhvr>
                                      <p:to>
                                        <p:strVal val="visible"/>
                                      </p:to>
                                    </p:set>
                                  </p:childTnLst>
                                </p:cTn>
                              </p:par>
                              <p:par>
                                <p:cTn id="21" presetID="1" presetClass="entr" presetSubtype="0" fill="hold" grpId="1"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1" nodeType="withEffect">
                                  <p:stCondLst>
                                    <p:cond delay="0"/>
                                  </p:stCondLst>
                                  <p:childTnLst>
                                    <p:set>
                                      <p:cBhvr>
                                        <p:cTn id="24" dur="1" fill="hold">
                                          <p:stCondLst>
                                            <p:cond delay="0"/>
                                          </p:stCondLst>
                                        </p:cTn>
                                        <p:tgtEl>
                                          <p:spTgt spid="3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9"/>
                    </p:tgtEl>
                  </p:cond>
                </p:stCondLst>
                <p:endSync evt="end" delay="0">
                  <p:rtn val="all"/>
                </p:endSync>
                <p:childTnLst>
                  <p:par>
                    <p:cTn id="48" fill="hold">
                      <p:stCondLst>
                        <p:cond delay="0"/>
                      </p:stCondLst>
                      <p:childTnLst>
                        <p:par>
                          <p:cTn id="49" fill="hold">
                            <p:stCondLst>
                              <p:cond delay="0"/>
                            </p:stCondLst>
                            <p:childTnLst>
                              <p:par>
                                <p:cTn id="50" presetID="10" presetClass="exit" presetSubtype="0" fill="hold" grpId="0" nodeType="clickEffect">
                                  <p:stCondLst>
                                    <p:cond delay="0"/>
                                  </p:stCondLst>
                                  <p:childTnLst>
                                    <p:animEffect transition="out" filter="fade">
                                      <p:cBhvr>
                                        <p:cTn id="51" dur="500"/>
                                        <p:tgtEl>
                                          <p:spTgt spid="9"/>
                                        </p:tgtEl>
                                      </p:cBhvr>
                                    </p:animEffect>
                                    <p:set>
                                      <p:cBhvr>
                                        <p:cTn id="52" dur="1" fill="hold">
                                          <p:stCondLst>
                                            <p:cond delay="499"/>
                                          </p:stCondLst>
                                        </p:cTn>
                                        <p:tgtEl>
                                          <p:spTgt spid="9"/>
                                        </p:tgtEl>
                                        <p:attrNameLst>
                                          <p:attrName>style.visibility</p:attrName>
                                        </p:attrNameLst>
                                      </p:cBhvr>
                                      <p:to>
                                        <p:strVal val="hidden"/>
                                      </p:to>
                                    </p:set>
                                  </p:childTnLst>
                                </p:cTn>
                              </p:par>
                              <p:par>
                                <p:cTn id="53" presetID="21" presetClass="entr" presetSubtype="1"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heel(1)">
                                      <p:cBhvr>
                                        <p:cTn id="55" dur="750"/>
                                        <p:tgtEl>
                                          <p:spTgt spid="8"/>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heel(1)">
                                      <p:cBhvr>
                                        <p:cTn id="58" dur="75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fade">
                                      <p:cBhvr>
                                        <p:cTn id="61" dur="500"/>
                                        <p:tgtEl>
                                          <p:spTgt spid="10"/>
                                        </p:tgtEl>
                                      </p:cBhvr>
                                    </p:animEffect>
                                  </p:childTnLst>
                                </p:cTn>
                              </p:par>
                            </p:childTnLst>
                          </p:cTn>
                        </p:par>
                        <p:par>
                          <p:cTn id="62" fill="hold">
                            <p:stCondLst>
                              <p:cond delay="750"/>
                            </p:stCondLst>
                            <p:childTnLst>
                              <p:par>
                                <p:cTn id="63" presetID="10" presetClass="entr" presetSubtype="0"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nextCondLst>
                <p:cond evt="onClick" delay="0">
                  <p:tgtEl>
                    <p:spTgt spid="9"/>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21"/>
                                        </p:tgtEl>
                                      </p:cBhvr>
                                    </p:animEffect>
                                    <p:set>
                                      <p:cBhvr>
                                        <p:cTn id="71"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2" restart="whenNotActive" fill="hold" evtFilter="cancelBubble" nodeType="interactiveSeq">
                <p:stCondLst>
                  <p:cond evt="onClick" delay="0">
                    <p:tgtEl>
                      <p:spTgt spid="24"/>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grpId="0" nodeType="clickEffect">
                                  <p:stCondLst>
                                    <p:cond delay="0"/>
                                  </p:stCondLst>
                                  <p:childTnLst>
                                    <p:animEffect transition="out" filter="fade">
                                      <p:cBhvr>
                                        <p:cTn id="76" dur="500"/>
                                        <p:tgtEl>
                                          <p:spTgt spid="24"/>
                                        </p:tgtEl>
                                      </p:cBhvr>
                                    </p:animEffect>
                                    <p:set>
                                      <p:cBhvr>
                                        <p:cTn id="77"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8" restart="whenNotActive" fill="hold" evtFilter="cancelBubble" nodeType="interactiveSeq">
                <p:stCondLst>
                  <p:cond evt="onClick" delay="0">
                    <p:tgtEl>
                      <p:spTgt spid="25"/>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grpId="0" nodeType="clickEffect">
                                  <p:stCondLst>
                                    <p:cond delay="0"/>
                                  </p:stCondLst>
                                  <p:childTnLst>
                                    <p:animEffect transition="out" filter="fade">
                                      <p:cBhvr>
                                        <p:cTn id="82" dur="500"/>
                                        <p:tgtEl>
                                          <p:spTgt spid="25"/>
                                        </p:tgtEl>
                                      </p:cBhvr>
                                    </p:animEffect>
                                    <p:set>
                                      <p:cBhvr>
                                        <p:cTn id="83"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84" restart="whenNotActive" fill="hold" evtFilter="cancelBubble" nodeType="interactiveSeq">
                <p:stCondLst>
                  <p:cond evt="onClick" delay="0">
                    <p:tgtEl>
                      <p:spTgt spid="29"/>
                    </p:tgtEl>
                  </p:cond>
                </p:stCondLst>
                <p:endSync evt="end" delay="0">
                  <p:rtn val="all"/>
                </p:endSync>
                <p:childTnLst>
                  <p:par>
                    <p:cTn id="85" fill="hold">
                      <p:stCondLst>
                        <p:cond delay="0"/>
                      </p:stCondLst>
                      <p:childTnLst>
                        <p:par>
                          <p:cTn id="86" fill="hold">
                            <p:stCondLst>
                              <p:cond delay="0"/>
                            </p:stCondLst>
                            <p:childTnLst>
                              <p:par>
                                <p:cTn id="87" presetID="10" presetClass="exit" presetSubtype="0" fill="hold" grpId="0" nodeType="clickEffect">
                                  <p:stCondLst>
                                    <p:cond delay="0"/>
                                  </p:stCondLst>
                                  <p:childTnLst>
                                    <p:animEffect transition="out" filter="fade">
                                      <p:cBhvr>
                                        <p:cTn id="88" dur="500"/>
                                        <p:tgtEl>
                                          <p:spTgt spid="29"/>
                                        </p:tgtEl>
                                      </p:cBhvr>
                                    </p:animEffect>
                                    <p:set>
                                      <p:cBhvr>
                                        <p:cTn id="89"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90" restart="whenNotActive" fill="hold" evtFilter="cancelBubble" nodeType="interactiveSeq">
                <p:stCondLst>
                  <p:cond evt="onClick" delay="0">
                    <p:tgtEl>
                      <p:spTgt spid="30"/>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grpId="0" nodeType="clickEffect">
                                  <p:stCondLst>
                                    <p:cond delay="0"/>
                                  </p:stCondLst>
                                  <p:childTnLst>
                                    <p:animEffect transition="out" filter="fade">
                                      <p:cBhvr>
                                        <p:cTn id="94" dur="500"/>
                                        <p:tgtEl>
                                          <p:spTgt spid="30"/>
                                        </p:tgtEl>
                                      </p:cBhvr>
                                    </p:animEffect>
                                    <p:set>
                                      <p:cBhvr>
                                        <p:cTn id="95" dur="1" fill="hold">
                                          <p:stCondLst>
                                            <p:cond delay="4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96" restart="whenNotActive" fill="hold" evtFilter="cancelBubble" nodeType="interactiveSeq">
                <p:stCondLst>
                  <p:cond evt="onClick" delay="0">
                    <p:tgtEl>
                      <p:spTgt spid="31"/>
                    </p:tgtEl>
                  </p:cond>
                </p:stCondLst>
                <p:endSync evt="end" delay="0">
                  <p:rtn val="all"/>
                </p:endSync>
                <p:childTnLst>
                  <p:par>
                    <p:cTn id="97" fill="hold">
                      <p:stCondLst>
                        <p:cond delay="0"/>
                      </p:stCondLst>
                      <p:childTnLst>
                        <p:par>
                          <p:cTn id="98" fill="hold">
                            <p:stCondLst>
                              <p:cond delay="0"/>
                            </p:stCondLst>
                            <p:childTnLst>
                              <p:par>
                                <p:cTn id="99" presetID="10" presetClass="exit" presetSubtype="0" fill="hold" grpId="0" nodeType="clickEffect">
                                  <p:stCondLst>
                                    <p:cond delay="0"/>
                                  </p:stCondLst>
                                  <p:childTnLst>
                                    <p:animEffect transition="out" filter="fade">
                                      <p:cBhvr>
                                        <p:cTn id="100" dur="500"/>
                                        <p:tgtEl>
                                          <p:spTgt spid="31"/>
                                        </p:tgtEl>
                                      </p:cBhvr>
                                    </p:animEffect>
                                    <p:set>
                                      <p:cBhvr>
                                        <p:cTn id="10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7" grpId="0"/>
      <p:bldP spid="8" grpId="0"/>
      <p:bldP spid="9" grpId="0" animBg="1"/>
      <p:bldP spid="10" grpId="0"/>
      <p:bldP spid="11" grpId="0"/>
      <p:bldP spid="12" grpId="0"/>
      <p:bldP spid="13" grpId="0" animBg="1"/>
      <p:bldP spid="15" grpId="0"/>
      <p:bldP spid="19" grpId="0"/>
      <p:bldP spid="20" grpId="0"/>
      <p:bldP spid="21" grpId="0" animBg="1"/>
      <p:bldP spid="21" grpId="1" animBg="1"/>
      <p:bldP spid="22" grpId="0"/>
      <p:bldP spid="23" grpId="0" animBg="1"/>
      <p:bldP spid="24" grpId="0" animBg="1"/>
      <p:bldP spid="24" grpId="1" animBg="1"/>
      <p:bldP spid="25" grpId="0" animBg="1"/>
      <p:bldP spid="25" grpId="1" animBg="1"/>
      <p:bldP spid="26" grpId="0" animBg="1"/>
      <p:bldP spid="27" grpId="0" animBg="1"/>
      <p:bldP spid="28" grpId="0" animBg="1"/>
      <p:bldP spid="29" grpId="0" animBg="1"/>
      <p:bldP spid="29" grpId="1" animBg="1"/>
      <p:bldP spid="30" grpId="0" animBg="1"/>
      <p:bldP spid="30" grpId="1" animBg="1"/>
      <p:bldP spid="31" grpId="0" animBg="1"/>
      <p:bldP spid="31"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Other Factorisations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723177" y="1358849"/>
                <a:ext cx="6912768"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3600" b="0" i="1" smtClean="0">
                          <a:latin typeface="Cambria Math" panose="02040503050406030204" pitchFamily="18" charset="0"/>
                        </a:rPr>
                        <m:t>4</m:t>
                      </m:r>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−9=</m:t>
                      </m:r>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𝟐</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𝟑</m:t>
                          </m:r>
                        </m:e>
                      </m:d>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𝟐</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𝟑</m:t>
                          </m:r>
                        </m:e>
                      </m:d>
                    </m:oMath>
                  </m:oMathPara>
                </a14:m>
                <a:endParaRPr lang="en-GB" b="1" dirty="0"/>
              </a:p>
            </p:txBody>
          </p:sp>
        </mc:Choice>
        <mc:Fallback xmlns="">
          <p:sp>
            <p:nvSpPr>
              <p:cNvPr id="5" name="TextBox 4"/>
              <p:cNvSpPr txBox="1">
                <a:spLocks noRot="1" noChangeAspect="1" noMove="1" noResize="1" noEditPoints="1" noAdjustHandles="1" noChangeArrowheads="1" noChangeShapeType="1" noTextEdit="1"/>
              </p:cNvSpPr>
              <p:nvPr/>
            </p:nvSpPr>
            <p:spPr>
              <a:xfrm>
                <a:off x="723177" y="1358849"/>
                <a:ext cx="6912768" cy="646331"/>
              </a:xfrm>
              <a:prstGeom prst="rect">
                <a:avLst/>
              </a:prstGeom>
              <a:blipFill>
                <a:blip r:embed="rId2"/>
                <a:stretch>
                  <a:fillRect/>
                </a:stretch>
              </a:blipFill>
            </p:spPr>
            <p:txBody>
              <a:bodyPr/>
              <a:lstStyle/>
              <a:p>
                <a:r>
                  <a:rPr lang="en-GB">
                    <a:noFill/>
                  </a:rPr>
                  <a:t> </a:t>
                </a:r>
              </a:p>
            </p:txBody>
          </p:sp>
        </mc:Fallback>
      </mc:AlternateContent>
      <p:sp>
        <p:nvSpPr>
          <p:cNvPr id="6" name="TextBox 5"/>
          <p:cNvSpPr txBox="1"/>
          <p:nvPr/>
        </p:nvSpPr>
        <p:spPr>
          <a:xfrm>
            <a:off x="449852" y="808337"/>
            <a:ext cx="3690664" cy="46166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Difference of two squares:</a:t>
            </a:r>
            <a:endParaRPr lang="en-GB" dirty="0"/>
          </a:p>
        </p:txBody>
      </p:sp>
      <p:sp>
        <p:nvSpPr>
          <p:cNvPr id="7" name="TextBox 6"/>
          <p:cNvSpPr txBox="1"/>
          <p:nvPr/>
        </p:nvSpPr>
        <p:spPr>
          <a:xfrm>
            <a:off x="449851" y="2303237"/>
            <a:ext cx="4252777" cy="46166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Using multiple factorisations:</a:t>
            </a:r>
            <a:endParaRPr lang="en-GB" dirty="0"/>
          </a:p>
        </p:txBody>
      </p:sp>
      <p:sp>
        <p:nvSpPr>
          <p:cNvPr id="8" name="TextBox 7"/>
          <p:cNvSpPr txBox="1"/>
          <p:nvPr/>
        </p:nvSpPr>
        <p:spPr>
          <a:xfrm>
            <a:off x="5580112" y="3184151"/>
            <a:ext cx="2664296" cy="120032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err="1"/>
              <a:t>Fro</a:t>
            </a:r>
            <a:r>
              <a:rPr lang="en-GB" b="1" dirty="0"/>
              <a:t> Tip</a:t>
            </a:r>
            <a:r>
              <a:rPr lang="en-GB" dirty="0"/>
              <a:t>: Always look for a common factor first before using other factorisation techniques.</a:t>
            </a:r>
          </a:p>
        </p:txBody>
      </p:sp>
      <mc:AlternateContent xmlns:mc="http://schemas.openxmlformats.org/markup-compatibility/2006" xmlns:a14="http://schemas.microsoft.com/office/drawing/2010/main">
        <mc:Choice Requires="a14">
          <p:sp>
            <p:nvSpPr>
              <p:cNvPr id="9" name="TextBox 8"/>
              <p:cNvSpPr txBox="1"/>
              <p:nvPr/>
            </p:nvSpPr>
            <p:spPr>
              <a:xfrm>
                <a:off x="785732" y="2907153"/>
                <a:ext cx="4319916" cy="182569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3</m:t>
                          </m:r>
                        </m:sup>
                      </m:sSup>
                      <m:r>
                        <a:rPr lang="en-GB" sz="3600" b="0" i="1" smtClean="0">
                          <a:latin typeface="Cambria Math" panose="02040503050406030204" pitchFamily="18" charset="0"/>
                        </a:rPr>
                        <m:t>−</m:t>
                      </m:r>
                      <m:r>
                        <a:rPr lang="en-GB" sz="3600" b="0" i="1" smtClean="0">
                          <a:latin typeface="Cambria Math" panose="02040503050406030204" pitchFamily="18" charset="0"/>
                        </a:rPr>
                        <m:t>𝑥</m:t>
                      </m:r>
                    </m:oMath>
                    <m:oMath xmlns:m="http://schemas.openxmlformats.org/officeDocument/2006/math">
                      <m:r>
                        <a:rPr lang="en-GB" sz="3600" b="1" i="1" smtClean="0">
                          <a:latin typeface="Cambria Math" panose="02040503050406030204" pitchFamily="18" charset="0"/>
                        </a:rPr>
                        <m:t>=</m:t>
                      </m:r>
                      <m:r>
                        <a:rPr lang="en-GB" sz="3600" b="1" i="1" smtClean="0">
                          <a:latin typeface="Cambria Math" panose="02040503050406030204" pitchFamily="18" charset="0"/>
                        </a:rPr>
                        <m:t>𝒙</m:t>
                      </m:r>
                      <m:d>
                        <m:dPr>
                          <m:ctrlPr>
                            <a:rPr lang="en-GB" sz="3600" b="1" i="1" smtClean="0">
                              <a:latin typeface="Cambria Math" panose="02040503050406030204" pitchFamily="18" charset="0"/>
                            </a:rPr>
                          </m:ctrlPr>
                        </m:dPr>
                        <m:e>
                          <m:sSup>
                            <m:sSupPr>
                              <m:ctrlPr>
                                <a:rPr lang="en-GB" sz="3600" b="1" i="1" smtClean="0">
                                  <a:latin typeface="Cambria Math" panose="02040503050406030204" pitchFamily="18" charset="0"/>
                                </a:rPr>
                              </m:ctrlPr>
                            </m:sSupPr>
                            <m:e>
                              <m:r>
                                <a:rPr lang="en-GB" sz="3600" b="1" i="1" smtClean="0">
                                  <a:latin typeface="Cambria Math" panose="02040503050406030204" pitchFamily="18" charset="0"/>
                                </a:rPr>
                                <m:t>𝒙</m:t>
                              </m:r>
                            </m:e>
                            <m:sup>
                              <m:r>
                                <a:rPr lang="en-GB" sz="3600" b="1" i="1" smtClean="0">
                                  <a:latin typeface="Cambria Math" panose="02040503050406030204" pitchFamily="18" charset="0"/>
                                </a:rPr>
                                <m:t>𝟐</m:t>
                              </m:r>
                            </m:sup>
                          </m:sSup>
                          <m:r>
                            <a:rPr lang="en-GB" sz="3600" b="1" i="1" smtClean="0">
                              <a:latin typeface="Cambria Math" panose="02040503050406030204" pitchFamily="18" charset="0"/>
                            </a:rPr>
                            <m:t>−</m:t>
                          </m:r>
                          <m:r>
                            <a:rPr lang="en-GB" sz="3600" b="1" i="1" smtClean="0">
                              <a:latin typeface="Cambria Math" panose="02040503050406030204" pitchFamily="18" charset="0"/>
                            </a:rPr>
                            <m:t>𝟏</m:t>
                          </m:r>
                        </m:e>
                      </m:d>
                    </m:oMath>
                    <m:oMath xmlns:m="http://schemas.openxmlformats.org/officeDocument/2006/math">
                      <m:r>
                        <a:rPr lang="en-GB" sz="3600" b="1" i="1" smtClean="0">
                          <a:latin typeface="Cambria Math" panose="02040503050406030204" pitchFamily="18" charset="0"/>
                        </a:rPr>
                        <m:t>=</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𝟏</m:t>
                      </m:r>
                      <m:r>
                        <a:rPr lang="en-GB" sz="3600" b="1" i="1" smtClean="0">
                          <a:latin typeface="Cambria Math" panose="02040503050406030204" pitchFamily="18" charset="0"/>
                        </a:rPr>
                        <m:t>)(</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𝟏</m:t>
                      </m:r>
                      <m:r>
                        <a:rPr lang="en-GB" sz="3600" b="1" i="1" smtClean="0">
                          <a:latin typeface="Cambria Math" panose="02040503050406030204" pitchFamily="18" charset="0"/>
                        </a:rPr>
                        <m:t>)</m:t>
                      </m:r>
                    </m:oMath>
                  </m:oMathPara>
                </a14:m>
                <a:endParaRPr lang="en-GB" b="1" dirty="0"/>
              </a:p>
            </p:txBody>
          </p:sp>
        </mc:Choice>
        <mc:Fallback xmlns="">
          <p:sp>
            <p:nvSpPr>
              <p:cNvPr id="9" name="TextBox 8"/>
              <p:cNvSpPr txBox="1">
                <a:spLocks noRot="1" noChangeAspect="1" noMove="1" noResize="1" noEditPoints="1" noAdjustHandles="1" noChangeArrowheads="1" noChangeShapeType="1" noTextEdit="1"/>
              </p:cNvSpPr>
              <p:nvPr/>
            </p:nvSpPr>
            <p:spPr>
              <a:xfrm>
                <a:off x="785732" y="2907153"/>
                <a:ext cx="4319916" cy="1825693"/>
              </a:xfrm>
              <a:prstGeom prst="rect">
                <a:avLst/>
              </a:prstGeom>
              <a:blipFill>
                <a:blip r:embed="rId3"/>
                <a:stretch>
                  <a:fillRect/>
                </a:stretch>
              </a:blipFill>
            </p:spPr>
            <p:txBody>
              <a:bodyPr/>
              <a:lstStyle/>
              <a:p>
                <a:r>
                  <a:rPr lang="en-GB">
                    <a:noFill/>
                  </a:rPr>
                  <a:t> </a:t>
                </a:r>
              </a:p>
            </p:txBody>
          </p:sp>
        </mc:Fallback>
      </mc:AlternateContent>
      <p:sp>
        <p:nvSpPr>
          <p:cNvPr id="10" name="Rectangle 9"/>
          <p:cNvSpPr/>
          <p:nvPr/>
        </p:nvSpPr>
        <p:spPr>
          <a:xfrm>
            <a:off x="3480016" y="1346200"/>
            <a:ext cx="3820670" cy="7493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Rectangle 10"/>
          <p:cNvSpPr/>
          <p:nvPr/>
        </p:nvSpPr>
        <p:spPr>
          <a:xfrm>
            <a:off x="1522210" y="3488892"/>
            <a:ext cx="3804533" cy="12863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2" name="TextBox 11"/>
              <p:cNvSpPr txBox="1"/>
              <p:nvPr/>
            </p:nvSpPr>
            <p:spPr>
              <a:xfrm>
                <a:off x="675387" y="4978546"/>
                <a:ext cx="4319916" cy="182569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3</m:t>
                          </m:r>
                        </m:sup>
                      </m:sSup>
                      <m:r>
                        <a:rPr lang="en-GB" sz="3600" b="0" i="1" smtClean="0">
                          <a:latin typeface="Cambria Math" panose="02040503050406030204" pitchFamily="18" charset="0"/>
                        </a:rPr>
                        <m:t>+3</m:t>
                      </m:r>
                      <m:sSup>
                        <m:sSupPr>
                          <m:ctrlPr>
                            <a:rPr lang="en-GB" sz="3600" b="0" i="1" smtClean="0">
                              <a:latin typeface="Cambria Math" panose="02040503050406030204" pitchFamily="18" charset="0"/>
                            </a:rPr>
                          </m:ctrlPr>
                        </m:sSupPr>
                        <m:e>
                          <m:r>
                            <a:rPr lang="en-GB" sz="3600" b="0" i="1" smtClean="0">
                              <a:latin typeface="Cambria Math" panose="02040503050406030204" pitchFamily="18" charset="0"/>
                            </a:rPr>
                            <m:t>𝑥</m:t>
                          </m:r>
                        </m:e>
                        <m:sup>
                          <m:r>
                            <a:rPr lang="en-GB" sz="3600" b="0" i="1" smtClean="0">
                              <a:latin typeface="Cambria Math" panose="02040503050406030204" pitchFamily="18" charset="0"/>
                            </a:rPr>
                            <m:t>2</m:t>
                          </m:r>
                        </m:sup>
                      </m:sSup>
                      <m:r>
                        <a:rPr lang="en-GB" sz="3600" b="0" i="1" smtClean="0">
                          <a:latin typeface="Cambria Math" panose="02040503050406030204" pitchFamily="18" charset="0"/>
                        </a:rPr>
                        <m:t>+2</m:t>
                      </m:r>
                      <m:r>
                        <a:rPr lang="en-GB" sz="3600" b="0" i="1" smtClean="0">
                          <a:latin typeface="Cambria Math" panose="02040503050406030204" pitchFamily="18" charset="0"/>
                        </a:rPr>
                        <m:t>𝑥</m:t>
                      </m:r>
                    </m:oMath>
                    <m:oMath xmlns:m="http://schemas.openxmlformats.org/officeDocument/2006/math">
                      <m:r>
                        <a:rPr lang="en-GB" sz="3600" b="1" i="1" smtClean="0">
                          <a:latin typeface="Cambria Math" panose="02040503050406030204" pitchFamily="18" charset="0"/>
                        </a:rPr>
                        <m:t>=</m:t>
                      </m:r>
                      <m:r>
                        <a:rPr lang="en-GB" sz="3600" b="1" i="1" smtClean="0">
                          <a:latin typeface="Cambria Math" panose="02040503050406030204" pitchFamily="18" charset="0"/>
                        </a:rPr>
                        <m:t>𝒙</m:t>
                      </m:r>
                      <m:d>
                        <m:dPr>
                          <m:ctrlPr>
                            <a:rPr lang="en-GB" sz="3600" b="1" i="1" smtClean="0">
                              <a:latin typeface="Cambria Math" panose="02040503050406030204" pitchFamily="18" charset="0"/>
                            </a:rPr>
                          </m:ctrlPr>
                        </m:dPr>
                        <m:e>
                          <m:sSup>
                            <m:sSupPr>
                              <m:ctrlPr>
                                <a:rPr lang="en-GB" sz="3600" b="1" i="1" smtClean="0">
                                  <a:latin typeface="Cambria Math" panose="02040503050406030204" pitchFamily="18" charset="0"/>
                                </a:rPr>
                              </m:ctrlPr>
                            </m:sSupPr>
                            <m:e>
                              <m:r>
                                <a:rPr lang="en-GB" sz="3600" b="1" i="1" smtClean="0">
                                  <a:latin typeface="Cambria Math" panose="02040503050406030204" pitchFamily="18" charset="0"/>
                                </a:rPr>
                                <m:t>𝒙</m:t>
                              </m:r>
                            </m:e>
                            <m:sup>
                              <m:r>
                                <a:rPr lang="en-GB" sz="3600" b="1" i="1" smtClean="0">
                                  <a:latin typeface="Cambria Math" panose="02040503050406030204" pitchFamily="18" charset="0"/>
                                </a:rPr>
                                <m:t>𝟐</m:t>
                              </m:r>
                            </m:sup>
                          </m:sSup>
                          <m:r>
                            <a:rPr lang="en-GB" sz="3600" b="1" i="1" smtClean="0">
                              <a:latin typeface="Cambria Math" panose="02040503050406030204" pitchFamily="18" charset="0"/>
                            </a:rPr>
                            <m:t>+</m:t>
                          </m:r>
                          <m:r>
                            <a:rPr lang="en-GB" sz="3600" b="1" i="1" smtClean="0">
                              <a:latin typeface="Cambria Math" panose="02040503050406030204" pitchFamily="18" charset="0"/>
                            </a:rPr>
                            <m:t>𝟑</m:t>
                          </m:r>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𝟐</m:t>
                          </m:r>
                        </m:e>
                      </m:d>
                    </m:oMath>
                    <m:oMath xmlns:m="http://schemas.openxmlformats.org/officeDocument/2006/math">
                      <m:r>
                        <a:rPr lang="en-GB" sz="3600" b="1" i="1" smtClean="0">
                          <a:latin typeface="Cambria Math" panose="02040503050406030204" pitchFamily="18" charset="0"/>
                        </a:rPr>
                        <m:t>=</m:t>
                      </m:r>
                      <m:r>
                        <a:rPr lang="en-GB" sz="3600" b="1" i="1" smtClean="0">
                          <a:latin typeface="Cambria Math" panose="02040503050406030204" pitchFamily="18" charset="0"/>
                        </a:rPr>
                        <m:t>𝒙</m:t>
                      </m:r>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𝟐</m:t>
                          </m:r>
                        </m:e>
                      </m:d>
                      <m:d>
                        <m:dPr>
                          <m:ctrlPr>
                            <a:rPr lang="en-GB" sz="3600" b="1" i="1" smtClean="0">
                              <a:latin typeface="Cambria Math" panose="02040503050406030204" pitchFamily="18" charset="0"/>
                            </a:rPr>
                          </m:ctrlPr>
                        </m:dPr>
                        <m:e>
                          <m:r>
                            <a:rPr lang="en-GB" sz="3600" b="1" i="1" smtClean="0">
                              <a:latin typeface="Cambria Math" panose="02040503050406030204" pitchFamily="18" charset="0"/>
                            </a:rPr>
                            <m:t>𝒙</m:t>
                          </m:r>
                          <m:r>
                            <a:rPr lang="en-GB" sz="3600" b="1" i="1" smtClean="0">
                              <a:latin typeface="Cambria Math" panose="02040503050406030204" pitchFamily="18" charset="0"/>
                            </a:rPr>
                            <m:t>+</m:t>
                          </m:r>
                          <m:r>
                            <a:rPr lang="en-GB" sz="3600" b="1" i="1" smtClean="0">
                              <a:latin typeface="Cambria Math" panose="02040503050406030204" pitchFamily="18" charset="0"/>
                            </a:rPr>
                            <m:t>𝟏</m:t>
                          </m:r>
                        </m:e>
                      </m:d>
                    </m:oMath>
                  </m:oMathPara>
                </a14:m>
                <a:endParaRPr lang="en-GB"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675387" y="4978546"/>
                <a:ext cx="4319916" cy="1825693"/>
              </a:xfrm>
              <a:prstGeom prst="rect">
                <a:avLst/>
              </a:prstGeom>
              <a:blipFill>
                <a:blip r:embed="rId4"/>
                <a:stretch>
                  <a:fillRect/>
                </a:stretch>
              </a:blipFill>
            </p:spPr>
            <p:txBody>
              <a:bodyPr/>
              <a:lstStyle/>
              <a:p>
                <a:r>
                  <a:rPr lang="en-GB">
                    <a:noFill/>
                  </a:rPr>
                  <a:t> </a:t>
                </a:r>
              </a:p>
            </p:txBody>
          </p:sp>
        </mc:Fallback>
      </mc:AlternateContent>
      <p:sp>
        <p:nvSpPr>
          <p:cNvPr id="13" name="Rectangle 12"/>
          <p:cNvSpPr/>
          <p:nvPr/>
        </p:nvSpPr>
        <p:spPr>
          <a:xfrm>
            <a:off x="1422401" y="5571692"/>
            <a:ext cx="3454400" cy="11339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675960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0" grpId="0" animBg="1"/>
      <p:bldP spid="11"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490948" y="792793"/>
                <a:ext cx="3533453" cy="95410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800" dirty="0"/>
                  <a:t>Factorise completely:</a:t>
                </a:r>
              </a:p>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6</m:t>
                      </m:r>
                      <m:sSup>
                        <m:sSupPr>
                          <m:ctrlPr>
                            <a:rPr lang="en-GB" sz="280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−2</m:t>
                      </m:r>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490948" y="792793"/>
                <a:ext cx="3533453" cy="954107"/>
              </a:xfrm>
              <a:prstGeom prst="rect">
                <a:avLst/>
              </a:prstGeom>
              <a:blipFill>
                <a:blip r:embed="rId2"/>
                <a:stretch>
                  <a:fillRect l="-653"/>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75773" y="1960938"/>
                <a:ext cx="3908286" cy="156966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6</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−2     ⊕1 ⊗−12</m:t>
                      </m:r>
                    </m:oMath>
                    <m:oMath xmlns:m="http://schemas.openxmlformats.org/officeDocument/2006/math">
                      <m:r>
                        <a:rPr lang="en-GB" sz="2400" b="0" i="0" smtClean="0">
                          <a:latin typeface="Cambria Math" panose="02040503050406030204" pitchFamily="18" charset="0"/>
                        </a:rPr>
                        <m:t>=</m:t>
                      </m:r>
                      <m:r>
                        <a:rPr lang="en-GB" sz="2400" b="0" i="1" smtClean="0">
                          <a:latin typeface="Cambria Math" panose="02040503050406030204" pitchFamily="18" charset="0"/>
                        </a:rPr>
                        <m:t>6</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+4</m:t>
                      </m:r>
                      <m:r>
                        <a:rPr lang="en-GB" sz="2400" b="0" i="1" smtClean="0">
                          <a:latin typeface="Cambria Math" panose="02040503050406030204" pitchFamily="18" charset="0"/>
                        </a:rPr>
                        <m:t>𝑥</m:t>
                      </m:r>
                      <m:r>
                        <a:rPr lang="en-GB" sz="2400" b="0" i="1" smtClean="0">
                          <a:latin typeface="Cambria Math" panose="02040503050406030204" pitchFamily="18" charset="0"/>
                        </a:rPr>
                        <m:t>−3</m:t>
                      </m:r>
                      <m:r>
                        <a:rPr lang="en-GB" sz="2400" b="0" i="1" smtClean="0">
                          <a:latin typeface="Cambria Math" panose="02040503050406030204" pitchFamily="18" charset="0"/>
                        </a:rPr>
                        <m:t>𝑥</m:t>
                      </m:r>
                      <m:r>
                        <a:rPr lang="en-GB" sz="2400" b="0" i="1" smtClean="0">
                          <a:latin typeface="Cambria Math" panose="02040503050406030204" pitchFamily="18" charset="0"/>
                        </a:rPr>
                        <m:t>−2</m:t>
                      </m:r>
                    </m:oMath>
                    <m:oMath xmlns:m="http://schemas.openxmlformats.org/officeDocument/2006/math">
                      <m:r>
                        <a:rPr lang="en-GB" sz="2400" b="0" i="0" smtClean="0">
                          <a:latin typeface="Cambria Math" panose="02040503050406030204" pitchFamily="18" charset="0"/>
                        </a:rPr>
                        <m:t>=</m:t>
                      </m:r>
                      <m:r>
                        <a:rPr lang="en-GB" sz="2400" b="0" i="1" smtClean="0">
                          <a:latin typeface="Cambria Math" panose="02040503050406030204" pitchFamily="18" charset="0"/>
                        </a:rPr>
                        <m:t>2</m:t>
                      </m:r>
                      <m:r>
                        <a:rPr lang="en-GB" sz="2400" b="0" i="1" smtClean="0">
                          <a:latin typeface="Cambria Math" panose="02040503050406030204" pitchFamily="18" charset="0"/>
                        </a:rPr>
                        <m:t>𝑥</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3</m:t>
                          </m:r>
                          <m:r>
                            <a:rPr lang="en-GB" sz="2400" b="0" i="1" smtClean="0">
                              <a:latin typeface="Cambria Math" panose="02040503050406030204" pitchFamily="18" charset="0"/>
                            </a:rPr>
                            <m:t>𝑥</m:t>
                          </m:r>
                          <m:r>
                            <a:rPr lang="en-GB" sz="2400" b="0" i="1" smtClean="0">
                              <a:latin typeface="Cambria Math" panose="02040503050406030204" pitchFamily="18" charset="0"/>
                            </a:rPr>
                            <m:t>+2</m:t>
                          </m:r>
                        </m:e>
                      </m:d>
                      <m:r>
                        <a:rPr lang="en-GB" sz="2400" b="0" i="1" smtClean="0">
                          <a:latin typeface="Cambria Math" panose="02040503050406030204" pitchFamily="18" charset="0"/>
                        </a:rPr>
                        <m:t>−1</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3</m:t>
                          </m:r>
                          <m:r>
                            <a:rPr lang="en-GB" sz="2400" b="0" i="1" smtClean="0">
                              <a:latin typeface="Cambria Math" panose="02040503050406030204" pitchFamily="18" charset="0"/>
                            </a:rPr>
                            <m:t>𝑥</m:t>
                          </m:r>
                          <m:r>
                            <a:rPr lang="en-GB" sz="2400" b="0" i="1" smtClean="0">
                              <a:latin typeface="Cambria Math" panose="02040503050406030204" pitchFamily="18" charset="0"/>
                            </a:rPr>
                            <m:t>+2</m:t>
                          </m:r>
                        </m:e>
                      </m:d>
                    </m:oMath>
                    <m:oMath xmlns:m="http://schemas.openxmlformats.org/officeDocument/2006/math">
                      <m:r>
                        <a:rPr lang="en-GB" sz="2400" b="0" i="1" smtClean="0">
                          <a:latin typeface="Cambria Math" panose="02040503050406030204" pitchFamily="18" charset="0"/>
                        </a:rPr>
                        <m:t>=</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3</m:t>
                          </m:r>
                          <m:r>
                            <a:rPr lang="en-GB" sz="2400" b="0" i="1" smtClean="0">
                              <a:latin typeface="Cambria Math" panose="02040503050406030204" pitchFamily="18" charset="0"/>
                            </a:rPr>
                            <m:t>𝑥</m:t>
                          </m:r>
                          <m:r>
                            <a:rPr lang="en-GB" sz="2400" b="0" i="1" smtClean="0">
                              <a:latin typeface="Cambria Math" panose="02040503050406030204" pitchFamily="18" charset="0"/>
                            </a:rPr>
                            <m:t>+2</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−1</m:t>
                          </m:r>
                        </m:e>
                      </m:d>
                    </m:oMath>
                  </m:oMathPara>
                </a14:m>
                <a:endParaRPr lang="en-GB"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275773" y="1960938"/>
                <a:ext cx="3908286" cy="156966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884553" y="781207"/>
                <a:ext cx="3533453" cy="95410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800" dirty="0"/>
                  <a:t>Factorise completely:</a:t>
                </a:r>
              </a:p>
              <a:p>
                <a:pPr/>
                <a14:m>
                  <m:oMathPara xmlns:m="http://schemas.openxmlformats.org/officeDocument/2006/math">
                    <m:oMathParaPr>
                      <m:jc m:val="centerGroup"/>
                    </m:oMathParaPr>
                    <m:oMath xmlns:m="http://schemas.openxmlformats.org/officeDocument/2006/math">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3</m:t>
                          </m:r>
                        </m:sup>
                      </m:sSup>
                      <m:r>
                        <a:rPr lang="en-GB" sz="2800" b="0" i="1" smtClean="0">
                          <a:latin typeface="Cambria Math" panose="02040503050406030204" pitchFamily="18" charset="0"/>
                        </a:rPr>
                        <m:t>−7</m:t>
                      </m:r>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+12</m:t>
                      </m:r>
                      <m:r>
                        <a:rPr lang="en-GB" sz="2800" b="0" i="1" smtClean="0">
                          <a:latin typeface="Cambria Math" panose="02040503050406030204" pitchFamily="18" charset="0"/>
                        </a:rPr>
                        <m:t>𝑥</m:t>
                      </m:r>
                    </m:oMath>
                  </m:oMathPara>
                </a14:m>
                <a:endParaRPr lang="en-GB"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4884553" y="781207"/>
                <a:ext cx="3533453" cy="954107"/>
              </a:xfrm>
              <a:prstGeom prst="rect">
                <a:avLst/>
              </a:prstGeom>
              <a:blipFill>
                <a:blip r:embed="rId4"/>
                <a:stretch>
                  <a:fillRect l="-489"/>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902448" y="1917395"/>
                <a:ext cx="3152981" cy="83099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m:t>
                      </m:r>
                      <m:r>
                        <a:rPr lang="en-GB" sz="2400" b="0" i="1" smtClean="0">
                          <a:latin typeface="Cambria Math" panose="02040503050406030204" pitchFamily="18" charset="0"/>
                        </a:rPr>
                        <m:t>𝑥</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−7</m:t>
                          </m:r>
                          <m:r>
                            <a:rPr lang="en-GB" sz="2400" b="0" i="1" smtClean="0">
                              <a:latin typeface="Cambria Math" panose="02040503050406030204" pitchFamily="18" charset="0"/>
                            </a:rPr>
                            <m:t>𝑥</m:t>
                          </m:r>
                          <m:r>
                            <a:rPr lang="en-GB" sz="2400" b="0" i="1" smtClean="0">
                              <a:latin typeface="Cambria Math" panose="02040503050406030204" pitchFamily="18" charset="0"/>
                            </a:rPr>
                            <m:t>+12</m:t>
                          </m:r>
                        </m:e>
                      </m:d>
                    </m:oMath>
                    <m:oMath xmlns:m="http://schemas.openxmlformats.org/officeDocument/2006/math">
                      <m:r>
                        <a:rPr lang="en-GB" sz="2400" b="0" i="1" smtClean="0">
                          <a:latin typeface="Cambria Math" panose="02040503050406030204" pitchFamily="18" charset="0"/>
                        </a:rPr>
                        <m:t>=</m:t>
                      </m:r>
                      <m:r>
                        <a:rPr lang="en-GB" sz="2400" b="0" i="1" smtClean="0">
                          <a:latin typeface="Cambria Math" panose="02040503050406030204" pitchFamily="18" charset="0"/>
                        </a:rPr>
                        <m:t>𝑥</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−4</m:t>
                          </m:r>
                        </m:e>
                      </m:d>
                    </m:oMath>
                  </m:oMathPara>
                </a14:m>
                <a:endParaRPr lang="en-GB" sz="2400" dirty="0"/>
              </a:p>
            </p:txBody>
          </p:sp>
        </mc:Choice>
        <mc:Fallback xmlns="">
          <p:sp>
            <p:nvSpPr>
              <p:cNvPr id="8" name="TextBox 7"/>
              <p:cNvSpPr txBox="1">
                <a:spLocks noRot="1" noChangeAspect="1" noMove="1" noResize="1" noEditPoints="1" noAdjustHandles="1" noChangeArrowheads="1" noChangeShapeType="1" noTextEdit="1"/>
              </p:cNvSpPr>
              <p:nvPr/>
            </p:nvSpPr>
            <p:spPr>
              <a:xfrm>
                <a:off x="4902448" y="1917395"/>
                <a:ext cx="3152981" cy="830997"/>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67554" y="3938302"/>
                <a:ext cx="3533453" cy="95410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800" dirty="0"/>
                  <a:t>Factorise completely:</a:t>
                </a:r>
              </a:p>
              <a:p>
                <a:pPr/>
                <a14:m>
                  <m:oMathPara xmlns:m="http://schemas.openxmlformats.org/officeDocument/2006/math">
                    <m:oMathParaPr>
                      <m:jc m:val="centerGroup"/>
                    </m:oMathParaPr>
                    <m:oMath xmlns:m="http://schemas.openxmlformats.org/officeDocument/2006/math">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4</m:t>
                          </m:r>
                        </m:sup>
                      </m:sSup>
                      <m:r>
                        <a:rPr lang="en-GB" sz="2800" b="0" i="1" smtClean="0">
                          <a:latin typeface="Cambria Math" panose="02040503050406030204" pitchFamily="18" charset="0"/>
                        </a:rPr>
                        <m:t>−1</m:t>
                      </m:r>
                    </m:oMath>
                  </m:oMathPara>
                </a14:m>
                <a:endParaRPr lang="en-GB" sz="2800" dirty="0"/>
              </a:p>
            </p:txBody>
          </p:sp>
        </mc:Choice>
        <mc:Fallback xmlns="">
          <p:sp>
            <p:nvSpPr>
              <p:cNvPr id="9" name="TextBox 8"/>
              <p:cNvSpPr txBox="1">
                <a:spLocks noRot="1" noChangeAspect="1" noMove="1" noResize="1" noEditPoints="1" noAdjustHandles="1" noChangeArrowheads="1" noChangeShapeType="1" noTextEdit="1"/>
              </p:cNvSpPr>
              <p:nvPr/>
            </p:nvSpPr>
            <p:spPr>
              <a:xfrm>
                <a:off x="467554" y="3938302"/>
                <a:ext cx="3533453" cy="954107"/>
              </a:xfrm>
              <a:prstGeom prst="rect">
                <a:avLst/>
              </a:prstGeom>
              <a:blipFill>
                <a:blip r:embed="rId6"/>
                <a:stretch>
                  <a:fillRect l="-653"/>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303531" y="5161338"/>
                <a:ext cx="3908286" cy="83099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e>
                      </m:d>
                    </m:oMath>
                    <m:oMath xmlns:m="http://schemas.openxmlformats.org/officeDocument/2006/math">
                      <m:r>
                        <a:rPr lang="en-GB" sz="2400" b="0" i="1" smtClean="0">
                          <a:latin typeface="Cambria Math" panose="02040503050406030204" pitchFamily="18" charset="0"/>
                        </a:rPr>
                        <m:t>=</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oMath>
                  </m:oMathPara>
                </a14:m>
                <a:endParaRPr lang="en-GB" sz="2400" dirty="0"/>
              </a:p>
            </p:txBody>
          </p:sp>
        </mc:Choice>
        <mc:Fallback xmlns="">
          <p:sp>
            <p:nvSpPr>
              <p:cNvPr id="10" name="TextBox 9"/>
              <p:cNvSpPr txBox="1">
                <a:spLocks noRot="1" noChangeAspect="1" noMove="1" noResize="1" noEditPoints="1" noAdjustHandles="1" noChangeArrowheads="1" noChangeShapeType="1" noTextEdit="1"/>
              </p:cNvSpPr>
              <p:nvPr/>
            </p:nvSpPr>
            <p:spPr>
              <a:xfrm>
                <a:off x="303531" y="5161338"/>
                <a:ext cx="3908286" cy="830997"/>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879054" y="3953911"/>
                <a:ext cx="3533453" cy="954107"/>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800" dirty="0"/>
                  <a:t>Factorise completely:</a:t>
                </a:r>
              </a:p>
              <a:p>
                <a:pPr/>
                <a14:m>
                  <m:oMathPara xmlns:m="http://schemas.openxmlformats.org/officeDocument/2006/math">
                    <m:oMathParaPr>
                      <m:jc m:val="centerGroup"/>
                    </m:oMathParaPr>
                    <m:oMath xmlns:m="http://schemas.openxmlformats.org/officeDocument/2006/math">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3</m:t>
                          </m:r>
                        </m:sup>
                      </m:sSup>
                      <m:r>
                        <a:rPr lang="en-GB" sz="2800" b="0" i="1" smtClean="0">
                          <a:latin typeface="Cambria Math" panose="02040503050406030204" pitchFamily="18" charset="0"/>
                        </a:rPr>
                        <m:t>−1</m:t>
                      </m:r>
                    </m:oMath>
                  </m:oMathPara>
                </a14:m>
                <a:endParaRPr lang="en-GB" sz="2800" dirty="0"/>
              </a:p>
            </p:txBody>
          </p:sp>
        </mc:Choice>
        <mc:Fallback xmlns="">
          <p:sp>
            <p:nvSpPr>
              <p:cNvPr id="11" name="TextBox 10"/>
              <p:cNvSpPr txBox="1">
                <a:spLocks noRot="1" noChangeAspect="1" noMove="1" noResize="1" noEditPoints="1" noAdjustHandles="1" noChangeArrowheads="1" noChangeShapeType="1" noTextEdit="1"/>
              </p:cNvSpPr>
              <p:nvPr/>
            </p:nvSpPr>
            <p:spPr>
              <a:xfrm>
                <a:off x="4879054" y="3953911"/>
                <a:ext cx="3533453" cy="954107"/>
              </a:xfrm>
              <a:prstGeom prst="rect">
                <a:avLst/>
              </a:prstGeom>
              <a:blipFill>
                <a:blip r:embed="rId8"/>
                <a:stretch>
                  <a:fillRect l="-489"/>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4508999" y="5045224"/>
                <a:ext cx="3908286"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−1)(</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+1)</m:t>
                      </m:r>
                    </m:oMath>
                  </m:oMathPara>
                </a14:m>
                <a:endParaRPr lang="en-GB" sz="2400" dirty="0"/>
              </a:p>
            </p:txBody>
          </p:sp>
        </mc:Choice>
        <mc:Fallback xmlns="">
          <p:sp>
            <p:nvSpPr>
              <p:cNvPr id="12" name="TextBox 11"/>
              <p:cNvSpPr txBox="1">
                <a:spLocks noRot="1" noChangeAspect="1" noMove="1" noResize="1" noEditPoints="1" noAdjustHandles="1" noChangeArrowheads="1" noChangeShapeType="1" noTextEdit="1"/>
              </p:cNvSpPr>
              <p:nvPr/>
            </p:nvSpPr>
            <p:spPr>
              <a:xfrm>
                <a:off x="4508999" y="5045224"/>
                <a:ext cx="3908286" cy="461665"/>
              </a:xfrm>
              <a:prstGeom prst="rect">
                <a:avLst/>
              </a:prstGeom>
              <a:blipFill>
                <a:blip r:embed="rId9"/>
                <a:stretch>
                  <a:fillRect b="-18667"/>
                </a:stretch>
              </a:blipFill>
            </p:spPr>
            <p:txBody>
              <a:bodyPr/>
              <a:lstStyle/>
              <a:p>
                <a:r>
                  <a:rPr lang="en-GB">
                    <a:noFill/>
                  </a:rPr>
                  <a:t> </a:t>
                </a:r>
              </a:p>
            </p:txBody>
          </p:sp>
        </mc:Fallback>
      </mc:AlternateContent>
      <p:sp>
        <p:nvSpPr>
          <p:cNvPr id="13" name="Rectangle 12"/>
          <p:cNvSpPr/>
          <p:nvPr/>
        </p:nvSpPr>
        <p:spPr>
          <a:xfrm>
            <a:off x="419124" y="2037462"/>
            <a:ext cx="3673905" cy="15185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226163" y="781666"/>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p:sp>
        <p:nvSpPr>
          <p:cNvPr id="15" name="Rectangle 14"/>
          <p:cNvSpPr/>
          <p:nvPr/>
        </p:nvSpPr>
        <p:spPr>
          <a:xfrm>
            <a:off x="4644650" y="74963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p:sp>
        <p:nvSpPr>
          <p:cNvPr id="16" name="Rectangle 15"/>
          <p:cNvSpPr/>
          <p:nvPr/>
        </p:nvSpPr>
        <p:spPr>
          <a:xfrm>
            <a:off x="188704" y="3937128"/>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latin typeface="Wingdings" panose="05000000000000000000" pitchFamily="2" charset="2"/>
              </a:rPr>
              <a:t>N</a:t>
            </a:r>
          </a:p>
        </p:txBody>
      </p:sp>
      <p:sp>
        <p:nvSpPr>
          <p:cNvPr id="17" name="Rectangle 16"/>
          <p:cNvSpPr/>
          <p:nvPr/>
        </p:nvSpPr>
        <p:spPr>
          <a:xfrm>
            <a:off x="4594294" y="39539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latin typeface="Wingdings" panose="05000000000000000000" pitchFamily="2" charset="2"/>
              </a:rPr>
              <a:t>N</a:t>
            </a:r>
          </a:p>
        </p:txBody>
      </p:sp>
      <mc:AlternateContent xmlns:mc="http://schemas.openxmlformats.org/markup-compatibility/2006" xmlns:a14="http://schemas.microsoft.com/office/drawing/2010/main">
        <mc:Choice Requires="a14">
          <p:sp>
            <p:nvSpPr>
              <p:cNvPr id="18" name="TextBox 17"/>
              <p:cNvSpPr txBox="1"/>
              <p:nvPr/>
            </p:nvSpPr>
            <p:spPr>
              <a:xfrm>
                <a:off x="4325258" y="5660121"/>
                <a:ext cx="4759542" cy="1077218"/>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b="1" dirty="0"/>
                  <a:t>Fro Note</a:t>
                </a:r>
                <a:r>
                  <a:rPr lang="en-GB" sz="1600" dirty="0"/>
                  <a:t>: You would not be expected to factorise this at A Level (but you would in STEP!).</a:t>
                </a:r>
              </a:p>
              <a:p>
                <a:r>
                  <a:rPr lang="en-GB" sz="1600" dirty="0"/>
                  <a:t>In general, the </a:t>
                </a:r>
                <a:r>
                  <a:rPr lang="en-GB" sz="1600" i="1" dirty="0"/>
                  <a:t>difference of two cubes</a:t>
                </a:r>
                <a:r>
                  <a:rPr lang="en-GB" sz="1600" dirty="0"/>
                  <a:t>:</a:t>
                </a:r>
              </a:p>
              <a:p>
                <a:pPr/>
                <a14:m>
                  <m:oMathPara xmlns:m="http://schemas.openxmlformats.org/officeDocument/2006/math">
                    <m:oMathParaPr>
                      <m:jc m:val="centerGroup"/>
                    </m:oMathParaPr>
                    <m:oMath xmlns:m="http://schemas.openxmlformats.org/officeDocument/2006/math">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3</m:t>
                          </m:r>
                        </m:sup>
                      </m:sSup>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𝑦</m:t>
                          </m:r>
                        </m:e>
                        <m:sup>
                          <m:r>
                            <a:rPr lang="en-GB" sz="1600" b="0" i="1" smtClean="0">
                              <a:latin typeface="Cambria Math" panose="02040503050406030204" pitchFamily="18" charset="0"/>
                            </a:rPr>
                            <m:t>3</m:t>
                          </m:r>
                        </m:sup>
                      </m:sSup>
                      <m:r>
                        <a:rPr lang="en-GB" sz="1600" b="0" i="1" smtClean="0">
                          <a:latin typeface="Cambria Math" panose="02040503050406030204" pitchFamily="18" charset="0"/>
                        </a:rPr>
                        <m:t>=</m:t>
                      </m:r>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m:t>
                          </m:r>
                          <m:r>
                            <a:rPr lang="en-GB" sz="1600" b="0" i="1" smtClean="0">
                              <a:latin typeface="Cambria Math" panose="02040503050406030204" pitchFamily="18" charset="0"/>
                            </a:rPr>
                            <m:t>𝑦</m:t>
                          </m:r>
                        </m:e>
                      </m:d>
                      <m:d>
                        <m:dPr>
                          <m:ctrlPr>
                            <a:rPr lang="en-GB" sz="1600" b="0" i="1" smtClean="0">
                              <a:latin typeface="Cambria Math" panose="02040503050406030204" pitchFamily="18" charset="0"/>
                            </a:rPr>
                          </m:ctrlPr>
                        </m:dPr>
                        <m:e>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r>
                            <a:rPr lang="en-GB" sz="1600" b="0" i="1" smtClean="0">
                              <a:latin typeface="Cambria Math" panose="02040503050406030204" pitchFamily="18" charset="0"/>
                            </a:rPr>
                            <m:t>𝑥𝑦</m:t>
                          </m:r>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𝑦</m:t>
                              </m:r>
                            </m:e>
                            <m:sup>
                              <m:r>
                                <a:rPr lang="en-GB" sz="1600" b="0" i="1" smtClean="0">
                                  <a:latin typeface="Cambria Math" panose="02040503050406030204" pitchFamily="18" charset="0"/>
                                </a:rPr>
                                <m:t>2</m:t>
                              </m:r>
                            </m:sup>
                          </m:sSup>
                        </m:e>
                      </m:d>
                    </m:oMath>
                  </m:oMathPara>
                </a14:m>
                <a:endParaRPr lang="en-GB" sz="1600" dirty="0"/>
              </a:p>
            </p:txBody>
          </p:sp>
        </mc:Choice>
        <mc:Fallback xmlns="">
          <p:sp>
            <p:nvSpPr>
              <p:cNvPr id="18" name="TextBox 17"/>
              <p:cNvSpPr txBox="1">
                <a:spLocks noRot="1" noChangeAspect="1" noMove="1" noResize="1" noEditPoints="1" noAdjustHandles="1" noChangeArrowheads="1" noChangeShapeType="1" noTextEdit="1"/>
              </p:cNvSpPr>
              <p:nvPr/>
            </p:nvSpPr>
            <p:spPr>
              <a:xfrm>
                <a:off x="4325258" y="5660121"/>
                <a:ext cx="4759542" cy="1077218"/>
              </a:xfrm>
              <a:prstGeom prst="rect">
                <a:avLst/>
              </a:prstGeom>
              <a:blipFill>
                <a:blip r:embed="rId10"/>
                <a:stretch>
                  <a:fillRect l="-510" t="-552"/>
                </a:stretch>
              </a:blipFill>
            </p:spPr>
            <p:txBody>
              <a:bodyPr/>
              <a:lstStyle/>
              <a:p>
                <a:r>
                  <a:rPr lang="en-GB">
                    <a:noFill/>
                  </a:rPr>
                  <a:t> </a:t>
                </a:r>
              </a:p>
            </p:txBody>
          </p:sp>
        </mc:Fallback>
      </mc:AlternateContent>
      <p:sp>
        <p:nvSpPr>
          <p:cNvPr id="19" name="Rectangle 18"/>
          <p:cNvSpPr/>
          <p:nvPr/>
        </p:nvSpPr>
        <p:spPr>
          <a:xfrm>
            <a:off x="4797078" y="2024556"/>
            <a:ext cx="3673905" cy="15185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470102" y="5045224"/>
            <a:ext cx="3554300" cy="15185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ectangle 20"/>
          <p:cNvSpPr/>
          <p:nvPr/>
        </p:nvSpPr>
        <p:spPr>
          <a:xfrm>
            <a:off x="4301006" y="5045224"/>
            <a:ext cx="4783793" cy="169211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41441222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9"/>
                                        </p:tgtEl>
                                      </p:cBhvr>
                                    </p:animEffect>
                                    <p:set>
                                      <p:cBhvr>
                                        <p:cTn id="1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0"/>
                                        </p:tgtEl>
                                      </p:cBhvr>
                                    </p:animEffect>
                                    <p:set>
                                      <p:cBhvr>
                                        <p:cTn id="19"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1"/>
                                        </p:tgtEl>
                                      </p:cBhvr>
                                    </p:animEffect>
                                    <p:set>
                                      <p:cBhvr>
                                        <p:cTn id="25"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13" grpId="0" animBg="1"/>
      <p:bldP spid="19" grpId="0" animBg="1"/>
      <p:bldP spid="20" grpId="0"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4</a:t>
              </a:r>
              <a:r>
                <a:rPr lang="en-GB" sz="3200" dirty="0">
                  <a:latin typeface="+mj-lt"/>
                </a:rPr>
                <a:t> :: Negative and Fractional Indices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915233" y="903545"/>
                <a:ext cx="2808312" cy="1672574"/>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0</m:t>
                          </m:r>
                        </m:sup>
                      </m:sSup>
                      <m:r>
                        <a:rPr lang="en-GB" b="0" i="1" smtClean="0">
                          <a:latin typeface="Cambria Math" panose="02040503050406030204" pitchFamily="18" charset="0"/>
                        </a:rPr>
                        <m:t>=1</m:t>
                      </m:r>
                    </m:oMath>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𝑚</m:t>
                              </m:r>
                            </m:den>
                          </m:f>
                        </m:sup>
                      </m:sSup>
                      <m:r>
                        <a:rPr lang="en-GB" b="0" i="1" smtClean="0">
                          <a:latin typeface="Cambria Math" panose="02040503050406030204" pitchFamily="18" charset="0"/>
                        </a:rPr>
                        <m:t>=</m:t>
                      </m:r>
                      <m:rad>
                        <m:radPr>
                          <m:ctrlPr>
                            <a:rPr lang="en-GB" b="0" i="1" smtClean="0">
                              <a:latin typeface="Cambria Math" panose="02040503050406030204" pitchFamily="18" charset="0"/>
                            </a:rPr>
                          </m:ctrlPr>
                        </m:radPr>
                        <m:deg>
                          <m:r>
                            <m:rPr>
                              <m:brk m:alnAt="7"/>
                            </m:rPr>
                            <a:rPr lang="en-GB" b="0" i="1" smtClean="0">
                              <a:latin typeface="Cambria Math" panose="02040503050406030204" pitchFamily="18" charset="0"/>
                            </a:rPr>
                            <m:t>𝑚</m:t>
                          </m:r>
                        </m:deg>
                        <m:e>
                          <m:r>
                            <a:rPr lang="en-GB" b="0" i="1" smtClean="0">
                              <a:latin typeface="Cambria Math" panose="02040503050406030204" pitchFamily="18" charset="0"/>
                            </a:rPr>
                            <m:t>𝑎</m:t>
                          </m:r>
                        </m:e>
                      </m:rad>
                    </m:oMath>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f>
                            <m:fPr>
                              <m:ctrlPr>
                                <a:rPr lang="en-GB" b="0" i="1" smtClean="0">
                                  <a:latin typeface="Cambria Math" panose="02040503050406030204" pitchFamily="18" charset="0"/>
                                </a:rPr>
                              </m:ctrlPr>
                            </m:fPr>
                            <m:num>
                              <m:r>
                                <a:rPr lang="en-GB" b="0" i="1" smtClean="0">
                                  <a:latin typeface="Cambria Math" panose="02040503050406030204" pitchFamily="18" charset="0"/>
                                </a:rPr>
                                <m:t>𝑛</m:t>
                              </m:r>
                            </m:num>
                            <m:den>
                              <m:r>
                                <a:rPr lang="en-GB" b="0" i="1" smtClean="0">
                                  <a:latin typeface="Cambria Math" panose="02040503050406030204" pitchFamily="18" charset="0"/>
                                </a:rPr>
                                <m:t>𝑚</m:t>
                              </m:r>
                            </m:den>
                          </m:f>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ad>
                                <m:radPr>
                                  <m:ctrlPr>
                                    <a:rPr lang="en-GB" i="1">
                                      <a:latin typeface="Cambria Math" panose="02040503050406030204" pitchFamily="18" charset="0"/>
                                    </a:rPr>
                                  </m:ctrlPr>
                                </m:radPr>
                                <m:deg>
                                  <m:r>
                                    <m:rPr>
                                      <m:brk m:alnAt="7"/>
                                    </m:rPr>
                                    <a:rPr lang="en-GB" i="1">
                                      <a:latin typeface="Cambria Math" panose="02040503050406030204" pitchFamily="18" charset="0"/>
                                    </a:rPr>
                                    <m:t>𝑚</m:t>
                                  </m:r>
                                </m:deg>
                                <m:e>
                                  <m:r>
                                    <a:rPr lang="en-GB" i="1">
                                      <a:latin typeface="Cambria Math" panose="02040503050406030204" pitchFamily="18" charset="0"/>
                                    </a:rPr>
                                    <m:t>𝑎</m:t>
                                  </m:r>
                                </m:e>
                              </m:rad>
                            </m:e>
                          </m:d>
                        </m:e>
                        <m:sup>
                          <m:r>
                            <a:rPr lang="en-GB" b="0" i="1" smtClean="0">
                              <a:latin typeface="Cambria Math" panose="02040503050406030204" pitchFamily="18" charset="0"/>
                            </a:rPr>
                            <m:t>𝑛</m:t>
                          </m:r>
                        </m:sup>
                      </m:sSup>
                    </m:oMath>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m:t>
                          </m:r>
                          <m:r>
                            <a:rPr lang="en-GB" b="0" i="1" smtClean="0">
                              <a:latin typeface="Cambria Math" panose="02040503050406030204" pitchFamily="18" charset="0"/>
                            </a:rPr>
                            <m:t>𝑚</m:t>
                          </m:r>
                        </m:sup>
                      </m:s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𝑚</m:t>
                              </m:r>
                            </m:sup>
                          </m:sSup>
                        </m:den>
                      </m:f>
                    </m:oMath>
                  </m:oMathPara>
                </a14:m>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915233" y="903545"/>
                <a:ext cx="2808312" cy="1672574"/>
              </a:xfrm>
              <a:prstGeom prst="rect">
                <a:avLst/>
              </a:prstGeom>
              <a:blipFill>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4139388" y="1006938"/>
                <a:ext cx="4104456" cy="1539589"/>
              </a:xfrm>
              <a:prstGeom prst="rect">
                <a:avLst/>
              </a:prstGeom>
              <a:noFill/>
            </p:spPr>
            <p:txBody>
              <a:bodyPr wrap="square" rtlCol="0">
                <a:spAutoFit/>
              </a:bodyPr>
              <a:lstStyle/>
              <a:p>
                <a:r>
                  <a:rPr lang="en-GB" b="1" dirty="0"/>
                  <a:t>Fro Note</a:t>
                </a:r>
                <a:r>
                  <a:rPr lang="en-GB" dirty="0"/>
                  <a:t>: </a:t>
                </a:r>
                <a14:m>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9</m:t>
                        </m:r>
                      </m:e>
                    </m:rad>
                  </m:oMath>
                </a14:m>
                <a:r>
                  <a:rPr lang="en-GB" dirty="0"/>
                  <a:t> only means the </a:t>
                </a:r>
                <a:r>
                  <a:rPr lang="en-GB" u="sng" dirty="0"/>
                  <a:t>positive</a:t>
                </a:r>
                <a:r>
                  <a:rPr lang="en-GB" dirty="0"/>
                  <a:t> square root of 9, i.e. 3 not -3.</a:t>
                </a:r>
              </a:p>
              <a:p>
                <a:r>
                  <a:rPr lang="en-GB" dirty="0"/>
                  <a:t>Otherwise, what would be the point of the </a:t>
                </a:r>
                <a14:m>
                  <m:oMath xmlns:m="http://schemas.openxmlformats.org/officeDocument/2006/math">
                    <m:r>
                      <a:rPr lang="en-GB" b="0" i="1" smtClean="0">
                        <a:latin typeface="Cambria Math" panose="02040503050406030204" pitchFamily="18" charset="0"/>
                      </a:rPr>
                      <m:t>±</m:t>
                    </m:r>
                  </m:oMath>
                </a14:m>
                <a:r>
                  <a:rPr lang="en-GB" dirty="0"/>
                  <a:t> in the quadratic formula before the </a:t>
                </a:r>
                <a14:m>
                  <m:oMath xmlns:m="http://schemas.openxmlformats.org/officeDocument/2006/math">
                    <m:rad>
                      <m:radPr>
                        <m:degHide m:val="on"/>
                        <m:ctrlPr>
                          <a:rPr lang="en-GB" b="0" i="1" smtClean="0">
                            <a:latin typeface="Cambria Math" panose="02040503050406030204" pitchFamily="18" charset="0"/>
                          </a:rPr>
                        </m:ctrlPr>
                      </m:radPr>
                      <m:deg/>
                      <m:e>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𝑎𝑐</m:t>
                        </m:r>
                      </m:e>
                    </m:rad>
                  </m:oMath>
                </a14:m>
                <a:r>
                  <a:rPr lang="en-GB" dirty="0"/>
                  <a:t>?</a:t>
                </a:r>
              </a:p>
            </p:txBody>
          </p:sp>
        </mc:Choice>
        <mc:Fallback xmlns="">
          <p:sp>
            <p:nvSpPr>
              <p:cNvPr id="6" name="TextBox 5"/>
              <p:cNvSpPr txBox="1">
                <a:spLocks noRot="1" noChangeAspect="1" noMove="1" noResize="1" noEditPoints="1" noAdjustHandles="1" noChangeArrowheads="1" noChangeShapeType="1" noTextEdit="1"/>
              </p:cNvSpPr>
              <p:nvPr/>
            </p:nvSpPr>
            <p:spPr>
              <a:xfrm>
                <a:off x="4139388" y="1006938"/>
                <a:ext cx="4104456" cy="1539589"/>
              </a:xfrm>
              <a:prstGeom prst="rect">
                <a:avLst/>
              </a:prstGeom>
              <a:blipFill>
                <a:blip r:embed="rId3"/>
                <a:stretch>
                  <a:fillRect l="-1189" r="-1189" b="-553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66980" y="2866887"/>
                <a:ext cx="2304819" cy="47038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Prove that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oMath>
                </a14:m>
                <a:endParaRPr lang="en-GB" dirty="0"/>
              </a:p>
            </p:txBody>
          </p:sp>
        </mc:Choice>
        <mc:Fallback xmlns="">
          <p:sp>
            <p:nvSpPr>
              <p:cNvPr id="7" name="TextBox 6"/>
              <p:cNvSpPr txBox="1">
                <a:spLocks noRot="1" noChangeAspect="1" noMove="1" noResize="1" noEditPoints="1" noAdjustHandles="1" noChangeArrowheads="1" noChangeShapeType="1" noTextEdit="1"/>
              </p:cNvSpPr>
              <p:nvPr/>
            </p:nvSpPr>
            <p:spPr>
              <a:xfrm>
                <a:off x="466980" y="2866887"/>
                <a:ext cx="2304819" cy="470385"/>
              </a:xfrm>
              <a:prstGeom prst="rect">
                <a:avLst/>
              </a:prstGeom>
              <a:blipFill>
                <a:blip r:embed="rId4"/>
                <a:stretch>
                  <a:fillRect b="-3960"/>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466982" y="3501008"/>
                <a:ext cx="2304818" cy="117429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1</m:t>
                          </m:r>
                        </m:sup>
                      </m:sSup>
                    </m:oMath>
                  </m:oMathPara>
                </a14:m>
                <a:endParaRPr lang="en-GB" dirty="0"/>
              </a:p>
              <a:p>
                <a:r>
                  <a:rPr lang="en-GB" dirty="0"/>
                  <a:t>But </a:t>
                </a:r>
                <a14:m>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m:t>
                    </m:r>
                    <m:r>
                      <a:rPr lang="en-GB" b="0" i="1" smtClean="0">
                        <a:latin typeface="Cambria Math" panose="02040503050406030204" pitchFamily="18" charset="0"/>
                      </a:rPr>
                      <m:t>𝑥</m:t>
                    </m:r>
                  </m:oMath>
                </a14:m>
                <a:endParaRPr lang="en-GB" dirty="0"/>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oMath>
                  </m:oMathPara>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466982" y="3501008"/>
                <a:ext cx="2304818" cy="1174296"/>
              </a:xfrm>
              <a:prstGeom prst="rect">
                <a:avLst/>
              </a:prstGeom>
              <a:blipFill>
                <a:blip r:embed="rId5"/>
                <a:stretch>
                  <a:fillRect l="-238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986978" y="2899807"/>
                <a:ext cx="2304819" cy="48487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Evaluate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27</m:t>
                        </m:r>
                      </m:e>
                      <m: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sup>
                    </m:sSup>
                  </m:oMath>
                </a14:m>
                <a:endParaRPr lang="en-GB" dirty="0"/>
              </a:p>
            </p:txBody>
          </p:sp>
        </mc:Choice>
        <mc:Fallback xmlns="">
          <p:sp>
            <p:nvSpPr>
              <p:cNvPr id="9" name="TextBox 8"/>
              <p:cNvSpPr txBox="1">
                <a:spLocks noRot="1" noChangeAspect="1" noMove="1" noResize="1" noEditPoints="1" noAdjustHandles="1" noChangeArrowheads="1" noChangeShapeType="1" noTextEdit="1"/>
              </p:cNvSpPr>
              <p:nvPr/>
            </p:nvSpPr>
            <p:spPr>
              <a:xfrm>
                <a:off x="2986978" y="2899807"/>
                <a:ext cx="2304819" cy="484876"/>
              </a:xfrm>
              <a:prstGeom prst="rect">
                <a:avLst/>
              </a:prstGeom>
              <a:blipFill>
                <a:blip r:embed="rId6"/>
                <a:stretch>
                  <a:fillRect b="-1942"/>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2777005" y="3517226"/>
                <a:ext cx="2304818" cy="74552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27</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oMath>
                  </m:oMathPara>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2777005" y="3517226"/>
                <a:ext cx="2304818" cy="745525"/>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5724128" y="2899807"/>
                <a:ext cx="2304819" cy="485774"/>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Evaluate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32</m:t>
                        </m:r>
                      </m:e>
                      <m:sup>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5</m:t>
                            </m:r>
                          </m:den>
                        </m:f>
                      </m:sup>
                    </m:sSup>
                  </m:oMath>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5724128" y="2899807"/>
                <a:ext cx="2304819" cy="485774"/>
              </a:xfrm>
              <a:prstGeom prst="rect">
                <a:avLst/>
              </a:prstGeom>
              <a:blipFill>
                <a:blip r:embed="rId8"/>
                <a:stretch>
                  <a:fillRect b="-1942"/>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5508104" y="3501008"/>
                <a:ext cx="2304818"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2</m:t>
                          </m:r>
                        </m:sup>
                      </m:sSup>
                      <m:r>
                        <a:rPr lang="en-GB" b="0" i="1" smtClean="0">
                          <a:latin typeface="Cambria Math" panose="02040503050406030204" pitchFamily="18" charset="0"/>
                        </a:rPr>
                        <m:t>=4</m:t>
                      </m:r>
                    </m:oMath>
                  </m:oMathPara>
                </a14:m>
                <a:endParaRPr lang="en-GB" dirty="0"/>
              </a:p>
            </p:txBody>
          </p:sp>
        </mc:Choice>
        <mc:Fallback xmlns="">
          <p:sp>
            <p:nvSpPr>
              <p:cNvPr id="12" name="TextBox 11"/>
              <p:cNvSpPr txBox="1">
                <a:spLocks noRot="1" noChangeAspect="1" noMove="1" noResize="1" noEditPoints="1" noAdjustHandles="1" noChangeArrowheads="1" noChangeShapeType="1" noTextEdit="1"/>
              </p:cNvSpPr>
              <p:nvPr/>
            </p:nvSpPr>
            <p:spPr>
              <a:xfrm>
                <a:off x="5508104" y="3501008"/>
                <a:ext cx="2304818" cy="369332"/>
              </a:xfrm>
              <a:prstGeom prst="rect">
                <a:avLst/>
              </a:prstGeom>
              <a:blipFill>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466979" y="4960971"/>
                <a:ext cx="2304819" cy="63652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Simplify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9</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6</m:t>
                                </m:r>
                              </m:sup>
                            </m:sSup>
                            <m:r>
                              <a:rPr lang="en-GB" b="0" i="1" smtClean="0">
                                <a:latin typeface="Cambria Math" panose="02040503050406030204" pitchFamily="18" charset="0"/>
                              </a:rPr>
                              <m:t>𝑦</m:t>
                            </m:r>
                          </m:e>
                        </m:d>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oMath>
                </a14:m>
                <a:endParaRPr lang="en-GB" dirty="0"/>
              </a:p>
            </p:txBody>
          </p:sp>
        </mc:Choice>
        <mc:Fallback xmlns="">
          <p:sp>
            <p:nvSpPr>
              <p:cNvPr id="14" name="TextBox 13"/>
              <p:cNvSpPr txBox="1">
                <a:spLocks noRot="1" noChangeAspect="1" noMove="1" noResize="1" noEditPoints="1" noAdjustHandles="1" noChangeArrowheads="1" noChangeShapeType="1" noTextEdit="1"/>
              </p:cNvSpPr>
              <p:nvPr/>
            </p:nvSpPr>
            <p:spPr>
              <a:xfrm>
                <a:off x="466979" y="4960971"/>
                <a:ext cx="2304819" cy="636521"/>
              </a:xfrm>
              <a:prstGeom prst="rect">
                <a:avLst/>
              </a:prstGeom>
              <a:blipFill>
                <a:blip r:embed="rId10"/>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323528" y="5605032"/>
                <a:ext cx="2304818" cy="6127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3</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3</m:t>
                          </m:r>
                        </m:sup>
                      </m:sSup>
                      <m:sSup>
                        <m:sSupPr>
                          <m:ctrlPr>
                            <a:rPr lang="en-GB" b="0" i="1" smtClean="0">
                              <a:latin typeface="Cambria Math" panose="02040503050406030204" pitchFamily="18" charset="0"/>
                            </a:rPr>
                          </m:ctrlPr>
                        </m:sSupPr>
                        <m:e>
                          <m:r>
                            <a:rPr lang="en-GB" b="0" i="1" smtClean="0">
                              <a:latin typeface="Cambria Math" panose="02040503050406030204" pitchFamily="18" charset="0"/>
                            </a:rPr>
                            <m:t>𝑦</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oMath>
                  </m:oMathPara>
                </a14:m>
                <a:endParaRPr lang="en-GB" dirty="0"/>
              </a:p>
            </p:txBody>
          </p:sp>
        </mc:Choice>
        <mc:Fallback xmlns="">
          <p:sp>
            <p:nvSpPr>
              <p:cNvPr id="15" name="TextBox 14"/>
              <p:cNvSpPr txBox="1">
                <a:spLocks noRot="1" noChangeAspect="1" noMove="1" noResize="1" noEditPoints="1" noAdjustHandles="1" noChangeArrowheads="1" noChangeShapeType="1" noTextEdit="1"/>
              </p:cNvSpPr>
              <p:nvPr/>
            </p:nvSpPr>
            <p:spPr>
              <a:xfrm>
                <a:off x="323528" y="5605032"/>
                <a:ext cx="2304818" cy="612732"/>
              </a:xfrm>
              <a:prstGeom prst="rect">
                <a:avLst/>
              </a:prstGeom>
              <a:blipFill>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3068146" y="4960971"/>
                <a:ext cx="2304819" cy="63716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Evaluate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27</m:t>
                                </m:r>
                              </m:num>
                              <m:den>
                                <m:r>
                                  <a:rPr lang="en-GB" b="0" i="1" smtClean="0">
                                    <a:latin typeface="Cambria Math" panose="02040503050406030204" pitchFamily="18" charset="0"/>
                                  </a:rPr>
                                  <m:t>8</m:t>
                                </m:r>
                              </m:den>
                            </m:f>
                          </m:e>
                        </m:d>
                      </m:e>
                      <m: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sup>
                    </m:sSup>
                  </m:oMath>
                </a14:m>
                <a:endParaRPr lang="en-GB" dirty="0"/>
              </a:p>
            </p:txBody>
          </p:sp>
        </mc:Choice>
        <mc:Fallback xmlns="">
          <p:sp>
            <p:nvSpPr>
              <p:cNvPr id="16" name="TextBox 15"/>
              <p:cNvSpPr txBox="1">
                <a:spLocks noRot="1" noChangeAspect="1" noMove="1" noResize="1" noEditPoints="1" noAdjustHandles="1" noChangeArrowheads="1" noChangeShapeType="1" noTextEdit="1"/>
              </p:cNvSpPr>
              <p:nvPr/>
            </p:nvSpPr>
            <p:spPr>
              <a:xfrm>
                <a:off x="3068146" y="4960971"/>
                <a:ext cx="2304819" cy="637162"/>
              </a:xfrm>
              <a:prstGeom prst="rect">
                <a:avLst/>
              </a:prstGeom>
              <a:blipFill>
                <a:blip r:embed="rId1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2922709" y="5597492"/>
                <a:ext cx="2304818" cy="86780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8</m:t>
                                  </m:r>
                                </m:num>
                                <m:den>
                                  <m:r>
                                    <a:rPr lang="en-GB" b="0" i="1" smtClean="0">
                                      <a:latin typeface="Cambria Math" panose="02040503050406030204" pitchFamily="18" charset="0"/>
                                    </a:rPr>
                                    <m:t>27</m:t>
                                  </m:r>
                                </m:den>
                              </m:f>
                            </m:e>
                          </m:d>
                        </m:e>
                        <m:sup>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e>
                          </m:d>
                        </m:e>
                        <m:sup>
                          <m:r>
                            <a:rPr lang="en-GB" b="0" i="1" smtClean="0">
                              <a:latin typeface="Cambria Math" panose="02040503050406030204" pitchFamily="18" charset="0"/>
                            </a:rPr>
                            <m:t>2</m:t>
                          </m:r>
                        </m:sup>
                      </m:s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m:t>
                          </m:r>
                        </m:num>
                        <m:den>
                          <m:r>
                            <a:rPr lang="en-GB" b="0" i="1" smtClean="0">
                              <a:latin typeface="Cambria Math" panose="02040503050406030204" pitchFamily="18" charset="0"/>
                            </a:rPr>
                            <m:t>9</m:t>
                          </m:r>
                        </m:den>
                      </m:f>
                    </m:oMath>
                  </m:oMathPara>
                </a14:m>
                <a:endParaRPr lang="en-GB" dirty="0"/>
              </a:p>
            </p:txBody>
          </p:sp>
        </mc:Choice>
        <mc:Fallback xmlns="">
          <p:sp>
            <p:nvSpPr>
              <p:cNvPr id="17" name="TextBox 16"/>
              <p:cNvSpPr txBox="1">
                <a:spLocks noRot="1" noChangeAspect="1" noMove="1" noResize="1" noEditPoints="1" noAdjustHandles="1" noChangeArrowheads="1" noChangeShapeType="1" noTextEdit="1"/>
              </p:cNvSpPr>
              <p:nvPr/>
            </p:nvSpPr>
            <p:spPr>
              <a:xfrm>
                <a:off x="2922709" y="5597492"/>
                <a:ext cx="2304818" cy="867802"/>
              </a:xfrm>
              <a:prstGeom prst="rect">
                <a:avLst/>
              </a:prstGeom>
              <a:blipFill>
                <a:blip r:embed="rId13"/>
                <a:stretch>
                  <a:fillRect/>
                </a:stretch>
              </a:blipFill>
            </p:spPr>
            <p:txBody>
              <a:bodyPr/>
              <a:lstStyle/>
              <a:p>
                <a:r>
                  <a:rPr lang="en-GB">
                    <a:noFill/>
                  </a:rPr>
                  <a:t> </a:t>
                </a:r>
              </a:p>
            </p:txBody>
          </p:sp>
        </mc:Fallback>
      </mc:AlternateContent>
      <p:sp>
        <p:nvSpPr>
          <p:cNvPr id="18" name="Rectangle 17"/>
          <p:cNvSpPr/>
          <p:nvPr/>
        </p:nvSpPr>
        <p:spPr>
          <a:xfrm>
            <a:off x="465483" y="3372961"/>
            <a:ext cx="2306316" cy="13023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9" name="Rectangle 18"/>
          <p:cNvSpPr/>
          <p:nvPr/>
        </p:nvSpPr>
        <p:spPr>
          <a:xfrm>
            <a:off x="2985481" y="3372961"/>
            <a:ext cx="2306316" cy="13023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5737515" y="3372961"/>
            <a:ext cx="2306316" cy="13023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ectangle 20"/>
          <p:cNvSpPr/>
          <p:nvPr/>
        </p:nvSpPr>
        <p:spPr>
          <a:xfrm>
            <a:off x="456895" y="5597492"/>
            <a:ext cx="2322361" cy="99986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2" name="Rectangle 21"/>
          <p:cNvSpPr/>
          <p:nvPr/>
        </p:nvSpPr>
        <p:spPr>
          <a:xfrm>
            <a:off x="3059374" y="5597492"/>
            <a:ext cx="2322361" cy="99986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3" name="TextBox 22"/>
              <p:cNvSpPr txBox="1"/>
              <p:nvPr/>
            </p:nvSpPr>
            <p:spPr>
              <a:xfrm>
                <a:off x="5564471" y="4906860"/>
                <a:ext cx="3492443" cy="76194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If </a:t>
                </a:r>
                <a14:m>
                  <m:oMath xmlns:m="http://schemas.openxmlformats.org/officeDocument/2006/math">
                    <m:r>
                      <a:rPr lang="en-GB" b="0" i="1" smtClean="0">
                        <a:latin typeface="Cambria Math" panose="02040503050406030204" pitchFamily="18" charset="0"/>
                      </a:rPr>
                      <m:t>𝑏</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9</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oMath>
                </a14:m>
                <a:r>
                  <a:rPr lang="en-GB" dirty="0"/>
                  <a:t>, determine </a:t>
                </a:r>
                <a14:m>
                  <m:oMath xmlns:m="http://schemas.openxmlformats.org/officeDocument/2006/math">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oMath>
                </a14:m>
                <a:r>
                  <a:rPr lang="en-GB" dirty="0"/>
                  <a:t> in the form </a:t>
                </a:r>
                <a14:m>
                  <m:oMath xmlns:m="http://schemas.openxmlformats.org/officeDocument/2006/math">
                    <m:r>
                      <a:rPr lang="en-GB" b="0" i="1" smtClean="0">
                        <a:latin typeface="Cambria Math" panose="02040503050406030204" pitchFamily="18" charset="0"/>
                      </a:rPr>
                      <m:t>𝑘</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𝑛</m:t>
                        </m:r>
                      </m:sup>
                    </m:sSup>
                  </m:oMath>
                </a14:m>
                <a:r>
                  <a:rPr lang="en-GB" dirty="0"/>
                  <a:t> where </a:t>
                </a:r>
                <a14:m>
                  <m:oMath xmlns:m="http://schemas.openxmlformats.org/officeDocument/2006/math">
                    <m:r>
                      <a:rPr lang="en-GB" b="0" i="1" smtClean="0">
                        <a:latin typeface="Cambria Math" panose="02040503050406030204" pitchFamily="18" charset="0"/>
                      </a:rPr>
                      <m:t>𝑘</m:t>
                    </m:r>
                    <m:r>
                      <a:rPr lang="en-GB" b="0" i="1" smtClean="0">
                        <a:latin typeface="Cambria Math" panose="02040503050406030204" pitchFamily="18" charset="0"/>
                      </a:rPr>
                      <m:t>,</m:t>
                    </m:r>
                    <m:r>
                      <a:rPr lang="en-GB" b="0" i="1" smtClean="0">
                        <a:latin typeface="Cambria Math" panose="02040503050406030204" pitchFamily="18" charset="0"/>
                      </a:rPr>
                      <m:t>𝑛</m:t>
                    </m:r>
                  </m:oMath>
                </a14:m>
                <a:r>
                  <a:rPr lang="en-GB" dirty="0"/>
                  <a:t> are constants.</a:t>
                </a:r>
              </a:p>
            </p:txBody>
          </p:sp>
        </mc:Choice>
        <mc:Fallback xmlns="">
          <p:sp>
            <p:nvSpPr>
              <p:cNvPr id="23" name="TextBox 22"/>
              <p:cNvSpPr txBox="1">
                <a:spLocks noRot="1" noChangeAspect="1" noMove="1" noResize="1" noEditPoints="1" noAdjustHandles="1" noChangeArrowheads="1" noChangeShapeType="1" noTextEdit="1"/>
              </p:cNvSpPr>
              <p:nvPr/>
            </p:nvSpPr>
            <p:spPr>
              <a:xfrm>
                <a:off x="5564471" y="4906860"/>
                <a:ext cx="3492443" cy="761940"/>
              </a:xfrm>
              <a:prstGeom prst="rect">
                <a:avLst/>
              </a:prstGeom>
              <a:blipFill>
                <a:blip r:embed="rId14"/>
                <a:stretch>
                  <a:fillRect b="-2013"/>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TextBox 24"/>
              <p:cNvSpPr txBox="1"/>
              <p:nvPr/>
            </p:nvSpPr>
            <p:spPr>
              <a:xfrm>
                <a:off x="5593499" y="5693637"/>
                <a:ext cx="3256001" cy="104637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9</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e>
                          </m:d>
                        </m:e>
                        <m:sup>
                          <m:r>
                            <a:rPr lang="en-GB" b="0" i="1" smtClean="0">
                              <a:latin typeface="Cambria Math" panose="02040503050406030204" pitchFamily="18" charset="0"/>
                            </a:rPr>
                            <m:t>−2</m:t>
                          </m:r>
                        </m:sup>
                      </m:sSup>
                    </m:oMath>
                    <m:oMath xmlns:m="http://schemas.openxmlformats.org/officeDocument/2006/math">
                      <m:r>
                        <a:rPr lang="en-GB" b="0" i="1" smtClean="0">
                          <a:latin typeface="Cambria Math" panose="02040503050406030204" pitchFamily="18" charset="0"/>
                        </a:rPr>
                        <m:t>=3</m:t>
                      </m:r>
                      <m:d>
                        <m:dPr>
                          <m:ctrlPr>
                            <a:rPr lang="en-GB" b="0" i="1" smtClean="0">
                              <a:latin typeface="Cambria Math" panose="02040503050406030204" pitchFamily="18" charset="0"/>
                            </a:rPr>
                          </m:ctrlPr>
                        </m:dPr>
                        <m:e>
                          <m:r>
                            <a:rPr lang="en-GB" b="0" i="1" smtClean="0">
                              <a:latin typeface="Cambria Math" panose="02040503050406030204" pitchFamily="18" charset="0"/>
                            </a:rPr>
                            <m:t>81</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−4</m:t>
                              </m:r>
                            </m:sup>
                          </m:sSup>
                        </m:e>
                      </m:d>
                      <m:r>
                        <a:rPr lang="en-GB" b="0" i="1" smtClean="0">
                          <a:latin typeface="Cambria Math" panose="02040503050406030204" pitchFamily="18" charset="0"/>
                        </a:rPr>
                        <m:t>=243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−4</m:t>
                          </m:r>
                        </m:sup>
                      </m:sSup>
                    </m:oMath>
                  </m:oMathPara>
                </a14:m>
                <a:endParaRPr lang="en-GB" dirty="0"/>
              </a:p>
            </p:txBody>
          </p:sp>
        </mc:Choice>
        <mc:Fallback xmlns="">
          <p:sp>
            <p:nvSpPr>
              <p:cNvPr id="25" name="TextBox 24"/>
              <p:cNvSpPr txBox="1">
                <a:spLocks noRot="1" noChangeAspect="1" noMove="1" noResize="1" noEditPoints="1" noAdjustHandles="1" noChangeArrowheads="1" noChangeShapeType="1" noTextEdit="1"/>
              </p:cNvSpPr>
              <p:nvPr/>
            </p:nvSpPr>
            <p:spPr>
              <a:xfrm>
                <a:off x="5593499" y="5693637"/>
                <a:ext cx="3256001" cy="1046377"/>
              </a:xfrm>
              <a:prstGeom prst="rect">
                <a:avLst/>
              </a:prstGeom>
              <a:blipFill>
                <a:blip r:embed="rId15"/>
                <a:stretch>
                  <a:fillRect/>
                </a:stretch>
              </a:blipFill>
            </p:spPr>
            <p:txBody>
              <a:bodyPr/>
              <a:lstStyle/>
              <a:p>
                <a:r>
                  <a:rPr lang="en-GB">
                    <a:noFill/>
                  </a:rPr>
                  <a:t> </a:t>
                </a:r>
              </a:p>
            </p:txBody>
          </p:sp>
        </mc:Fallback>
      </mc:AlternateContent>
      <p:sp>
        <p:nvSpPr>
          <p:cNvPr id="24" name="Rectangle 23"/>
          <p:cNvSpPr/>
          <p:nvPr/>
        </p:nvSpPr>
        <p:spPr>
          <a:xfrm>
            <a:off x="5582389" y="5666030"/>
            <a:ext cx="3474525" cy="107398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6" name="TextBox 25">
            <a:extLst>
              <a:ext uri="{FF2B5EF4-FFF2-40B4-BE49-F238E27FC236}">
                <a16:creationId xmlns:a16="http://schemas.microsoft.com/office/drawing/2014/main" id="{6BC807BE-4041-5B8A-FA7C-B65665815D8D}"/>
              </a:ext>
            </a:extLst>
          </p:cNvPr>
          <p:cNvSpPr txBox="1"/>
          <p:nvPr/>
        </p:nvSpPr>
        <p:spPr>
          <a:xfrm>
            <a:off x="6280752" y="117986"/>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9</a:t>
            </a:r>
          </a:p>
        </p:txBody>
      </p:sp>
    </p:spTree>
    <p:extLst>
      <p:ext uri="{BB962C8B-B14F-4D97-AF65-F5344CB8AC3E}">
        <p14:creationId xmlns:p14="http://schemas.microsoft.com/office/powerpoint/2010/main" val="147229395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8"/>
                                        </p:tgtEl>
                                      </p:cBhvr>
                                    </p:animEffect>
                                    <p:set>
                                      <p:cBhvr>
                                        <p:cTn id="7"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9"/>
                                        </p:tgtEl>
                                      </p:cBhvr>
                                    </p:animEffect>
                                    <p:set>
                                      <p:cBhvr>
                                        <p:cTn id="13"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0"/>
                                        </p:tgtEl>
                                      </p:cBhvr>
                                    </p:animEffect>
                                    <p:set>
                                      <p:cBhvr>
                                        <p:cTn id="19"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1"/>
                                        </p:tgtEl>
                                      </p:cBhvr>
                                    </p:animEffect>
                                    <p:set>
                                      <p:cBhvr>
                                        <p:cTn id="25"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2"/>
                                        </p:tgtEl>
                                      </p:cBhvr>
                                    </p:animEffect>
                                    <p:set>
                                      <p:cBhvr>
                                        <p:cTn id="31"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24"/>
                                        </p:tgtEl>
                                      </p:cBhvr>
                                    </p:animEffect>
                                    <p:set>
                                      <p:cBhvr>
                                        <p:cTn id="37"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8" grpId="0" animBg="1"/>
      <p:bldP spid="19" grpId="0" animBg="1"/>
      <p:bldP spid="20" grpId="0" animBg="1"/>
      <p:bldP spid="21" grpId="0" animBg="1"/>
      <p:bldP spid="22" grpId="0" animBg="1"/>
      <p:bldP spid="2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Writing a surd using indices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452804" y="823944"/>
                <a:ext cx="6264696" cy="496483"/>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If </a:t>
                </a:r>
                <a14:m>
                  <m:oMath xmlns:m="http://schemas.openxmlformats.org/officeDocument/2006/math">
                    <m:r>
                      <a:rPr lang="en-GB" sz="2400" b="0" i="1" smtClean="0">
                        <a:latin typeface="Cambria Math" panose="02040503050406030204" pitchFamily="18" charset="0"/>
                      </a:rPr>
                      <m:t>9</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3</m:t>
                        </m:r>
                      </m:e>
                      <m:sup>
                        <m:r>
                          <a:rPr lang="en-GB" sz="2400" b="0" i="1" smtClean="0">
                            <a:latin typeface="Cambria Math" panose="02040503050406030204" pitchFamily="18" charset="0"/>
                          </a:rPr>
                          <m:t>𝑘</m:t>
                        </m:r>
                      </m:sup>
                    </m:sSup>
                  </m:oMath>
                </a14:m>
                <a:r>
                  <a:rPr lang="en-GB" sz="2400" dirty="0"/>
                  <a:t>, determine the value of </a:t>
                </a:r>
                <a14:m>
                  <m:oMath xmlns:m="http://schemas.openxmlformats.org/officeDocument/2006/math">
                    <m:r>
                      <a:rPr lang="en-GB" sz="2400" b="0" i="1" smtClean="0">
                        <a:latin typeface="Cambria Math" panose="02040503050406030204" pitchFamily="18" charset="0"/>
                      </a:rPr>
                      <m:t>𝑘</m:t>
                    </m:r>
                  </m:oMath>
                </a14:m>
                <a:r>
                  <a:rPr lang="en-GB" sz="2400" dirty="0"/>
                  <a:t>.</a:t>
                </a:r>
              </a:p>
            </p:txBody>
          </p:sp>
        </mc:Choice>
        <mc:Fallback xmlns="">
          <p:sp>
            <p:nvSpPr>
              <p:cNvPr id="5" name="TextBox 4"/>
              <p:cNvSpPr txBox="1">
                <a:spLocks noRot="1" noChangeAspect="1" noMove="1" noResize="1" noEditPoints="1" noAdjustHandles="1" noChangeArrowheads="1" noChangeShapeType="1" noTextEdit="1"/>
              </p:cNvSpPr>
              <p:nvPr/>
            </p:nvSpPr>
            <p:spPr>
              <a:xfrm>
                <a:off x="452804" y="823944"/>
                <a:ext cx="6264696" cy="496483"/>
              </a:xfrm>
              <a:prstGeom prst="rect">
                <a:avLst/>
              </a:prstGeom>
              <a:blipFill>
                <a:blip r:embed="rId3"/>
                <a:stretch>
                  <a:fillRect b="-9434"/>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6" name="TextBox 5"/>
          <p:cNvSpPr txBox="1"/>
          <p:nvPr/>
        </p:nvSpPr>
        <p:spPr>
          <a:xfrm>
            <a:off x="480957" y="1345182"/>
            <a:ext cx="6264696" cy="707886"/>
          </a:xfrm>
          <a:prstGeom prst="rect">
            <a:avLst/>
          </a:prstGeom>
          <a:noFill/>
        </p:spPr>
        <p:txBody>
          <a:bodyPr wrap="square" rtlCol="0">
            <a:spAutoFit/>
          </a:bodyPr>
          <a:lstStyle/>
          <a:p>
            <a:r>
              <a:rPr lang="en-GB" sz="2000" dirty="0"/>
              <a:t>The key here is to write everything as powers with a consistent base, in this case, 3.</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A96BC60A-EF6A-4CC7-8D3E-580DF6A6C4A1}"/>
                  </a:ext>
                </a:extLst>
              </p:cNvPr>
              <p:cNvSpPr txBox="1"/>
              <p:nvPr/>
            </p:nvSpPr>
            <p:spPr>
              <a:xfrm>
                <a:off x="1838443" y="2175370"/>
                <a:ext cx="2016224" cy="191623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9</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3</m:t>
                          </m:r>
                        </m:e>
                      </m:rad>
                      <m:r>
                        <a:rPr lang="en-GB" sz="2000" b="0" i="1" smtClean="0">
                          <a:latin typeface="Cambria Math" panose="02040503050406030204" pitchFamily="18" charset="0"/>
                        </a:rPr>
                        <m:t>=9×</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3</m:t>
                          </m:r>
                        </m:e>
                      </m:rad>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3</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3</m:t>
                          </m:r>
                        </m:e>
                        <m:sup>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m:t>
                              </m:r>
                            </m:num>
                            <m:den>
                              <m:r>
                                <a:rPr lang="en-GB" sz="2000" b="0" i="1" smtClean="0">
                                  <a:latin typeface="Cambria Math" panose="02040503050406030204" pitchFamily="18" charset="0"/>
                                </a:rPr>
                                <m:t>2</m:t>
                              </m:r>
                            </m:den>
                          </m:f>
                        </m:sup>
                      </m:sSup>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3</m:t>
                          </m:r>
                        </m:e>
                        <m:sup>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5</m:t>
                              </m:r>
                            </m:num>
                            <m:den>
                              <m:r>
                                <a:rPr lang="en-GB" sz="2000" b="0" i="1" smtClean="0">
                                  <a:latin typeface="Cambria Math" panose="02040503050406030204" pitchFamily="18" charset="0"/>
                                </a:rPr>
                                <m:t>2</m:t>
                              </m:r>
                            </m:den>
                          </m:f>
                        </m:sup>
                      </m:sSup>
                    </m:oMath>
                  </m:oMathPara>
                </a14:m>
                <a:endParaRPr lang="en-GB" sz="2000" dirty="0"/>
              </a:p>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m:t>
                      </m:r>
                      <m:r>
                        <a:rPr lang="en-GB" sz="2000" b="0" i="1" smtClean="0">
                          <a:latin typeface="Cambria Math" panose="02040503050406030204" pitchFamily="18" charset="0"/>
                        </a:rPr>
                        <m:t>𝑘</m:t>
                      </m:r>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5</m:t>
                          </m:r>
                        </m:num>
                        <m:den>
                          <m:r>
                            <a:rPr lang="en-GB" sz="2000" b="0" i="1" smtClean="0">
                              <a:latin typeface="Cambria Math" panose="02040503050406030204" pitchFamily="18" charset="0"/>
                            </a:rPr>
                            <m:t>2</m:t>
                          </m:r>
                        </m:den>
                      </m:f>
                    </m:oMath>
                  </m:oMathPara>
                </a14:m>
                <a:endParaRPr lang="en-GB" sz="2000" dirty="0"/>
              </a:p>
            </p:txBody>
          </p:sp>
        </mc:Choice>
        <mc:Fallback xmlns="">
          <p:sp>
            <p:nvSpPr>
              <p:cNvPr id="7" name="TextBox 6">
                <a:extLst>
                  <a:ext uri="{FF2B5EF4-FFF2-40B4-BE49-F238E27FC236}">
                    <a16:creationId xmlns:a16="http://schemas.microsoft.com/office/drawing/2014/main" id="{A96BC60A-EF6A-4CC7-8D3E-580DF6A6C4A1}"/>
                  </a:ext>
                </a:extLst>
              </p:cNvPr>
              <p:cNvSpPr txBox="1">
                <a:spLocks noRot="1" noChangeAspect="1" noMove="1" noResize="1" noEditPoints="1" noAdjustHandles="1" noChangeArrowheads="1" noChangeShapeType="1" noTextEdit="1"/>
              </p:cNvSpPr>
              <p:nvPr/>
            </p:nvSpPr>
            <p:spPr>
              <a:xfrm>
                <a:off x="1838443" y="2175370"/>
                <a:ext cx="2016224" cy="1916230"/>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E899475-F37A-4D40-A0AC-5F09027CFB44}"/>
                  </a:ext>
                </a:extLst>
              </p:cNvPr>
              <p:cNvSpPr txBox="1"/>
              <p:nvPr/>
            </p:nvSpPr>
            <p:spPr>
              <a:xfrm>
                <a:off x="5186815" y="2607418"/>
                <a:ext cx="2952328" cy="102438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Fro Note</a:t>
                </a:r>
                <a:r>
                  <a:rPr lang="en-GB" dirty="0"/>
                  <a:t>: In algebra we like to avoid mixed numbers. So don’t write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3</m:t>
                        </m:r>
                      </m:e>
                      <m:sup>
                        <m:r>
                          <a:rPr lang="en-GB" b="0" i="1" smtClean="0">
                            <a:latin typeface="Cambria Math" panose="02040503050406030204" pitchFamily="18" charset="0"/>
                          </a:rPr>
                          <m:t>2</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 </m:t>
                        </m:r>
                      </m:sup>
                    </m:sSup>
                  </m:oMath>
                </a14:m>
                <a:endParaRPr lang="en-GB" dirty="0"/>
              </a:p>
            </p:txBody>
          </p:sp>
        </mc:Choice>
        <mc:Fallback xmlns="">
          <p:sp>
            <p:nvSpPr>
              <p:cNvPr id="8" name="TextBox 7">
                <a:extLst>
                  <a:ext uri="{FF2B5EF4-FFF2-40B4-BE49-F238E27FC236}">
                    <a16:creationId xmlns:a16="http://schemas.microsoft.com/office/drawing/2014/main" id="{CE899475-F37A-4D40-A0AC-5F09027CFB44}"/>
                  </a:ext>
                </a:extLst>
              </p:cNvPr>
              <p:cNvSpPr txBox="1">
                <a:spLocks noRot="1" noChangeAspect="1" noMove="1" noResize="1" noEditPoints="1" noAdjustHandles="1" noChangeArrowheads="1" noChangeShapeType="1" noTextEdit="1"/>
              </p:cNvSpPr>
              <p:nvPr/>
            </p:nvSpPr>
            <p:spPr>
              <a:xfrm>
                <a:off x="5186815" y="2607418"/>
                <a:ext cx="2952328" cy="1024383"/>
              </a:xfrm>
              <a:prstGeom prst="rect">
                <a:avLst/>
              </a:prstGeom>
              <a:blipFill>
                <a:blip r:embed="rId5"/>
                <a:stretch>
                  <a:fillRect l="-1434" t="-2326" b="-7558"/>
                </a:stretch>
              </a:blipFill>
            </p:spPr>
            <p:txBody>
              <a:bodyPr/>
              <a:lstStyle/>
              <a:p>
                <a:r>
                  <a:rPr lang="en-GB">
                    <a:noFill/>
                  </a:rPr>
                  <a:t> </a:t>
                </a:r>
              </a:p>
            </p:txBody>
          </p:sp>
        </mc:Fallback>
      </mc:AlternateContent>
      <p:cxnSp>
        <p:nvCxnSpPr>
          <p:cNvPr id="10" name="Straight Arrow Connector 9">
            <a:extLst>
              <a:ext uri="{FF2B5EF4-FFF2-40B4-BE49-F238E27FC236}">
                <a16:creationId xmlns:a16="http://schemas.microsoft.com/office/drawing/2014/main" id="{3C140B72-4F95-4A0F-8AB6-E0C903B16EA6}"/>
              </a:ext>
            </a:extLst>
          </p:cNvPr>
          <p:cNvCxnSpPr>
            <a:stCxn id="8" idx="1"/>
          </p:cNvCxnSpPr>
          <p:nvPr/>
        </p:nvCxnSpPr>
        <p:spPr>
          <a:xfrm flipH="1">
            <a:off x="3278603" y="3119610"/>
            <a:ext cx="1908212" cy="6387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Rectangle 12">
            <a:extLst>
              <a:ext uri="{FF2B5EF4-FFF2-40B4-BE49-F238E27FC236}">
                <a16:creationId xmlns:a16="http://schemas.microsoft.com/office/drawing/2014/main" id="{0AC28E89-FFCC-4D87-990B-C3103098542D}"/>
              </a:ext>
            </a:extLst>
          </p:cNvPr>
          <p:cNvSpPr/>
          <p:nvPr/>
        </p:nvSpPr>
        <p:spPr>
          <a:xfrm>
            <a:off x="452804" y="1357786"/>
            <a:ext cx="8007628" cy="29353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599982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CF66555-9EE1-41DE-9EA7-C461C3D35171}"/>
              </a:ext>
            </a:extLst>
          </p:cNvPr>
          <p:cNvGrpSpPr/>
          <p:nvPr/>
        </p:nvGrpSpPr>
        <p:grpSpPr>
          <a:xfrm>
            <a:off x="0" y="0"/>
            <a:ext cx="9143074" cy="599127"/>
            <a:chOff x="0" y="13335"/>
            <a:chExt cx="9144218" cy="599127"/>
          </a:xfrm>
        </p:grpSpPr>
        <p:sp>
          <p:nvSpPr>
            <p:cNvPr id="3" name="TextBox 32">
              <a:extLst>
                <a:ext uri="{FF2B5EF4-FFF2-40B4-BE49-F238E27FC236}">
                  <a16:creationId xmlns:a16="http://schemas.microsoft.com/office/drawing/2014/main" id="{69AA4B0B-C662-4A52-9F0D-844670D92B5D}"/>
                </a:ext>
              </a:extLst>
            </p:cNvPr>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Further Examples</a:t>
              </a:r>
              <a:endParaRPr lang="en-GB" sz="3200" dirty="0"/>
            </a:p>
          </p:txBody>
        </p:sp>
        <p:cxnSp>
          <p:nvCxnSpPr>
            <p:cNvPr id="4" name="Straight Connector 3">
              <a:extLst>
                <a:ext uri="{FF2B5EF4-FFF2-40B4-BE49-F238E27FC236}">
                  <a16:creationId xmlns:a16="http://schemas.microsoft.com/office/drawing/2014/main" id="{EA175393-8652-4F9C-BA4E-95B93FBEC50E}"/>
                </a:ext>
              </a:extLst>
            </p:cNvPr>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7607727A-4F3D-44B0-8464-4004ACA34403}"/>
                  </a:ext>
                </a:extLst>
              </p:cNvPr>
              <p:cNvSpPr txBox="1"/>
              <p:nvPr/>
            </p:nvSpPr>
            <p:spPr>
              <a:xfrm>
                <a:off x="4062662" y="808137"/>
                <a:ext cx="4824536" cy="159184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i="1" dirty="0"/>
                  <a:t>[Edexcel IAL C12 Jan 2019 Q2c] </a:t>
                </a:r>
                <a:r>
                  <a:rPr lang="en-GB" sz="2000" dirty="0"/>
                  <a:t>Given that </a:t>
                </a:r>
                <a14:m>
                  <m:oMath xmlns:m="http://schemas.openxmlformats.org/officeDocument/2006/math">
                    <m:r>
                      <a:rPr lang="en-GB" sz="2000" b="0" i="1" smtClean="0">
                        <a:latin typeface="Cambria Math" panose="02040503050406030204" pitchFamily="18" charset="0"/>
                      </a:rPr>
                      <m:t>𝑦</m:t>
                    </m:r>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𝑥</m:t>
                        </m:r>
                      </m:sup>
                    </m:sSup>
                  </m:oMath>
                </a14:m>
                <a:r>
                  <a:rPr lang="en-GB" sz="2000" dirty="0"/>
                  <a:t>, express the following in terms of </a:t>
                </a:r>
                <a14:m>
                  <m:oMath xmlns:m="http://schemas.openxmlformats.org/officeDocument/2006/math">
                    <m:r>
                      <a:rPr lang="en-GB" sz="2000" b="0" i="1" smtClean="0">
                        <a:latin typeface="Cambria Math" panose="02040503050406030204" pitchFamily="18" charset="0"/>
                      </a:rPr>
                      <m:t>𝑦</m:t>
                    </m:r>
                  </m:oMath>
                </a14:m>
                <a:r>
                  <a:rPr lang="en-GB" sz="2000" dirty="0"/>
                  <a:t>.</a:t>
                </a:r>
              </a:p>
              <a:p>
                <a:pPr/>
                <a14:m>
                  <m:oMathPara xmlns:m="http://schemas.openxmlformats.org/officeDocument/2006/math">
                    <m:oMathParaPr>
                      <m:jc m:val="centerGroup"/>
                    </m:oMathParaPr>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m:t>
                          </m:r>
                        </m:num>
                        <m:den>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4</m:t>
                              </m:r>
                            </m:e>
                            <m:sup>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−3</m:t>
                              </m:r>
                            </m:sup>
                          </m:sSup>
                        </m:den>
                      </m:f>
                    </m:oMath>
                  </m:oMathPara>
                </a14:m>
                <a:endParaRPr lang="en-GB" sz="2000" b="0" dirty="0"/>
              </a:p>
              <a:p>
                <a:r>
                  <a:rPr lang="en-GB" sz="2000" dirty="0"/>
                  <a:t>Write your expression in its simplest form.</a:t>
                </a:r>
              </a:p>
            </p:txBody>
          </p:sp>
        </mc:Choice>
        <mc:Fallback xmlns="">
          <p:sp>
            <p:nvSpPr>
              <p:cNvPr id="5" name="TextBox 4">
                <a:extLst>
                  <a:ext uri="{FF2B5EF4-FFF2-40B4-BE49-F238E27FC236}">
                    <a16:creationId xmlns:a16="http://schemas.microsoft.com/office/drawing/2014/main" id="{7607727A-4F3D-44B0-8464-4004ACA34403}"/>
                  </a:ext>
                </a:extLst>
              </p:cNvPr>
              <p:cNvSpPr txBox="1">
                <a:spLocks noRot="1" noChangeAspect="1" noMove="1" noResize="1" noEditPoints="1" noAdjustHandles="1" noChangeArrowheads="1" noChangeShapeType="1" noTextEdit="1"/>
              </p:cNvSpPr>
              <p:nvPr/>
            </p:nvSpPr>
            <p:spPr>
              <a:xfrm>
                <a:off x="4062662" y="808137"/>
                <a:ext cx="4824536" cy="1591846"/>
              </a:xfrm>
              <a:prstGeom prst="rect">
                <a:avLst/>
              </a:prstGeom>
              <a:blipFill>
                <a:blip r:embed="rId2"/>
                <a:stretch>
                  <a:fillRect b="-692"/>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4B876357-D56C-471A-A629-1A90B35FB793}"/>
                  </a:ext>
                </a:extLst>
              </p:cNvPr>
              <p:cNvSpPr txBox="1"/>
              <p:nvPr/>
            </p:nvSpPr>
            <p:spPr>
              <a:xfrm>
                <a:off x="4319974" y="2708920"/>
                <a:ext cx="3096344" cy="283821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m:t>
                          </m:r>
                        </m:num>
                        <m:den>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4</m:t>
                              </m:r>
                            </m:e>
                            <m:sup>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−3</m:t>
                              </m:r>
                            </m:sup>
                          </m:sSup>
                        </m:den>
                      </m:f>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4</m:t>
                          </m:r>
                        </m:e>
                        <m:sup>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−3)</m:t>
                          </m:r>
                        </m:sup>
                      </m:sSup>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4</m:t>
                          </m:r>
                        </m:e>
                        <m:sup>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+3</m:t>
                          </m:r>
                        </m:sup>
                      </m:sSup>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2</m:t>
                                  </m:r>
                                </m:sup>
                              </m:sSup>
                            </m:e>
                          </m:d>
                        </m:e>
                        <m:sup>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+3</m:t>
                          </m:r>
                        </m:sup>
                      </m:sSup>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−4</m:t>
                          </m:r>
                          <m:r>
                            <a:rPr lang="en-GB" sz="2000" b="0" i="1" smtClean="0">
                              <a:latin typeface="Cambria Math" panose="02040503050406030204" pitchFamily="18" charset="0"/>
                            </a:rPr>
                            <m:t>𝑥</m:t>
                          </m:r>
                          <m:r>
                            <a:rPr lang="en-GB" sz="2000" b="0" i="1" smtClean="0">
                              <a:latin typeface="Cambria Math" panose="02040503050406030204" pitchFamily="18" charset="0"/>
                            </a:rPr>
                            <m:t>+6</m:t>
                          </m:r>
                        </m:sup>
                      </m:sSup>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−4</m:t>
                          </m:r>
                          <m:r>
                            <a:rPr lang="en-GB" sz="2000" b="0" i="1" smtClean="0">
                              <a:latin typeface="Cambria Math" panose="02040503050406030204" pitchFamily="18" charset="0"/>
                            </a:rPr>
                            <m:t>𝑥</m:t>
                          </m:r>
                        </m:sup>
                      </m:sSup>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6</m:t>
                          </m:r>
                        </m:sup>
                      </m:sSup>
                    </m:oMath>
                    <m:oMath xmlns:m="http://schemas.openxmlformats.org/officeDocument/2006/math">
                      <m:r>
                        <a:rPr lang="en-GB" sz="2000" b="0" i="1" smtClean="0">
                          <a:latin typeface="Cambria Math" panose="02040503050406030204" pitchFamily="18" charset="0"/>
                        </a:rPr>
                        <m:t>=</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𝑥</m:t>
                                  </m:r>
                                </m:sup>
                              </m:sSup>
                            </m:e>
                          </m:d>
                        </m:e>
                        <m:sup>
                          <m:r>
                            <a:rPr lang="en-GB" sz="2000" b="0" i="1" smtClean="0">
                              <a:latin typeface="Cambria Math" panose="02040503050406030204" pitchFamily="18" charset="0"/>
                            </a:rPr>
                            <m:t>−4</m:t>
                          </m:r>
                        </m:sup>
                      </m:sSup>
                      <m:r>
                        <a:rPr lang="en-GB" sz="2000" b="0" i="1" smtClean="0">
                          <a:latin typeface="Cambria Math" panose="02040503050406030204" pitchFamily="18" charset="0"/>
                        </a:rPr>
                        <m:t>×64</m:t>
                      </m:r>
                    </m:oMath>
                    <m:oMath xmlns:m="http://schemas.openxmlformats.org/officeDocument/2006/math">
                      <m:r>
                        <a:rPr lang="en-GB" sz="2000" b="0" i="1" smtClean="0">
                          <a:latin typeface="Cambria Math" panose="02040503050406030204" pitchFamily="18" charset="0"/>
                        </a:rPr>
                        <m:t>=64</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𝑦</m:t>
                          </m:r>
                        </m:e>
                        <m:sup>
                          <m:r>
                            <a:rPr lang="en-GB" sz="2000" b="0" i="1" smtClean="0">
                              <a:latin typeface="Cambria Math" panose="02040503050406030204" pitchFamily="18" charset="0"/>
                            </a:rPr>
                            <m:t>−4</m:t>
                          </m:r>
                        </m:sup>
                      </m:sSup>
                      <m:r>
                        <a:rPr lang="en-GB" sz="2000" b="0" i="0" smtClean="0">
                          <a:latin typeface="Cambria Math" panose="02040503050406030204" pitchFamily="18" charset="0"/>
                        </a:rPr>
                        <m:t>   </m:t>
                      </m:r>
                      <m:r>
                        <m:rPr>
                          <m:sty m:val="p"/>
                        </m:rPr>
                        <a:rPr lang="en-GB" sz="2000" b="0" i="0" smtClean="0">
                          <a:latin typeface="Cambria Math" panose="02040503050406030204" pitchFamily="18" charset="0"/>
                        </a:rPr>
                        <m:t>or</m:t>
                      </m:r>
                      <m:r>
                        <a:rPr lang="en-GB" sz="2000" b="0" i="0" smtClean="0">
                          <a:latin typeface="Cambria Math" panose="02040503050406030204" pitchFamily="18" charset="0"/>
                        </a:rPr>
                        <m:t>    </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64</m:t>
                          </m:r>
                        </m:num>
                        <m:den>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𝑦</m:t>
                              </m:r>
                            </m:e>
                            <m:sup>
                              <m:r>
                                <a:rPr lang="en-GB" sz="2000" b="0" i="1" smtClean="0">
                                  <a:latin typeface="Cambria Math" panose="02040503050406030204" pitchFamily="18" charset="0"/>
                                </a:rPr>
                                <m:t>4</m:t>
                              </m:r>
                            </m:sup>
                          </m:sSup>
                        </m:den>
                      </m:f>
                    </m:oMath>
                  </m:oMathPara>
                </a14:m>
                <a:endParaRPr lang="en-GB" sz="2000" dirty="0"/>
              </a:p>
            </p:txBody>
          </p:sp>
        </mc:Choice>
        <mc:Fallback xmlns="">
          <p:sp>
            <p:nvSpPr>
              <p:cNvPr id="6" name="TextBox 5">
                <a:extLst>
                  <a:ext uri="{FF2B5EF4-FFF2-40B4-BE49-F238E27FC236}">
                    <a16:creationId xmlns:a16="http://schemas.microsoft.com/office/drawing/2014/main" id="{4B876357-D56C-471A-A629-1A90B35FB793}"/>
                  </a:ext>
                </a:extLst>
              </p:cNvPr>
              <p:cNvSpPr txBox="1">
                <a:spLocks noRot="1" noChangeAspect="1" noMove="1" noResize="1" noEditPoints="1" noAdjustHandles="1" noChangeArrowheads="1" noChangeShapeType="1" noTextEdit="1"/>
              </p:cNvSpPr>
              <p:nvPr/>
            </p:nvSpPr>
            <p:spPr>
              <a:xfrm>
                <a:off x="4319974" y="2708920"/>
                <a:ext cx="3096344" cy="2838213"/>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B0ACB27A-BAF8-4F5F-B6CD-E84E48C207D1}"/>
                  </a:ext>
                </a:extLst>
              </p:cNvPr>
              <p:cNvSpPr txBox="1"/>
              <p:nvPr/>
            </p:nvSpPr>
            <p:spPr>
              <a:xfrm>
                <a:off x="395536" y="785759"/>
                <a:ext cx="3384376" cy="1614224"/>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i="1" dirty="0"/>
                  <a:t>[Edexcel IGCSE May14-4H] </a:t>
                </a:r>
                <a:r>
                  <a:rPr lang="en-GB" sz="2000" dirty="0"/>
                  <a:t>Given that</a:t>
                </a:r>
              </a:p>
              <a:p>
                <a:pPr/>
                <a14:m>
                  <m:oMathPara xmlns:m="http://schemas.openxmlformats.org/officeDocument/2006/math">
                    <m:oMathParaPr>
                      <m:jc m:val="centerGroup"/>
                    </m:oMathParaPr>
                    <m:oMath xmlns:m="http://schemas.openxmlformats.org/officeDocument/2006/math">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1</m:t>
                                      </m:r>
                                    </m:num>
                                    <m:den>
                                      <m:r>
                                        <a:rPr lang="en-GB" sz="2000" b="0" i="1" smtClean="0">
                                          <a:latin typeface="Cambria Math" panose="02040503050406030204" pitchFamily="18" charset="0"/>
                                        </a:rPr>
                                        <m:t>2</m:t>
                                      </m:r>
                                    </m:den>
                                  </m:f>
                                </m:sup>
                              </m:sSup>
                            </m:e>
                          </m:d>
                        </m:e>
                        <m:sup>
                          <m:r>
                            <a:rPr lang="en-GB" sz="2000" b="0" i="1" smtClean="0">
                              <a:latin typeface="Cambria Math" panose="02040503050406030204" pitchFamily="18" charset="0"/>
                            </a:rPr>
                            <m:t>𝑛</m:t>
                          </m:r>
                        </m:sup>
                      </m:sSup>
                      <m:r>
                        <a:rPr lang="en-GB" sz="2000" b="0" i="1" smtClean="0">
                          <a:latin typeface="Cambria Math" panose="02040503050406030204" pitchFamily="18" charset="0"/>
                        </a:rPr>
                        <m:t>=</m:t>
                      </m:r>
                      <m:f>
                        <m:fPr>
                          <m:ctrlPr>
                            <a:rPr lang="en-GB" sz="2000" b="0" i="1" smtClean="0">
                              <a:latin typeface="Cambria Math" panose="02040503050406030204" pitchFamily="18" charset="0"/>
                            </a:rPr>
                          </m:ctrlPr>
                        </m:fPr>
                        <m:num>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2</m:t>
                              </m:r>
                            </m:e>
                            <m:sup>
                              <m:r>
                                <a:rPr lang="en-GB" sz="2000" b="0" i="1" smtClean="0">
                                  <a:latin typeface="Cambria Math" panose="02040503050406030204" pitchFamily="18" charset="0"/>
                                </a:rPr>
                                <m:t>𝑥</m:t>
                              </m:r>
                            </m:sup>
                          </m:sSup>
                        </m:num>
                        <m:den>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8</m:t>
                              </m:r>
                            </m:e>
                            <m:sup>
                              <m:r>
                                <a:rPr lang="en-GB" sz="2000" b="0" i="1" smtClean="0">
                                  <a:latin typeface="Cambria Math" panose="02040503050406030204" pitchFamily="18" charset="0"/>
                                </a:rPr>
                                <m:t>𝑦</m:t>
                              </m:r>
                            </m:sup>
                          </m:sSup>
                        </m:den>
                      </m:f>
                    </m:oMath>
                  </m:oMathPara>
                </a14:m>
                <a:endParaRPr lang="en-GB" sz="2000" dirty="0"/>
              </a:p>
              <a:p>
                <a:r>
                  <a:rPr lang="en-GB" sz="2000" dirty="0"/>
                  <a:t>Express </a:t>
                </a:r>
                <a14:m>
                  <m:oMath xmlns:m="http://schemas.openxmlformats.org/officeDocument/2006/math">
                    <m:r>
                      <a:rPr lang="en-GB" sz="2000" b="0" i="1" smtClean="0">
                        <a:latin typeface="Cambria Math" panose="02040503050406030204" pitchFamily="18" charset="0"/>
                      </a:rPr>
                      <m:t>𝑛</m:t>
                    </m:r>
                  </m:oMath>
                </a14:m>
                <a:r>
                  <a:rPr lang="en-GB" sz="2000" dirty="0"/>
                  <a:t> in terms of </a:t>
                </a:r>
                <a14:m>
                  <m:oMath xmlns:m="http://schemas.openxmlformats.org/officeDocument/2006/math">
                    <m:r>
                      <a:rPr lang="en-GB" sz="2000" b="0" i="1" smtClean="0">
                        <a:latin typeface="Cambria Math" panose="02040503050406030204" pitchFamily="18" charset="0"/>
                      </a:rPr>
                      <m:t>𝑥</m:t>
                    </m:r>
                  </m:oMath>
                </a14:m>
                <a:r>
                  <a:rPr lang="en-GB" sz="2000" dirty="0"/>
                  <a:t> and </a:t>
                </a:r>
                <a14:m>
                  <m:oMath xmlns:m="http://schemas.openxmlformats.org/officeDocument/2006/math">
                    <m:r>
                      <a:rPr lang="en-GB" sz="2000" b="0" i="1" smtClean="0">
                        <a:latin typeface="Cambria Math" panose="02040503050406030204" pitchFamily="18" charset="0"/>
                      </a:rPr>
                      <m:t>𝑦</m:t>
                    </m:r>
                  </m:oMath>
                </a14:m>
                <a:r>
                  <a:rPr lang="en-GB" sz="2000" dirty="0"/>
                  <a:t>.</a:t>
                </a:r>
              </a:p>
            </p:txBody>
          </p:sp>
        </mc:Choice>
        <mc:Fallback xmlns="">
          <p:sp>
            <p:nvSpPr>
              <p:cNvPr id="7" name="TextBox 6">
                <a:extLst>
                  <a:ext uri="{FF2B5EF4-FFF2-40B4-BE49-F238E27FC236}">
                    <a16:creationId xmlns:a16="http://schemas.microsoft.com/office/drawing/2014/main" id="{B0ACB27A-BAF8-4F5F-B6CD-E84E48C207D1}"/>
                  </a:ext>
                </a:extLst>
              </p:cNvPr>
              <p:cNvSpPr txBox="1">
                <a:spLocks noRot="1" noChangeAspect="1" noMove="1" noResize="1" noEditPoints="1" noAdjustHandles="1" noChangeArrowheads="1" noChangeShapeType="1" noTextEdit="1"/>
              </p:cNvSpPr>
              <p:nvPr/>
            </p:nvSpPr>
            <p:spPr>
              <a:xfrm>
                <a:off x="395536" y="785759"/>
                <a:ext cx="3384376" cy="1614224"/>
              </a:xfrm>
              <a:prstGeom prst="rect">
                <a:avLst/>
              </a:prstGeom>
              <a:blipFill>
                <a:blip r:embed="rId4"/>
                <a:stretch>
                  <a:fillRect b="-341"/>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E31956C-901A-4282-BE46-DFD6B32856EF}"/>
                  </a:ext>
                </a:extLst>
              </p:cNvPr>
              <p:cNvSpPr txBox="1"/>
              <p:nvPr/>
            </p:nvSpPr>
            <p:spPr>
              <a:xfrm>
                <a:off x="611560" y="2624304"/>
                <a:ext cx="2664296" cy="199182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𝑛</m:t>
                          </m:r>
                        </m:sup>
                      </m:sSup>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𝑥</m:t>
                              </m:r>
                            </m:sup>
                          </m:sSup>
                        </m:num>
                        <m:den>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3</m:t>
                                      </m:r>
                                    </m:sup>
                                  </m:sSup>
                                </m:e>
                              </m:d>
                            </m:e>
                            <m:sup>
                              <m:r>
                                <a:rPr lang="en-GB" b="0" i="1" smtClean="0">
                                  <a:latin typeface="Cambria Math" panose="02040503050406030204" pitchFamily="18" charset="0"/>
                                </a:rPr>
                                <m:t>𝑦</m:t>
                              </m:r>
                            </m:sup>
                          </m:sSup>
                        </m:den>
                      </m:f>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𝑥</m:t>
                              </m:r>
                            </m:sup>
                          </m:sSup>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3</m:t>
                              </m:r>
                              <m:r>
                                <a:rPr lang="en-GB" b="0" i="1" smtClean="0">
                                  <a:latin typeface="Cambria Math" panose="02040503050406030204" pitchFamily="18" charset="0"/>
                                </a:rPr>
                                <m:t>𝑦</m:t>
                              </m:r>
                            </m:sup>
                          </m:sSup>
                        </m:den>
                      </m:f>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2</m:t>
                          </m:r>
                        </m:e>
                        <m:sup>
                          <m:r>
                            <a:rPr lang="en-GB" b="0" i="1" smtClean="0">
                              <a:latin typeface="Cambria Math" panose="02040503050406030204" pitchFamily="18" charset="0"/>
                            </a:rPr>
                            <m:t>𝑥</m:t>
                          </m:r>
                          <m:r>
                            <a:rPr lang="en-GB" b="0" i="1" smtClean="0">
                              <a:latin typeface="Cambria Math" panose="02040503050406030204" pitchFamily="18" charset="0"/>
                            </a:rPr>
                            <m:t>−3</m:t>
                          </m:r>
                          <m:r>
                            <a:rPr lang="en-GB" b="0" i="1" smtClean="0">
                              <a:latin typeface="Cambria Math" panose="02040503050406030204" pitchFamily="18" charset="0"/>
                            </a:rPr>
                            <m:t>𝑦</m:t>
                          </m:r>
                        </m:sup>
                      </m:sSup>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𝑛</m:t>
                      </m:r>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−3</m:t>
                      </m:r>
                      <m:r>
                        <a:rPr lang="en-GB" b="0" i="1" smtClean="0">
                          <a:latin typeface="Cambria Math" panose="02040503050406030204" pitchFamily="18" charset="0"/>
                        </a:rPr>
                        <m:t>𝑦</m:t>
                      </m:r>
                    </m:oMath>
                    <m:oMath xmlns:m="http://schemas.openxmlformats.org/officeDocument/2006/math">
                      <m:r>
                        <a:rPr lang="en-GB" b="0" i="1" smtClean="0">
                          <a:latin typeface="Cambria Math" panose="02040503050406030204" pitchFamily="18" charset="0"/>
                        </a:rPr>
                        <m:t>𝑛</m:t>
                      </m:r>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−6</m:t>
                      </m:r>
                      <m:r>
                        <a:rPr lang="en-GB" b="0" i="1" smtClean="0">
                          <a:latin typeface="Cambria Math" panose="02040503050406030204" pitchFamily="18" charset="0"/>
                        </a:rPr>
                        <m:t>𝑦</m:t>
                      </m:r>
                    </m:oMath>
                  </m:oMathPara>
                </a14:m>
                <a:endParaRPr lang="en-GB" dirty="0"/>
              </a:p>
            </p:txBody>
          </p:sp>
        </mc:Choice>
        <mc:Fallback xmlns="">
          <p:sp>
            <p:nvSpPr>
              <p:cNvPr id="8" name="TextBox 7">
                <a:extLst>
                  <a:ext uri="{FF2B5EF4-FFF2-40B4-BE49-F238E27FC236}">
                    <a16:creationId xmlns:a16="http://schemas.microsoft.com/office/drawing/2014/main" id="{3E31956C-901A-4282-BE46-DFD6B32856EF}"/>
                  </a:ext>
                </a:extLst>
              </p:cNvPr>
              <p:cNvSpPr txBox="1">
                <a:spLocks noRot="1" noChangeAspect="1" noMove="1" noResize="1" noEditPoints="1" noAdjustHandles="1" noChangeArrowheads="1" noChangeShapeType="1" noTextEdit="1"/>
              </p:cNvSpPr>
              <p:nvPr/>
            </p:nvSpPr>
            <p:spPr>
              <a:xfrm>
                <a:off x="611560" y="2624304"/>
                <a:ext cx="2664296" cy="1991827"/>
              </a:xfrm>
              <a:prstGeom prst="rect">
                <a:avLst/>
              </a:prstGeom>
              <a:blipFill>
                <a:blip r:embed="rId5"/>
                <a:stretch>
                  <a:fillRect b="-1529"/>
                </a:stretch>
              </a:blipFill>
            </p:spPr>
            <p:txBody>
              <a:bodyPr/>
              <a:lstStyle/>
              <a:p>
                <a:r>
                  <a:rPr lang="en-GB">
                    <a:noFill/>
                  </a:rPr>
                  <a:t> </a:t>
                </a:r>
              </a:p>
            </p:txBody>
          </p:sp>
        </mc:Fallback>
      </mc:AlternateContent>
      <p:sp>
        <p:nvSpPr>
          <p:cNvPr id="9" name="TextBox 8">
            <a:extLst>
              <a:ext uri="{FF2B5EF4-FFF2-40B4-BE49-F238E27FC236}">
                <a16:creationId xmlns:a16="http://schemas.microsoft.com/office/drawing/2014/main" id="{9FD45277-CF41-42F8-A4B4-31960FF482BE}"/>
              </a:ext>
            </a:extLst>
          </p:cNvPr>
          <p:cNvSpPr txBox="1"/>
          <p:nvPr/>
        </p:nvSpPr>
        <p:spPr>
          <a:xfrm>
            <a:off x="1547664" y="5013176"/>
            <a:ext cx="2376264" cy="1477328"/>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Write 8 as a power of 2 (putting a bracket around it), for consistency of base with the other powers.</a:t>
            </a:r>
          </a:p>
        </p:txBody>
      </p:sp>
      <p:cxnSp>
        <p:nvCxnSpPr>
          <p:cNvPr id="11" name="Straight Arrow Connector 10">
            <a:extLst>
              <a:ext uri="{FF2B5EF4-FFF2-40B4-BE49-F238E27FC236}">
                <a16:creationId xmlns:a16="http://schemas.microsoft.com/office/drawing/2014/main" id="{2CD79400-B1D1-465F-B557-A2F492B7052F}"/>
              </a:ext>
            </a:extLst>
          </p:cNvPr>
          <p:cNvCxnSpPr/>
          <p:nvPr/>
        </p:nvCxnSpPr>
        <p:spPr>
          <a:xfrm flipH="1" flipV="1">
            <a:off x="2771800" y="3212976"/>
            <a:ext cx="1008112" cy="18002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Rectangle 11">
            <a:extLst>
              <a:ext uri="{FF2B5EF4-FFF2-40B4-BE49-F238E27FC236}">
                <a16:creationId xmlns:a16="http://schemas.microsoft.com/office/drawing/2014/main" id="{58F36A1F-B1D2-4473-B437-380807025575}"/>
              </a:ext>
            </a:extLst>
          </p:cNvPr>
          <p:cNvSpPr/>
          <p:nvPr/>
        </p:nvSpPr>
        <p:spPr>
          <a:xfrm>
            <a:off x="395536" y="2387944"/>
            <a:ext cx="3528392" cy="42094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a:extLst>
              <a:ext uri="{FF2B5EF4-FFF2-40B4-BE49-F238E27FC236}">
                <a16:creationId xmlns:a16="http://schemas.microsoft.com/office/drawing/2014/main" id="{F0D06E12-0B2F-4DD4-95EF-DB4B569873F8}"/>
              </a:ext>
            </a:extLst>
          </p:cNvPr>
          <p:cNvSpPr/>
          <p:nvPr/>
        </p:nvSpPr>
        <p:spPr>
          <a:xfrm>
            <a:off x="4070523" y="2399983"/>
            <a:ext cx="4819254" cy="42094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6262299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3"/>
                                        </p:tgtEl>
                                      </p:cBhvr>
                                    </p:animEffect>
                                    <p:set>
                                      <p:cBhvr>
                                        <p:cTn id="13"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2" grpId="0"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2ACC42E-2DB1-4372-AB90-AFDF6AB38E06}"/>
              </a:ext>
            </a:extLst>
          </p:cNvPr>
          <p:cNvGrpSpPr/>
          <p:nvPr/>
        </p:nvGrpSpPr>
        <p:grpSpPr>
          <a:xfrm>
            <a:off x="0" y="0"/>
            <a:ext cx="9143074" cy="599127"/>
            <a:chOff x="0" y="13335"/>
            <a:chExt cx="9144218" cy="599127"/>
          </a:xfrm>
        </p:grpSpPr>
        <p:sp>
          <p:nvSpPr>
            <p:cNvPr id="3" name="TextBox 32">
              <a:extLst>
                <a:ext uri="{FF2B5EF4-FFF2-40B4-BE49-F238E27FC236}">
                  <a16:creationId xmlns:a16="http://schemas.microsoft.com/office/drawing/2014/main" id="{91AC5797-AE5C-45CD-BE8A-1CF970152838}"/>
                </a:ext>
              </a:extLst>
            </p:cNvPr>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a:extLst>
                <a:ext uri="{FF2B5EF4-FFF2-40B4-BE49-F238E27FC236}">
                  <a16:creationId xmlns:a16="http://schemas.microsoft.com/office/drawing/2014/main" id="{26B5C283-02DB-41E6-A790-660600269DAB}"/>
                </a:ext>
              </a:extLst>
            </p:cNvPr>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pic>
        <p:nvPicPr>
          <p:cNvPr id="5" name="Picture 4">
            <a:extLst>
              <a:ext uri="{FF2B5EF4-FFF2-40B4-BE49-F238E27FC236}">
                <a16:creationId xmlns:a16="http://schemas.microsoft.com/office/drawing/2014/main" id="{EDDD3B93-70B5-4CE5-B577-EFB44BB922E8}"/>
              </a:ext>
            </a:extLst>
          </p:cNvPr>
          <p:cNvPicPr>
            <a:picLocks noChangeAspect="1"/>
          </p:cNvPicPr>
          <p:nvPr/>
        </p:nvPicPr>
        <p:blipFill>
          <a:blip r:embed="rId2"/>
          <a:stretch>
            <a:fillRect/>
          </a:stretch>
        </p:blipFill>
        <p:spPr>
          <a:xfrm>
            <a:off x="539552" y="1293679"/>
            <a:ext cx="6934200" cy="1638300"/>
          </a:xfrm>
          <a:prstGeom prst="rect">
            <a:avLst/>
          </a:prstGeom>
          <a:effectLst>
            <a:outerShdw blurRad="63500" sx="102000" sy="102000" algn="ctr" rotWithShape="0">
              <a:prstClr val="black">
                <a:alpha val="40000"/>
              </a:prstClr>
            </a:outerShdw>
          </a:effectLst>
        </p:spPr>
      </p:pic>
      <p:sp>
        <p:nvSpPr>
          <p:cNvPr id="6" name="TextBox 5">
            <a:extLst>
              <a:ext uri="{FF2B5EF4-FFF2-40B4-BE49-F238E27FC236}">
                <a16:creationId xmlns:a16="http://schemas.microsoft.com/office/drawing/2014/main" id="{71FC8F43-A93A-4C16-851F-271FFD9DA1C4}"/>
              </a:ext>
            </a:extLst>
          </p:cNvPr>
          <p:cNvSpPr txBox="1"/>
          <p:nvPr/>
        </p:nvSpPr>
        <p:spPr>
          <a:xfrm>
            <a:off x="539552" y="908720"/>
            <a:ext cx="3096344"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GB" dirty="0"/>
              <a:t>Edexcel Paper 2 – May 2019</a:t>
            </a:r>
          </a:p>
        </p:txBody>
      </p:sp>
      <p:pic>
        <p:nvPicPr>
          <p:cNvPr id="8" name="Picture 7">
            <a:extLst>
              <a:ext uri="{FF2B5EF4-FFF2-40B4-BE49-F238E27FC236}">
                <a16:creationId xmlns:a16="http://schemas.microsoft.com/office/drawing/2014/main" id="{4BA18F1E-C8C4-43F7-B51B-CD0B9510A0B1}"/>
              </a:ext>
            </a:extLst>
          </p:cNvPr>
          <p:cNvPicPr>
            <a:picLocks noChangeAspect="1"/>
          </p:cNvPicPr>
          <p:nvPr/>
        </p:nvPicPr>
        <p:blipFill>
          <a:blip r:embed="rId3"/>
          <a:stretch>
            <a:fillRect/>
          </a:stretch>
        </p:blipFill>
        <p:spPr>
          <a:xfrm>
            <a:off x="1032693" y="3426506"/>
            <a:ext cx="7058025" cy="1962150"/>
          </a:xfrm>
          <a:prstGeom prst="rect">
            <a:avLst/>
          </a:prstGeom>
        </p:spPr>
      </p:pic>
      <p:sp>
        <p:nvSpPr>
          <p:cNvPr id="9" name="Rectangle 8">
            <a:extLst>
              <a:ext uri="{FF2B5EF4-FFF2-40B4-BE49-F238E27FC236}">
                <a16:creationId xmlns:a16="http://schemas.microsoft.com/office/drawing/2014/main" id="{9D82BBBE-DF98-4237-8ED8-D895CB9B9878}"/>
              </a:ext>
            </a:extLst>
          </p:cNvPr>
          <p:cNvSpPr/>
          <p:nvPr/>
        </p:nvSpPr>
        <p:spPr>
          <a:xfrm>
            <a:off x="539552" y="3284984"/>
            <a:ext cx="7920880" cy="225248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9334071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5</a:t>
              </a:r>
              <a:r>
                <a:rPr lang="en-GB" sz="3200" dirty="0">
                  <a:latin typeface="+mj-lt"/>
                </a:rPr>
                <a:t> :: Surds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77280" y="706737"/>
            <a:ext cx="1152128" cy="46166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Recap:</a:t>
            </a:r>
            <a:endParaRPr lang="en-GB" dirty="0"/>
          </a:p>
        </p:txBody>
      </p:sp>
      <mc:AlternateContent xmlns:mc="http://schemas.openxmlformats.org/markup-compatibility/2006" xmlns:a14="http://schemas.microsoft.com/office/drawing/2010/main">
        <mc:Choice Requires="a14">
          <p:sp>
            <p:nvSpPr>
              <p:cNvPr id="6" name="TextBox 5"/>
              <p:cNvSpPr txBox="1"/>
              <p:nvPr/>
            </p:nvSpPr>
            <p:spPr>
              <a:xfrm>
                <a:off x="624023" y="1311175"/>
                <a:ext cx="4659177" cy="2353145"/>
              </a:xfrm>
              <a:prstGeom prst="rect">
                <a:avLst/>
              </a:prstGeom>
              <a:noFill/>
            </p:spPr>
            <p:txBody>
              <a:bodyPr wrap="square" rtlCol="0">
                <a:spAutoFit/>
              </a:bodyPr>
              <a:lstStyle/>
              <a:p>
                <a:r>
                  <a:rPr lang="en-GB" sz="2000" dirty="0"/>
                  <a:t>A surd is a root of a number that does not simplify to a rational number.</a:t>
                </a:r>
              </a:p>
              <a:p>
                <a:endParaRPr lang="en-GB" sz="2000" dirty="0"/>
              </a:p>
              <a:p>
                <a:r>
                  <a:rPr lang="en-GB" sz="2000" dirty="0"/>
                  <a:t>Laws:</a:t>
                </a:r>
              </a:p>
              <a:p>
                <a:pPr/>
                <a14:m>
                  <m:oMathPara xmlns:m="http://schemas.openxmlformats.org/officeDocument/2006/math">
                    <m:oMathParaPr>
                      <m:jc m:val="centerGroup"/>
                    </m:oMathParaPr>
                    <m:oMath xmlns:m="http://schemas.openxmlformats.org/officeDocument/2006/math">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𝑎</m:t>
                          </m:r>
                        </m:e>
                      </m:rad>
                      <m:r>
                        <a:rPr lang="en-GB" sz="2000" b="0" i="1" smtClean="0">
                          <a:latin typeface="Cambria Math" panose="02040503050406030204" pitchFamily="18" charset="0"/>
                        </a:rPr>
                        <m:t>×</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𝑏</m:t>
                          </m:r>
                        </m:e>
                      </m:rad>
                      <m:r>
                        <a:rPr lang="en-GB" sz="2000" b="0" i="1" smtClean="0">
                          <a:latin typeface="Cambria Math" panose="02040503050406030204" pitchFamily="18" charset="0"/>
                        </a:rPr>
                        <m:t>=</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𝑎𝑏</m:t>
                          </m:r>
                        </m:e>
                      </m:rad>
                    </m:oMath>
                    <m:oMath xmlns:m="http://schemas.openxmlformats.org/officeDocument/2006/math">
                      <m:f>
                        <m:fPr>
                          <m:ctrlPr>
                            <a:rPr lang="en-GB" sz="2000" b="0" i="1" smtClean="0">
                              <a:latin typeface="Cambria Math" panose="02040503050406030204" pitchFamily="18" charset="0"/>
                            </a:rPr>
                          </m:ctrlPr>
                        </m:fPr>
                        <m:num>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𝑎</m:t>
                              </m:r>
                            </m:e>
                          </m:rad>
                        </m:num>
                        <m:den>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𝑏</m:t>
                              </m:r>
                            </m:e>
                          </m:rad>
                        </m:den>
                      </m:f>
                      <m:r>
                        <a:rPr lang="en-GB" sz="2000" b="0" i="1" smtClean="0">
                          <a:latin typeface="Cambria Math" panose="02040503050406030204" pitchFamily="18" charset="0"/>
                        </a:rPr>
                        <m:t>=</m:t>
                      </m:r>
                      <m:rad>
                        <m:radPr>
                          <m:degHide m:val="on"/>
                          <m:ctrlPr>
                            <a:rPr lang="en-GB" sz="2000" b="0" i="1" smtClean="0">
                              <a:latin typeface="Cambria Math" panose="02040503050406030204" pitchFamily="18" charset="0"/>
                            </a:rPr>
                          </m:ctrlPr>
                        </m:radPr>
                        <m:deg/>
                        <m:e>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𝑎</m:t>
                              </m:r>
                            </m:num>
                            <m:den>
                              <m:r>
                                <a:rPr lang="en-GB" sz="2000" b="0" i="1" smtClean="0">
                                  <a:latin typeface="Cambria Math" panose="02040503050406030204" pitchFamily="18" charset="0"/>
                                </a:rPr>
                                <m:t>𝑏</m:t>
                              </m:r>
                            </m:den>
                          </m:f>
                        </m:e>
                      </m:rad>
                    </m:oMath>
                  </m:oMathPara>
                </a14:m>
                <a:endParaRPr lang="en-GB" sz="2000" dirty="0"/>
              </a:p>
            </p:txBody>
          </p:sp>
        </mc:Choice>
        <mc:Fallback xmlns="">
          <p:sp>
            <p:nvSpPr>
              <p:cNvPr id="6" name="TextBox 5"/>
              <p:cNvSpPr txBox="1">
                <a:spLocks noRot="1" noChangeAspect="1" noMove="1" noResize="1" noEditPoints="1" noAdjustHandles="1" noChangeArrowheads="1" noChangeShapeType="1" noTextEdit="1"/>
              </p:cNvSpPr>
              <p:nvPr/>
            </p:nvSpPr>
            <p:spPr>
              <a:xfrm>
                <a:off x="624023" y="1311175"/>
                <a:ext cx="4659177" cy="2353145"/>
              </a:xfrm>
              <a:prstGeom prst="rect">
                <a:avLst/>
              </a:prstGeom>
              <a:blipFill>
                <a:blip r:embed="rId2"/>
                <a:stretch>
                  <a:fillRect l="-1307" t="-1295"/>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5957483" y="843404"/>
                <a:ext cx="2880320" cy="198471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Fro Note</a:t>
                </a:r>
                <a:r>
                  <a:rPr lang="en-GB" dirty="0"/>
                  <a:t>: A </a:t>
                </a:r>
                <a:r>
                  <a:rPr lang="en-GB" i="1" dirty="0"/>
                  <a:t>rational</a:t>
                </a:r>
                <a:r>
                  <a:rPr lang="en-GB" dirty="0"/>
                  <a:t> number is any which can be expressed as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𝑎</m:t>
                        </m:r>
                      </m:num>
                      <m:den>
                        <m:r>
                          <a:rPr lang="en-GB" b="0" i="1" smtClean="0">
                            <a:latin typeface="Cambria Math" panose="02040503050406030204" pitchFamily="18" charset="0"/>
                          </a:rPr>
                          <m:t>𝑏</m:t>
                        </m:r>
                      </m:den>
                    </m:f>
                  </m:oMath>
                </a14:m>
                <a:r>
                  <a:rPr lang="en-GB" dirty="0"/>
                  <a:t> where </a:t>
                </a:r>
                <a14:m>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𝑏</m:t>
                    </m:r>
                  </m:oMath>
                </a14:m>
                <a:r>
                  <a:rPr lang="en-GB" dirty="0"/>
                  <a:t> are integers.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num>
                      <m:den>
                        <m:r>
                          <a:rPr lang="en-GB" b="0" i="1" smtClean="0">
                            <a:latin typeface="Cambria Math" panose="02040503050406030204" pitchFamily="18" charset="0"/>
                          </a:rPr>
                          <m:t>3</m:t>
                        </m:r>
                      </m:den>
                    </m:f>
                  </m:oMath>
                </a14:m>
                <a:r>
                  <a:rPr lang="en-GB" dirty="0"/>
                  <a:t> and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4</m:t>
                        </m:r>
                      </m:num>
                      <m:den>
                        <m:r>
                          <a:rPr lang="en-GB" b="0" i="1" smtClean="0">
                            <a:latin typeface="Cambria Math" panose="02040503050406030204" pitchFamily="18" charset="0"/>
                          </a:rPr>
                          <m:t>1</m:t>
                        </m:r>
                      </m:den>
                    </m:f>
                    <m:r>
                      <a:rPr lang="en-GB" b="0" i="1" smtClean="0">
                        <a:latin typeface="Cambria Math" panose="02040503050406030204" pitchFamily="18" charset="0"/>
                      </a:rPr>
                      <m:t>=4</m:t>
                    </m:r>
                  </m:oMath>
                </a14:m>
                <a:r>
                  <a:rPr lang="en-GB" dirty="0"/>
                  <a:t> are rational numbers, but </a:t>
                </a:r>
                <a14:m>
                  <m:oMath xmlns:m="http://schemas.openxmlformats.org/officeDocument/2006/math">
                    <m:r>
                      <a:rPr lang="en-GB" b="0" i="1" smtClean="0">
                        <a:latin typeface="Cambria Math" panose="02040503050406030204" pitchFamily="18" charset="0"/>
                      </a:rPr>
                      <m:t>𝜋</m:t>
                    </m:r>
                  </m:oMath>
                </a14:m>
                <a:r>
                  <a:rPr lang="en-GB" dirty="0"/>
                  <a:t> and </a:t>
                </a:r>
                <a14:m>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2</m:t>
                        </m:r>
                      </m:e>
                    </m:rad>
                  </m:oMath>
                </a14:m>
                <a:r>
                  <a:rPr lang="en-GB" dirty="0"/>
                  <a:t> are not.</a:t>
                </a:r>
              </a:p>
            </p:txBody>
          </p:sp>
        </mc:Choice>
        <mc:Fallback xmlns="">
          <p:sp>
            <p:nvSpPr>
              <p:cNvPr id="7" name="TextBox 6"/>
              <p:cNvSpPr txBox="1">
                <a:spLocks noRot="1" noChangeAspect="1" noMove="1" noResize="1" noEditPoints="1" noAdjustHandles="1" noChangeArrowheads="1" noChangeShapeType="1" noTextEdit="1"/>
              </p:cNvSpPr>
              <p:nvPr/>
            </p:nvSpPr>
            <p:spPr>
              <a:xfrm>
                <a:off x="5957483" y="843404"/>
                <a:ext cx="2880320" cy="1984710"/>
              </a:xfrm>
              <a:prstGeom prst="rect">
                <a:avLst/>
              </a:prstGeom>
              <a:blipFill>
                <a:blip r:embed="rId3"/>
                <a:stretch>
                  <a:fillRect l="-1258" t="-909" r="-1258" b="-3636"/>
                </a:stretch>
              </a:blipFill>
            </p:spPr>
            <p:txBody>
              <a:bodyPr/>
              <a:lstStyle/>
              <a:p>
                <a:r>
                  <a:rPr lang="en-GB">
                    <a:noFill/>
                  </a:rPr>
                  <a:t> </a:t>
                </a:r>
              </a:p>
            </p:txBody>
          </p:sp>
        </mc:Fallback>
      </mc:AlternateContent>
      <p:cxnSp>
        <p:nvCxnSpPr>
          <p:cNvPr id="9" name="Straight Connector 8"/>
          <p:cNvCxnSpPr/>
          <p:nvPr/>
        </p:nvCxnSpPr>
        <p:spPr>
          <a:xfrm>
            <a:off x="0" y="3789040"/>
            <a:ext cx="9144000"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0" name="TextBox 9"/>
              <p:cNvSpPr txBox="1"/>
              <p:nvPr/>
            </p:nvSpPr>
            <p:spPr>
              <a:xfrm>
                <a:off x="391795" y="3888387"/>
                <a:ext cx="6369474" cy="301954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×2                      =</m:t>
                      </m:r>
                      <m:r>
                        <a:rPr lang="en-GB" sz="2400" b="1" i="1" smtClean="0">
                          <a:latin typeface="Cambria Math" panose="02040503050406030204" pitchFamily="18" charset="0"/>
                        </a:rPr>
                        <m:t>𝟐</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𝟑</m:t>
                          </m:r>
                        </m:e>
                      </m:rad>
                    </m:oMath>
                    <m:oMath xmlns:m="http://schemas.openxmlformats.org/officeDocument/2006/math">
                      <m:r>
                        <a:rPr lang="en-GB" sz="2400" b="0" i="1" smtClean="0">
                          <a:latin typeface="Cambria Math" panose="02040503050406030204" pitchFamily="18" charset="0"/>
                        </a:rPr>
                        <m:t>3</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5</m:t>
                          </m:r>
                        </m:e>
                      </m:rad>
                      <m:r>
                        <a:rPr lang="en-GB" sz="2400" b="0" i="1" smtClean="0">
                          <a:latin typeface="Cambria Math" panose="02040503050406030204" pitchFamily="18" charset="0"/>
                        </a:rPr>
                        <m:t>×2</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5</m:t>
                          </m:r>
                        </m:e>
                      </m:rad>
                      <m:r>
                        <a:rPr lang="en-GB" sz="2400" b="0" i="1" smtClean="0">
                          <a:latin typeface="Cambria Math" panose="02040503050406030204" pitchFamily="18" charset="0"/>
                        </a:rPr>
                        <m:t>              =</m:t>
                      </m:r>
                      <m:r>
                        <a:rPr lang="en-GB" sz="2400" b="1" i="1" smtClean="0">
                          <a:latin typeface="Cambria Math" panose="02040503050406030204" pitchFamily="18" charset="0"/>
                        </a:rPr>
                        <m:t>𝟑𝟎</m:t>
                      </m:r>
                    </m:oMath>
                    <m:oMath xmlns:m="http://schemas.openxmlformats.org/officeDocument/2006/math">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8</m:t>
                          </m:r>
                        </m:e>
                      </m:rad>
                      <m:r>
                        <a:rPr lang="en-GB" sz="2400" b="0" i="1" smtClean="0">
                          <a:latin typeface="Cambria Math" panose="02040503050406030204" pitchFamily="18" charset="0"/>
                        </a:rPr>
                        <m:t>=</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4</m:t>
                          </m:r>
                        </m:e>
                      </m:rad>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m:t>
                          </m:r>
                        </m:e>
                      </m:rad>
                      <m:r>
                        <a:rPr lang="en-GB" sz="2400" b="0" i="1" smtClean="0">
                          <a:latin typeface="Cambria Math" panose="02040503050406030204" pitchFamily="18" charset="0"/>
                        </a:rPr>
                        <m:t>             =</m:t>
                      </m:r>
                      <m:r>
                        <a:rPr lang="en-GB" sz="2400" b="1" i="1" smtClean="0">
                          <a:latin typeface="Cambria Math" panose="02040503050406030204" pitchFamily="18" charset="0"/>
                        </a:rPr>
                        <m:t>𝟐</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oMath>
                    <m:oMath xmlns:m="http://schemas.openxmlformats.org/officeDocument/2006/math">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12</m:t>
                          </m:r>
                        </m:e>
                      </m:rad>
                      <m:r>
                        <a:rPr lang="en-GB" sz="2400" b="0" i="1" smtClean="0">
                          <a:latin typeface="Cambria Math" panose="02040503050406030204" pitchFamily="18" charset="0"/>
                        </a:rPr>
                        <m:t>+</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27</m:t>
                          </m:r>
                        </m:e>
                      </m:rad>
                      <m:r>
                        <a:rPr lang="en-GB" sz="2400" b="0" i="1" smtClean="0">
                          <a:latin typeface="Cambria Math" panose="02040503050406030204" pitchFamily="18" charset="0"/>
                        </a:rPr>
                        <m:t>              =</m:t>
                      </m:r>
                      <m:r>
                        <a:rPr lang="en-GB" sz="2400" b="1" i="1" smtClean="0">
                          <a:latin typeface="Cambria Math" panose="02040503050406030204" pitchFamily="18" charset="0"/>
                        </a:rPr>
                        <m:t>𝟐</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𝟑</m:t>
                          </m:r>
                        </m:e>
                      </m:rad>
                      <m:r>
                        <a:rPr lang="en-GB" sz="2400" b="1" i="1" smtClean="0">
                          <a:latin typeface="Cambria Math" panose="02040503050406030204" pitchFamily="18" charset="0"/>
                        </a:rPr>
                        <m:t>+</m:t>
                      </m:r>
                      <m:r>
                        <a:rPr lang="en-GB" sz="2400" b="1" i="1" smtClean="0">
                          <a:latin typeface="Cambria Math" panose="02040503050406030204" pitchFamily="18" charset="0"/>
                        </a:rPr>
                        <m:t>𝟑</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𝟑</m:t>
                          </m:r>
                        </m:e>
                      </m:rad>
                      <m:r>
                        <a:rPr lang="en-GB" sz="2400" b="1" i="1" smtClean="0">
                          <a:latin typeface="Cambria Math" panose="02040503050406030204" pitchFamily="18" charset="0"/>
                        </a:rPr>
                        <m:t>=</m:t>
                      </m:r>
                      <m:r>
                        <a:rPr lang="en-GB" sz="2400" b="1" i="1" smtClean="0">
                          <a:latin typeface="Cambria Math" panose="02040503050406030204" pitchFamily="18" charset="0"/>
                        </a:rPr>
                        <m:t>𝟓</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𝟑</m:t>
                          </m:r>
                        </m:e>
                      </m:rad>
                    </m:oMath>
                    <m:oMath xmlns:m="http://schemas.openxmlformats.org/officeDocument/2006/math">
                      <m:d>
                        <m:dPr>
                          <m:ctrlPr>
                            <a:rPr lang="en-GB" sz="2400" b="0" i="1" smtClean="0">
                              <a:latin typeface="Cambria Math" panose="02040503050406030204" pitchFamily="18" charset="0"/>
                            </a:rPr>
                          </m:ctrlPr>
                        </m:dPr>
                        <m:e>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8</m:t>
                              </m:r>
                            </m:e>
                          </m:rad>
                          <m:r>
                            <a:rPr lang="en-GB" sz="2400" b="0" i="1" smtClean="0">
                              <a:latin typeface="Cambria Math" panose="02040503050406030204" pitchFamily="18" charset="0"/>
                            </a:rPr>
                            <m:t>+1</m:t>
                          </m:r>
                        </m:e>
                      </m:d>
                      <m:d>
                        <m:dPr>
                          <m:ctrlPr>
                            <a:rPr lang="en-GB" sz="2400" b="0" i="1" smtClean="0">
                              <a:latin typeface="Cambria Math" panose="02040503050406030204" pitchFamily="18" charset="0"/>
                            </a:rPr>
                          </m:ctrlPr>
                        </m:dPr>
                        <m:e>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m:t>
                              </m:r>
                            </m:e>
                          </m:rad>
                          <m:r>
                            <a:rPr lang="en-GB" sz="2400" b="0" i="1" smtClean="0">
                              <a:latin typeface="Cambria Math" panose="02040503050406030204" pitchFamily="18" charset="0"/>
                            </a:rPr>
                            <m:t>−3</m:t>
                          </m:r>
                        </m:e>
                      </m:d>
                      <m:r>
                        <a:rPr lang="en-GB" sz="2400" b="0" i="1" smtClean="0">
                          <a:latin typeface="Cambria Math" panose="02040503050406030204" pitchFamily="18" charset="0"/>
                        </a:rPr>
                        <m:t> =</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𝟏𝟔</m:t>
                          </m:r>
                        </m:e>
                      </m:rad>
                      <m:r>
                        <a:rPr lang="en-GB" sz="2400" b="1" i="1" smtClean="0">
                          <a:latin typeface="Cambria Math" panose="02040503050406030204" pitchFamily="18" charset="0"/>
                        </a:rPr>
                        <m:t>−</m:t>
                      </m:r>
                      <m:r>
                        <a:rPr lang="en-GB" sz="2400" b="1" i="1" smtClean="0">
                          <a:latin typeface="Cambria Math" panose="02040503050406030204" pitchFamily="18" charset="0"/>
                        </a:rPr>
                        <m:t>𝟑</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𝟖</m:t>
                          </m:r>
                        </m:e>
                      </m:rad>
                      <m:r>
                        <a:rPr lang="en-GB" sz="2400" b="1" i="1" smtClean="0">
                          <a:latin typeface="Cambria Math" panose="02040503050406030204" pitchFamily="18" charset="0"/>
                        </a:rPr>
                        <m:t>+</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r>
                        <a:rPr lang="en-GB" sz="2400" b="1" i="1" smtClean="0">
                          <a:latin typeface="Cambria Math" panose="02040503050406030204" pitchFamily="18" charset="0"/>
                        </a:rPr>
                        <m:t>−</m:t>
                      </m:r>
                      <m:r>
                        <a:rPr lang="en-GB" sz="2400" b="1" i="1" smtClean="0">
                          <a:latin typeface="Cambria Math" panose="02040503050406030204" pitchFamily="18" charset="0"/>
                        </a:rPr>
                        <m:t>𝟑</m:t>
                      </m:r>
                    </m:oMath>
                    <m:oMath xmlns:m="http://schemas.openxmlformats.org/officeDocument/2006/math">
                      <m:r>
                        <a:rPr lang="en-GB" sz="2400" b="0" i="1" smtClean="0">
                          <a:latin typeface="Cambria Math" panose="02040503050406030204" pitchFamily="18" charset="0"/>
                        </a:rPr>
                        <m:t>                                     =</m:t>
                      </m:r>
                      <m:r>
                        <a:rPr lang="en-GB" sz="2400" b="1" i="1" smtClean="0">
                          <a:latin typeface="Cambria Math" panose="02040503050406030204" pitchFamily="18" charset="0"/>
                        </a:rPr>
                        <m:t>𝟒</m:t>
                      </m:r>
                      <m:r>
                        <a:rPr lang="en-GB" sz="2400" b="1" i="1" smtClean="0">
                          <a:latin typeface="Cambria Math" panose="02040503050406030204" pitchFamily="18" charset="0"/>
                        </a:rPr>
                        <m:t>−</m:t>
                      </m:r>
                      <m:r>
                        <a:rPr lang="en-GB" sz="2400" b="1" i="1" smtClean="0">
                          <a:latin typeface="Cambria Math" panose="02040503050406030204" pitchFamily="18" charset="0"/>
                        </a:rPr>
                        <m:t>𝟔</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r>
                        <a:rPr lang="en-GB" sz="2400" b="1" i="1" smtClean="0">
                          <a:latin typeface="Cambria Math" panose="02040503050406030204" pitchFamily="18" charset="0"/>
                        </a:rPr>
                        <m:t>+</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r>
                        <a:rPr lang="en-GB" sz="2400" b="1" i="1" smtClean="0">
                          <a:latin typeface="Cambria Math" panose="02040503050406030204" pitchFamily="18" charset="0"/>
                        </a:rPr>
                        <m:t>−</m:t>
                      </m:r>
                      <m:r>
                        <a:rPr lang="en-GB" sz="2400" b="1" i="1" smtClean="0">
                          <a:latin typeface="Cambria Math" panose="02040503050406030204" pitchFamily="18" charset="0"/>
                        </a:rPr>
                        <m:t>𝟑</m:t>
                      </m:r>
                    </m:oMath>
                    <m:oMath xmlns:m="http://schemas.openxmlformats.org/officeDocument/2006/math">
                      <m:r>
                        <a:rPr lang="en-GB" sz="2400" b="0" i="1" smtClean="0">
                          <a:latin typeface="Cambria Math" panose="02040503050406030204" pitchFamily="18" charset="0"/>
                        </a:rPr>
                        <m:t>                                     =</m:t>
                      </m:r>
                      <m:r>
                        <a:rPr lang="en-GB" sz="2400" b="1" i="1" smtClean="0">
                          <a:latin typeface="Cambria Math" panose="02040503050406030204" pitchFamily="18" charset="0"/>
                        </a:rPr>
                        <m:t>𝟏</m:t>
                      </m:r>
                      <m:r>
                        <a:rPr lang="en-GB" sz="2400" b="1" i="1" smtClean="0">
                          <a:latin typeface="Cambria Math" panose="02040503050406030204" pitchFamily="18" charset="0"/>
                        </a:rPr>
                        <m:t>−</m:t>
                      </m:r>
                      <m:r>
                        <a:rPr lang="en-GB" sz="2400" b="1" i="1" smtClean="0">
                          <a:latin typeface="Cambria Math" panose="02040503050406030204" pitchFamily="18" charset="0"/>
                        </a:rPr>
                        <m:t>𝟓</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oMath>
                  </m:oMathPara>
                </a14:m>
                <a:endParaRPr lang="en-GB" sz="2400" b="1" dirty="0"/>
              </a:p>
            </p:txBody>
          </p:sp>
        </mc:Choice>
        <mc:Fallback xmlns="">
          <p:sp>
            <p:nvSpPr>
              <p:cNvPr id="10" name="TextBox 9"/>
              <p:cNvSpPr txBox="1">
                <a:spLocks noRot="1" noChangeAspect="1" noMove="1" noResize="1" noEditPoints="1" noAdjustHandles="1" noChangeArrowheads="1" noChangeShapeType="1" noTextEdit="1"/>
              </p:cNvSpPr>
              <p:nvPr/>
            </p:nvSpPr>
            <p:spPr>
              <a:xfrm>
                <a:off x="391795" y="3888387"/>
                <a:ext cx="6369474" cy="3019545"/>
              </a:xfrm>
              <a:prstGeom prst="rect">
                <a:avLst/>
              </a:prstGeom>
              <a:blipFill>
                <a:blip r:embed="rId4"/>
                <a:stretch>
                  <a:fillRect/>
                </a:stretch>
              </a:blipFill>
            </p:spPr>
            <p:txBody>
              <a:bodyPr/>
              <a:lstStyle/>
              <a:p>
                <a:r>
                  <a:rPr lang="en-GB">
                    <a:noFill/>
                  </a:rPr>
                  <a:t> </a:t>
                </a:r>
              </a:p>
            </p:txBody>
          </p:sp>
        </mc:Fallback>
      </mc:AlternateContent>
      <p:sp>
        <p:nvSpPr>
          <p:cNvPr id="11" name="Rectangle 10"/>
          <p:cNvSpPr/>
          <p:nvPr/>
        </p:nvSpPr>
        <p:spPr>
          <a:xfrm>
            <a:off x="3516830" y="3875313"/>
            <a:ext cx="1156770" cy="46616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2" name="Rectangle 11"/>
          <p:cNvSpPr/>
          <p:nvPr/>
        </p:nvSpPr>
        <p:spPr>
          <a:xfrm>
            <a:off x="3516830" y="4341477"/>
            <a:ext cx="1156770" cy="4192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3516830" y="4749967"/>
            <a:ext cx="1156770" cy="4192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3516830" y="5182251"/>
            <a:ext cx="2666256" cy="39123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3540741" y="5586560"/>
            <a:ext cx="2889087" cy="40784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3516830" y="5994400"/>
            <a:ext cx="2889087" cy="40784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3528785" y="6402240"/>
            <a:ext cx="1475263" cy="40784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TextBox 17">
            <a:extLst>
              <a:ext uri="{FF2B5EF4-FFF2-40B4-BE49-F238E27FC236}">
                <a16:creationId xmlns:a16="http://schemas.microsoft.com/office/drawing/2014/main" id="{9CCB721F-585E-0CCE-3FF9-D6DE79E43C66}"/>
              </a:ext>
            </a:extLst>
          </p:cNvPr>
          <p:cNvSpPr txBox="1"/>
          <p:nvPr/>
        </p:nvSpPr>
        <p:spPr>
          <a:xfrm>
            <a:off x="6195155" y="119066"/>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Exercises 5-7</a:t>
            </a:r>
          </a:p>
        </p:txBody>
      </p:sp>
    </p:spTree>
    <p:extLst>
      <p:ext uri="{BB962C8B-B14F-4D97-AF65-F5344CB8AC3E}">
        <p14:creationId xmlns:p14="http://schemas.microsoft.com/office/powerpoint/2010/main" val="21337129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4" restart="whenNotActive" fill="hold" evtFilter="cancelBubble" nodeType="interactiveSeq">
                <p:stCondLst>
                  <p:cond evt="onClick" delay="0">
                    <p:tgtEl>
                      <p:spTgt spid="13"/>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3"/>
                                        </p:tgtEl>
                                      </p:cBhvr>
                                    </p:animEffect>
                                    <p:set>
                                      <p:cBhvr>
                                        <p:cTn id="19"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4"/>
                                        </p:tgtEl>
                                      </p:cBhvr>
                                    </p:animEffect>
                                    <p:set>
                                      <p:cBhvr>
                                        <p:cTn id="25"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6" restart="whenNotActive" fill="hold" evtFilter="cancelBubble" nodeType="interactiveSeq">
                <p:stCondLst>
                  <p:cond evt="onClick" delay="0">
                    <p:tgtEl>
                      <p:spTgt spid="15"/>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15"/>
                                        </p:tgtEl>
                                      </p:cBhvr>
                                    </p:animEffect>
                                    <p:set>
                                      <p:cBhvr>
                                        <p:cTn id="31"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2" restart="whenNotActive" fill="hold" evtFilter="cancelBubble" nodeType="interactiveSeq">
                <p:stCondLst>
                  <p:cond evt="onClick" delay="0">
                    <p:tgtEl>
                      <p:spTgt spid="16"/>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6"/>
                                        </p:tgtEl>
                                      </p:cBhvr>
                                    </p:animEffect>
                                    <p:set>
                                      <p:cBhvr>
                                        <p:cTn id="37"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7"/>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17"/>
                                        </p:tgtEl>
                                      </p:cBhvr>
                                    </p:animEffect>
                                    <p:set>
                                      <p:cBhvr>
                                        <p:cTn id="43"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1" grpId="0" animBg="1"/>
      <p:bldP spid="12" grpId="0" animBg="1"/>
      <p:bldP spid="13" grpId="0" animBg="1"/>
      <p:bldP spid="14" grpId="0" animBg="1"/>
      <p:bldP spid="15" grpId="0" animBg="1"/>
      <p:bldP spid="16" grpId="0" animBg="1"/>
      <p:bldP spid="1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1560" y="741118"/>
            <a:ext cx="8280920" cy="830997"/>
          </a:xfrm>
          <a:prstGeom prst="rect">
            <a:avLst/>
          </a:prstGeom>
          <a:noFill/>
        </p:spPr>
        <p:txBody>
          <a:bodyPr wrap="square" rtlCol="0">
            <a:spAutoFit/>
          </a:bodyPr>
          <a:lstStyle/>
          <a:p>
            <a:r>
              <a:rPr lang="en-GB" sz="2400" dirty="0"/>
              <a:t>Here’s a surd. What could we multiply it by such that it’s no longer an irrational number?</a:t>
            </a:r>
          </a:p>
        </p:txBody>
      </p:sp>
      <p:grpSp>
        <p:nvGrpSpPr>
          <p:cNvPr id="7" name="Group 6"/>
          <p:cNvGrpSpPr/>
          <p:nvPr/>
        </p:nvGrpSpPr>
        <p:grpSpPr>
          <a:xfrm>
            <a:off x="0" y="0"/>
            <a:ext cx="9143074" cy="599127"/>
            <a:chOff x="0" y="13335"/>
            <a:chExt cx="9144218" cy="599127"/>
          </a:xfrm>
        </p:grpSpPr>
        <p:sp>
          <p:nvSpPr>
            <p:cNvPr id="8"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t>6</a:t>
              </a:r>
              <a:r>
                <a:rPr lang="en-GB" sz="3200" dirty="0"/>
                <a:t> :: Rationalising The Denominator</a:t>
              </a:r>
            </a:p>
          </p:txBody>
        </p:sp>
        <p:cxnSp>
          <p:nvCxnSpPr>
            <p:cNvPr id="9" name="Straight Connector 8"/>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4" name="TextBox 3"/>
              <p:cNvSpPr txBox="1"/>
              <p:nvPr/>
            </p:nvSpPr>
            <p:spPr>
              <a:xfrm>
                <a:off x="2771800" y="1714106"/>
                <a:ext cx="3348372" cy="79297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ad>
                        <m:radPr>
                          <m:degHide m:val="on"/>
                          <m:ctrlPr>
                            <a:rPr lang="en-GB" sz="4000" b="0" i="1" smtClean="0">
                              <a:latin typeface="Cambria Math" panose="02040503050406030204" pitchFamily="18" charset="0"/>
                            </a:rPr>
                          </m:ctrlPr>
                        </m:radPr>
                        <m:deg/>
                        <m:e>
                          <m:r>
                            <a:rPr lang="en-GB" sz="4000" b="0" i="1" smtClean="0">
                              <a:latin typeface="Cambria Math" panose="02040503050406030204" pitchFamily="18" charset="0"/>
                            </a:rPr>
                            <m:t>5</m:t>
                          </m:r>
                        </m:e>
                      </m:rad>
                      <m:r>
                        <a:rPr lang="en-GB" sz="4000" b="0" i="1" smtClean="0">
                          <a:latin typeface="Cambria Math" panose="02040503050406030204" pitchFamily="18" charset="0"/>
                        </a:rPr>
                        <m:t>×</m:t>
                      </m:r>
                      <m:rad>
                        <m:radPr>
                          <m:degHide m:val="on"/>
                          <m:ctrlPr>
                            <a:rPr lang="en-GB" sz="4000" b="0" i="1" smtClean="0">
                              <a:latin typeface="Cambria Math" panose="02040503050406030204" pitchFamily="18" charset="0"/>
                            </a:rPr>
                          </m:ctrlPr>
                        </m:radPr>
                        <m:deg/>
                        <m:e>
                          <m:r>
                            <a:rPr lang="en-GB" sz="4000" b="0" i="1" smtClean="0">
                              <a:latin typeface="Cambria Math" panose="02040503050406030204" pitchFamily="18" charset="0"/>
                            </a:rPr>
                            <m:t>5</m:t>
                          </m:r>
                        </m:e>
                      </m:rad>
                      <m:r>
                        <a:rPr lang="en-GB" sz="4000" b="0" i="1" smtClean="0">
                          <a:latin typeface="Cambria Math" panose="02040503050406030204" pitchFamily="18" charset="0"/>
                        </a:rPr>
                        <m:t>=5</m:t>
                      </m:r>
                    </m:oMath>
                  </m:oMathPara>
                </a14:m>
                <a:endParaRPr lang="en-GB" sz="4000" dirty="0"/>
              </a:p>
            </p:txBody>
          </p:sp>
        </mc:Choice>
        <mc:Fallback xmlns="">
          <p:sp>
            <p:nvSpPr>
              <p:cNvPr id="4" name="TextBox 3"/>
              <p:cNvSpPr txBox="1">
                <a:spLocks noRot="1" noChangeAspect="1" noMove="1" noResize="1" noEditPoints="1" noAdjustHandles="1" noChangeArrowheads="1" noChangeShapeType="1" noTextEdit="1"/>
              </p:cNvSpPr>
              <p:nvPr/>
            </p:nvSpPr>
            <p:spPr>
              <a:xfrm>
                <a:off x="2771800" y="1714106"/>
                <a:ext cx="3348372" cy="792974"/>
              </a:xfrm>
              <a:prstGeom prst="rect">
                <a:avLst/>
              </a:prstGeom>
              <a:blipFill rotWithShape="0">
                <a:blip r:embed="rId2"/>
                <a:stretch>
                  <a:fillRect/>
                </a:stretch>
              </a:blipFill>
            </p:spPr>
            <p:txBody>
              <a:bodyPr/>
              <a:lstStyle/>
              <a:p>
                <a:r>
                  <a:rPr lang="en-GB">
                    <a:noFill/>
                  </a:rPr>
                  <a:t> </a:t>
                </a:r>
              </a:p>
            </p:txBody>
          </p:sp>
        </mc:Fallback>
      </mc:AlternateContent>
      <p:sp>
        <p:nvSpPr>
          <p:cNvPr id="11" name="Rectangle 10"/>
          <p:cNvSpPr/>
          <p:nvPr/>
        </p:nvSpPr>
        <p:spPr>
          <a:xfrm>
            <a:off x="4247392" y="1714105"/>
            <a:ext cx="732232"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2" name="Rectangle 11"/>
          <p:cNvSpPr/>
          <p:nvPr/>
        </p:nvSpPr>
        <p:spPr>
          <a:xfrm>
            <a:off x="5472100" y="1714104"/>
            <a:ext cx="828092"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TextBox 12"/>
          <p:cNvSpPr txBox="1"/>
          <p:nvPr/>
        </p:nvSpPr>
        <p:spPr>
          <a:xfrm>
            <a:off x="395536" y="4293096"/>
            <a:ext cx="3635832" cy="2308324"/>
          </a:xfrm>
          <a:prstGeom prst="rect">
            <a:avLst/>
          </a:prstGeom>
          <a:noFill/>
        </p:spPr>
        <p:txBody>
          <a:bodyPr wrap="square" rtlCol="0">
            <a:spAutoFit/>
          </a:bodyPr>
          <a:lstStyle/>
          <a:p>
            <a:r>
              <a:rPr lang="en-GB" sz="1600" dirty="0"/>
              <a:t>In this fraction, the denominator is irrational. ‘</a:t>
            </a:r>
            <a:r>
              <a:rPr lang="en-GB" sz="1600" b="1" dirty="0"/>
              <a:t>Rationalising the denominator</a:t>
            </a:r>
            <a:r>
              <a:rPr lang="en-GB" sz="1600" dirty="0"/>
              <a:t>’ means making the denominator a rational number.</a:t>
            </a:r>
          </a:p>
          <a:p>
            <a:endParaRPr lang="en-GB" sz="1600" dirty="0"/>
          </a:p>
          <a:p>
            <a:r>
              <a:rPr lang="en-GB" sz="1600" dirty="0"/>
              <a:t>What could we multiply this fraction by to both rationalise the denominator, but leave the value of the fraction unchanged?</a:t>
            </a:r>
          </a:p>
        </p:txBody>
      </p:sp>
      <mc:AlternateContent xmlns:mc="http://schemas.openxmlformats.org/markup-compatibility/2006" xmlns:a14="http://schemas.microsoft.com/office/drawing/2010/main">
        <mc:Choice Requires="a14">
          <p:sp>
            <p:nvSpPr>
              <p:cNvPr id="5" name="TextBox 4"/>
              <p:cNvSpPr txBox="1"/>
              <p:nvPr/>
            </p:nvSpPr>
            <p:spPr>
              <a:xfrm>
                <a:off x="2687133" y="2644174"/>
                <a:ext cx="3366374" cy="136319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3600" b="0" i="1" smtClean="0">
                              <a:latin typeface="Cambria Math" panose="02040503050406030204" pitchFamily="18" charset="0"/>
                            </a:rPr>
                          </m:ctrlPr>
                        </m:fPr>
                        <m:num>
                          <m:r>
                            <a:rPr lang="en-GB" sz="3600" b="0" i="1" smtClean="0">
                              <a:latin typeface="Cambria Math" panose="02040503050406030204" pitchFamily="18" charset="0"/>
                            </a:rPr>
                            <m:t>1</m:t>
                          </m:r>
                        </m:num>
                        <m:den>
                          <m:rad>
                            <m:radPr>
                              <m:degHide m:val="on"/>
                              <m:ctrlPr>
                                <a:rPr lang="en-GB" sz="3600" b="0" i="1" smtClean="0">
                                  <a:latin typeface="Cambria Math" panose="02040503050406030204" pitchFamily="18" charset="0"/>
                                </a:rPr>
                              </m:ctrlPr>
                            </m:radPr>
                            <m:deg/>
                            <m:e>
                              <m:r>
                                <a:rPr lang="en-GB" sz="3600" b="0" i="1" smtClean="0">
                                  <a:latin typeface="Cambria Math" panose="02040503050406030204" pitchFamily="18" charset="0"/>
                                </a:rPr>
                                <m:t>2</m:t>
                              </m:r>
                            </m:e>
                          </m:rad>
                        </m:den>
                      </m:f>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ad>
                            <m:radPr>
                              <m:degHide m:val="on"/>
                              <m:ctrlPr>
                                <a:rPr lang="en-GB" sz="3600" b="0" i="1" smtClean="0">
                                  <a:latin typeface="Cambria Math" panose="02040503050406030204" pitchFamily="18" charset="0"/>
                                </a:rPr>
                              </m:ctrlPr>
                            </m:radPr>
                            <m:deg/>
                            <m:e>
                              <m:r>
                                <a:rPr lang="en-GB" sz="3600" b="0" i="1" smtClean="0">
                                  <a:latin typeface="Cambria Math" panose="02040503050406030204" pitchFamily="18" charset="0"/>
                                </a:rPr>
                                <m:t>2</m:t>
                              </m:r>
                            </m:e>
                          </m:rad>
                        </m:num>
                        <m:den>
                          <m:rad>
                            <m:radPr>
                              <m:degHide m:val="on"/>
                              <m:ctrlPr>
                                <a:rPr lang="en-GB" sz="3600" b="0" i="1" smtClean="0">
                                  <a:latin typeface="Cambria Math" panose="02040503050406030204" pitchFamily="18" charset="0"/>
                                </a:rPr>
                              </m:ctrlPr>
                            </m:radPr>
                            <m:deg/>
                            <m:e>
                              <m:r>
                                <a:rPr lang="en-GB" sz="3600" b="0" i="1" smtClean="0">
                                  <a:latin typeface="Cambria Math" panose="02040503050406030204" pitchFamily="18" charset="0"/>
                                </a:rPr>
                                <m:t>2</m:t>
                              </m:r>
                            </m:e>
                          </m:rad>
                        </m:den>
                      </m:f>
                      <m:r>
                        <a:rPr lang="en-GB" sz="3600" b="0" i="1" smtClean="0">
                          <a:latin typeface="Cambria Math" panose="02040503050406030204" pitchFamily="18" charset="0"/>
                        </a:rPr>
                        <m:t>=</m:t>
                      </m:r>
                      <m:f>
                        <m:fPr>
                          <m:ctrlPr>
                            <a:rPr lang="en-GB" sz="3600" b="0" i="1" smtClean="0">
                              <a:latin typeface="Cambria Math" panose="02040503050406030204" pitchFamily="18" charset="0"/>
                            </a:rPr>
                          </m:ctrlPr>
                        </m:fPr>
                        <m:num>
                          <m:rad>
                            <m:radPr>
                              <m:degHide m:val="on"/>
                              <m:ctrlPr>
                                <a:rPr lang="en-GB" sz="3600" b="0" i="1" smtClean="0">
                                  <a:latin typeface="Cambria Math" panose="02040503050406030204" pitchFamily="18" charset="0"/>
                                </a:rPr>
                              </m:ctrlPr>
                            </m:radPr>
                            <m:deg/>
                            <m:e>
                              <m:r>
                                <a:rPr lang="en-GB" sz="3600" b="0" i="1" smtClean="0">
                                  <a:latin typeface="Cambria Math" panose="02040503050406030204" pitchFamily="18" charset="0"/>
                                </a:rPr>
                                <m:t>2</m:t>
                              </m:r>
                            </m:e>
                          </m:rad>
                        </m:num>
                        <m:den>
                          <m:r>
                            <a:rPr lang="en-GB" sz="3600" b="0" i="1" smtClean="0">
                              <a:latin typeface="Cambria Math" panose="02040503050406030204" pitchFamily="18" charset="0"/>
                            </a:rPr>
                            <m:t>2</m:t>
                          </m:r>
                        </m:den>
                      </m:f>
                    </m:oMath>
                  </m:oMathPara>
                </a14:m>
                <a:endParaRPr lang="en-GB" sz="3600" dirty="0"/>
              </a:p>
            </p:txBody>
          </p:sp>
        </mc:Choice>
        <mc:Fallback xmlns="">
          <p:sp>
            <p:nvSpPr>
              <p:cNvPr id="5" name="TextBox 4"/>
              <p:cNvSpPr txBox="1">
                <a:spLocks noRot="1" noChangeAspect="1" noMove="1" noResize="1" noEditPoints="1" noAdjustHandles="1" noChangeArrowheads="1" noChangeShapeType="1" noTextEdit="1"/>
              </p:cNvSpPr>
              <p:nvPr/>
            </p:nvSpPr>
            <p:spPr>
              <a:xfrm>
                <a:off x="2687133" y="2644174"/>
                <a:ext cx="3366374" cy="1363194"/>
              </a:xfrm>
              <a:prstGeom prst="rect">
                <a:avLst/>
              </a:prstGeom>
              <a:blipFill rotWithShape="0">
                <a:blip r:embed="rId3"/>
                <a:stretch>
                  <a:fillRect/>
                </a:stretch>
              </a:blipFill>
            </p:spPr>
            <p:txBody>
              <a:bodyPr/>
              <a:lstStyle/>
              <a:p>
                <a:r>
                  <a:rPr lang="en-GB">
                    <a:noFill/>
                  </a:rPr>
                  <a:t> </a:t>
                </a:r>
              </a:p>
            </p:txBody>
          </p:sp>
        </mc:Fallback>
      </mc:AlternateContent>
      <p:cxnSp>
        <p:nvCxnSpPr>
          <p:cNvPr id="10" name="Straight Arrow Connector 9"/>
          <p:cNvCxnSpPr>
            <a:stCxn id="13" idx="0"/>
          </p:cNvCxnSpPr>
          <p:nvPr/>
        </p:nvCxnSpPr>
        <p:spPr>
          <a:xfrm flipV="1">
            <a:off x="2213452" y="3789040"/>
            <a:ext cx="630356" cy="5040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4031368" y="2649765"/>
            <a:ext cx="683851" cy="143749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5218928" y="2649765"/>
            <a:ext cx="683851" cy="143749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TextBox 16"/>
          <p:cNvSpPr txBox="1"/>
          <p:nvPr/>
        </p:nvSpPr>
        <p:spPr>
          <a:xfrm>
            <a:off x="5186015" y="4311647"/>
            <a:ext cx="3312368" cy="2308324"/>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b="1" dirty="0"/>
              <a:t>Bro Side Note</a:t>
            </a:r>
            <a:r>
              <a:rPr lang="en-GB" sz="1600" dirty="0"/>
              <a:t>: There’s two reasons why we might want to do this:</a:t>
            </a:r>
          </a:p>
          <a:p>
            <a:pPr marL="342900" indent="-342900">
              <a:buFont typeface="+mj-lt"/>
              <a:buAutoNum type="arabicPeriod"/>
            </a:pPr>
            <a:r>
              <a:rPr lang="en-GB" sz="1600" dirty="0"/>
              <a:t>For aesthetic reasons, it makes more sense to say “half of root 2” rather than “one root two-</a:t>
            </a:r>
            <a:r>
              <a:rPr lang="en-GB" sz="1600" dirty="0" err="1"/>
              <a:t>th</a:t>
            </a:r>
            <a:r>
              <a:rPr lang="en-GB" sz="1600" dirty="0"/>
              <a:t> of 1”. It’s nice to divide by something whole!</a:t>
            </a:r>
          </a:p>
          <a:p>
            <a:pPr marL="342900" indent="-342900">
              <a:buFont typeface="+mj-lt"/>
              <a:buAutoNum type="arabicPeriod"/>
            </a:pPr>
            <a:r>
              <a:rPr lang="en-GB" sz="1600" dirty="0"/>
              <a:t>It makes it easier for us to add expressions involving surds. </a:t>
            </a:r>
          </a:p>
        </p:txBody>
      </p:sp>
    </p:spTree>
    <p:extLst>
      <p:ext uri="{BB962C8B-B14F-4D97-AF65-F5344CB8AC3E}">
        <p14:creationId xmlns:p14="http://schemas.microsoft.com/office/powerpoint/2010/main" val="7290909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
                                        </p:tgtEl>
                                      </p:cBhvr>
                                    </p:animEffect>
                                    <p:set>
                                      <p:cBhvr>
                                        <p:cTn id="7"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2"/>
                                        </p:tgtEl>
                                      </p:cBhvr>
                                    </p:animEffect>
                                    <p:set>
                                      <p:cBhvr>
                                        <p:cTn id="13" dur="1" fill="hold">
                                          <p:stCondLst>
                                            <p:cond delay="499"/>
                                          </p:stCondLst>
                                        </p:cTn>
                                        <p:tgtEl>
                                          <p:spTgt spid="12"/>
                                        </p:tgtEl>
                                        <p:attrNameLst>
                                          <p:attrName>style.visibility</p:attrName>
                                        </p:attrNameLst>
                                      </p:cBhvr>
                                      <p:to>
                                        <p:strVal val="hidden"/>
                                      </p:to>
                                    </p:set>
                                  </p:childTnLst>
                                </p:cTn>
                              </p:par>
                            </p:childTnLst>
                          </p:cTn>
                        </p:par>
                        <p:par>
                          <p:cTn id="14" fill="hold">
                            <p:stCondLst>
                              <p:cond delay="500"/>
                            </p:stCondLst>
                            <p:childTnLst>
                              <p:par>
                                <p:cTn id="15" presetID="1" presetClass="entr" presetSubtype="0" fill="hold" grpId="1" nodeType="after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1"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nextCondLst>
                <p:cond evt="onClick" delay="0">
                  <p:tgtEl>
                    <p:spTgt spid="12"/>
                  </p:tgtEl>
                </p:cond>
              </p:nextCondLst>
            </p:seq>
            <p:seq concurrent="1" nextAc="seek">
              <p:cTn id="25" restart="whenNotActive" fill="hold" evtFilter="cancelBubble" nodeType="interactiveSeq">
                <p:stCondLst>
                  <p:cond evt="onClick" delay="0">
                    <p:tgtEl>
                      <p:spTgt spid="15"/>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grpId="0"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1" restart="whenNotActive" fill="hold" evtFilter="cancelBubble" nodeType="interactiveSeq">
                <p:stCondLst>
                  <p:cond evt="onClick" delay="0">
                    <p:tgtEl>
                      <p:spTgt spid="16"/>
                    </p:tgtEl>
                  </p:cond>
                </p:stCondLst>
                <p:endSync evt="end" delay="0">
                  <p:rtn val="all"/>
                </p:endSync>
                <p:childTnLst>
                  <p:par>
                    <p:cTn id="32" fill="hold">
                      <p:stCondLst>
                        <p:cond delay="0"/>
                      </p:stCondLst>
                      <p:childTnLst>
                        <p:par>
                          <p:cTn id="33" fill="hold">
                            <p:stCondLst>
                              <p:cond delay="0"/>
                            </p:stCondLst>
                            <p:childTnLst>
                              <p:par>
                                <p:cTn id="34" presetID="10" presetClass="exit" presetSubtype="0" fill="hold" grpId="0" nodeType="clickEffect">
                                  <p:stCondLst>
                                    <p:cond delay="0"/>
                                  </p:stCondLst>
                                  <p:childTnLst>
                                    <p:animEffect transition="out" filter="fade">
                                      <p:cBhvr>
                                        <p:cTn id="35" dur="500"/>
                                        <p:tgtEl>
                                          <p:spTgt spid="16"/>
                                        </p:tgtEl>
                                      </p:cBhvr>
                                    </p:animEffect>
                                    <p:set>
                                      <p:cBhvr>
                                        <p:cTn id="36" dur="1" fill="hold">
                                          <p:stCondLst>
                                            <p:cond delay="499"/>
                                          </p:stCondLst>
                                        </p:cTn>
                                        <p:tgtEl>
                                          <p:spTgt spid="16"/>
                                        </p:tgtEl>
                                        <p:attrNameLst>
                                          <p:attrName>style.visibility</p:attrName>
                                        </p:attrNameLst>
                                      </p:cBhvr>
                                      <p:to>
                                        <p:strVal val="hidden"/>
                                      </p:to>
                                    </p:set>
                                  </p:childTnLst>
                                </p:cTn>
                              </p:par>
                            </p:childTnLst>
                          </p:cTn>
                        </p:par>
                        <p:par>
                          <p:cTn id="37" fill="hold">
                            <p:stCondLst>
                              <p:cond delay="500"/>
                            </p:stCondLst>
                            <p:childTnLst>
                              <p:par>
                                <p:cTn id="38" presetID="10" presetClass="entr" presetSubtype="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childTnLst>
              </p:cTn>
              <p:nextCondLst>
                <p:cond evt="onClick" delay="0">
                  <p:tgtEl>
                    <p:spTgt spid="16"/>
                  </p:tgtEl>
                </p:cond>
              </p:nextCondLst>
            </p:seq>
          </p:childTnLst>
        </p:cTn>
      </p:par>
    </p:tnLst>
    <p:bldLst>
      <p:bldP spid="11" grpId="0" animBg="1"/>
      <p:bldP spid="12" grpId="0" animBg="1"/>
      <p:bldP spid="13" grpId="0"/>
      <p:bldP spid="5" grpId="0"/>
      <p:bldP spid="15" grpId="0" animBg="1"/>
      <p:bldP spid="15" grpId="1" animBg="1"/>
      <p:bldP spid="16" grpId="0" animBg="1"/>
      <p:bldP spid="16" grpId="1"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TextBox 4"/>
              <p:cNvSpPr txBox="1"/>
              <p:nvPr/>
            </p:nvSpPr>
            <p:spPr>
              <a:xfrm>
                <a:off x="1535992" y="1214483"/>
                <a:ext cx="4680520" cy="5002523"/>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a:rPr>
                            <m:t>3</m:t>
                          </m:r>
                        </m:num>
                        <m:den>
                          <m:rad>
                            <m:radPr>
                              <m:degHide m:val="on"/>
                              <m:ctrlPr>
                                <a:rPr lang="en-GB" sz="2400" b="0" i="1" smtClean="0">
                                  <a:latin typeface="Cambria Math" panose="02040503050406030204" pitchFamily="18" charset="0"/>
                                </a:rPr>
                              </m:ctrlPr>
                            </m:radPr>
                            <m:deg/>
                            <m:e>
                              <m:r>
                                <a:rPr lang="en-GB" sz="2400" b="0" i="1" smtClean="0">
                                  <a:latin typeface="Cambria Math"/>
                                </a:rPr>
                                <m:t>2</m:t>
                              </m:r>
                            </m:e>
                          </m:rad>
                        </m:den>
                      </m:f>
                      <m:r>
                        <a:rPr lang="en-GB" sz="2400" b="0" i="1" smtClean="0">
                          <a:latin typeface="Cambria Math"/>
                        </a:rPr>
                        <m:t>=</m:t>
                      </m:r>
                      <m:f>
                        <m:fPr>
                          <m:ctrlPr>
                            <a:rPr lang="en-GB" sz="2400" b="1" i="1" smtClean="0">
                              <a:latin typeface="Cambria Math" panose="02040503050406030204" pitchFamily="18" charset="0"/>
                            </a:rPr>
                          </m:ctrlPr>
                        </m:fPr>
                        <m:num>
                          <m:r>
                            <a:rPr lang="en-GB" sz="2400" b="1" i="1" smtClean="0">
                              <a:latin typeface="Cambria Math"/>
                            </a:rPr>
                            <m:t>𝟑</m:t>
                          </m:r>
                          <m:rad>
                            <m:radPr>
                              <m:degHide m:val="on"/>
                              <m:ctrlPr>
                                <a:rPr lang="en-GB" sz="2400" b="1" i="1" smtClean="0">
                                  <a:latin typeface="Cambria Math" panose="02040503050406030204" pitchFamily="18" charset="0"/>
                                </a:rPr>
                              </m:ctrlPr>
                            </m:radPr>
                            <m:deg/>
                            <m:e>
                              <m:r>
                                <a:rPr lang="en-GB" sz="2400" b="1" i="1" smtClean="0">
                                  <a:latin typeface="Cambria Math"/>
                                </a:rPr>
                                <m:t>𝟐</m:t>
                              </m:r>
                            </m:e>
                          </m:rad>
                        </m:num>
                        <m:den>
                          <m:r>
                            <a:rPr lang="en-GB" sz="2400" b="1" i="1" smtClean="0">
                              <a:latin typeface="Cambria Math"/>
                            </a:rPr>
                            <m:t>𝟐</m:t>
                          </m:r>
                        </m:den>
                      </m:f>
                    </m:oMath>
                  </m:oMathPara>
                </a14:m>
                <a:endParaRPr lang="en-GB" sz="2400" b="1" dirty="0"/>
              </a:p>
              <a:p>
                <a:endParaRPr lang="en-GB" sz="2400" dirty="0"/>
              </a:p>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a:rPr>
                            <m:t>6</m:t>
                          </m:r>
                        </m:num>
                        <m:den>
                          <m:rad>
                            <m:radPr>
                              <m:degHide m:val="on"/>
                              <m:ctrlPr>
                                <a:rPr lang="en-GB" sz="2400" b="0" i="1" smtClean="0">
                                  <a:latin typeface="Cambria Math" panose="02040503050406030204" pitchFamily="18" charset="0"/>
                                </a:rPr>
                              </m:ctrlPr>
                            </m:radPr>
                            <m:deg/>
                            <m:e>
                              <m:r>
                                <a:rPr lang="en-GB" sz="2400" b="0" i="1" smtClean="0">
                                  <a:latin typeface="Cambria Math"/>
                                </a:rPr>
                                <m:t>3</m:t>
                              </m:r>
                            </m:e>
                          </m:rad>
                        </m:den>
                      </m:f>
                      <m:r>
                        <a:rPr lang="en-GB" sz="2400" b="0" i="1" smtClean="0">
                          <a:latin typeface="Cambria Math"/>
                        </a:rPr>
                        <m:t>=</m:t>
                      </m:r>
                      <m:f>
                        <m:fPr>
                          <m:ctrlPr>
                            <a:rPr lang="en-GB" sz="2400" b="1" i="1" smtClean="0">
                              <a:latin typeface="Cambria Math" panose="02040503050406030204" pitchFamily="18" charset="0"/>
                            </a:rPr>
                          </m:ctrlPr>
                        </m:fPr>
                        <m:num>
                          <m:r>
                            <a:rPr lang="en-GB" sz="2400" b="1" i="1" smtClean="0">
                              <a:latin typeface="Cambria Math"/>
                            </a:rPr>
                            <m:t>𝟔</m:t>
                          </m:r>
                          <m:rad>
                            <m:radPr>
                              <m:degHide m:val="on"/>
                              <m:ctrlPr>
                                <a:rPr lang="en-GB" sz="2400" b="1" i="1" smtClean="0">
                                  <a:latin typeface="Cambria Math" panose="02040503050406030204" pitchFamily="18" charset="0"/>
                                </a:rPr>
                              </m:ctrlPr>
                            </m:radPr>
                            <m:deg/>
                            <m:e>
                              <m:r>
                                <a:rPr lang="en-GB" sz="2400" b="1" i="1" smtClean="0">
                                  <a:latin typeface="Cambria Math"/>
                                </a:rPr>
                                <m:t>𝟑</m:t>
                              </m:r>
                            </m:e>
                          </m:rad>
                        </m:num>
                        <m:den>
                          <m:r>
                            <a:rPr lang="en-GB" sz="2400" b="1" i="1" smtClean="0">
                              <a:latin typeface="Cambria Math"/>
                            </a:rPr>
                            <m:t>𝟑</m:t>
                          </m:r>
                        </m:den>
                      </m:f>
                      <m:r>
                        <a:rPr lang="en-GB" sz="2400" b="0" i="1" smtClean="0">
                          <a:latin typeface="Cambria Math"/>
                        </a:rPr>
                        <m:t>=</m:t>
                      </m:r>
                      <m:r>
                        <a:rPr lang="en-GB" sz="2400" b="1" i="1" smtClean="0">
                          <a:latin typeface="Cambria Math"/>
                        </a:rPr>
                        <m:t>𝟐</m:t>
                      </m:r>
                      <m:rad>
                        <m:radPr>
                          <m:degHide m:val="on"/>
                          <m:ctrlPr>
                            <a:rPr lang="en-GB" sz="2400" b="1" i="1" smtClean="0">
                              <a:latin typeface="Cambria Math" panose="02040503050406030204" pitchFamily="18" charset="0"/>
                            </a:rPr>
                          </m:ctrlPr>
                        </m:radPr>
                        <m:deg/>
                        <m:e>
                          <m:r>
                            <a:rPr lang="en-GB" sz="2400" b="1" i="1" smtClean="0">
                              <a:latin typeface="Cambria Math"/>
                            </a:rPr>
                            <m:t>𝟑</m:t>
                          </m:r>
                        </m:e>
                      </m:rad>
                    </m:oMath>
                  </m:oMathPara>
                </a14:m>
                <a:endParaRPr lang="en-GB" sz="2400" b="1" dirty="0"/>
              </a:p>
              <a:p>
                <a:endParaRPr lang="en-GB" sz="2400" b="1" dirty="0"/>
              </a:p>
              <a:p>
                <a:endParaRPr lang="en-GB" sz="2400" dirty="0"/>
              </a:p>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a:rPr>
                            <m:t>7</m:t>
                          </m:r>
                        </m:num>
                        <m:den>
                          <m:rad>
                            <m:radPr>
                              <m:degHide m:val="on"/>
                              <m:ctrlPr>
                                <a:rPr lang="en-GB" sz="2400" b="0" i="1" smtClean="0">
                                  <a:latin typeface="Cambria Math" panose="02040503050406030204" pitchFamily="18" charset="0"/>
                                </a:rPr>
                              </m:ctrlPr>
                            </m:radPr>
                            <m:deg/>
                            <m:e>
                              <m:r>
                                <a:rPr lang="en-GB" sz="2400" b="0" i="1" smtClean="0">
                                  <a:latin typeface="Cambria Math"/>
                                </a:rPr>
                                <m:t>7</m:t>
                              </m:r>
                            </m:e>
                          </m:rad>
                        </m:den>
                      </m:f>
                      <m:r>
                        <a:rPr lang="en-GB" sz="2400" b="0" i="1" smtClean="0">
                          <a:latin typeface="Cambria Math"/>
                        </a:rPr>
                        <m:t>=</m:t>
                      </m:r>
                      <m:f>
                        <m:fPr>
                          <m:ctrlPr>
                            <a:rPr lang="en-GB" sz="2400" b="1" i="1" smtClean="0">
                              <a:latin typeface="Cambria Math" panose="02040503050406030204" pitchFamily="18" charset="0"/>
                            </a:rPr>
                          </m:ctrlPr>
                        </m:fPr>
                        <m:num>
                          <m:r>
                            <a:rPr lang="en-GB" sz="2400" b="1" i="1" smtClean="0">
                              <a:latin typeface="Cambria Math"/>
                            </a:rPr>
                            <m:t>𝟕</m:t>
                          </m:r>
                          <m:rad>
                            <m:radPr>
                              <m:degHide m:val="on"/>
                              <m:ctrlPr>
                                <a:rPr lang="en-GB" sz="2400" b="1" i="1" smtClean="0">
                                  <a:latin typeface="Cambria Math" panose="02040503050406030204" pitchFamily="18" charset="0"/>
                                </a:rPr>
                              </m:ctrlPr>
                            </m:radPr>
                            <m:deg/>
                            <m:e>
                              <m:r>
                                <a:rPr lang="en-GB" sz="2400" b="1" i="1" smtClean="0">
                                  <a:latin typeface="Cambria Math"/>
                                </a:rPr>
                                <m:t>𝟕</m:t>
                              </m:r>
                            </m:e>
                          </m:rad>
                        </m:num>
                        <m:den>
                          <m:r>
                            <a:rPr lang="en-GB" sz="2400" b="1" i="1" smtClean="0">
                              <a:latin typeface="Cambria Math"/>
                            </a:rPr>
                            <m:t>𝟕</m:t>
                          </m:r>
                        </m:den>
                      </m:f>
                      <m:r>
                        <a:rPr lang="en-GB" sz="2400" b="1" i="1" smtClean="0">
                          <a:latin typeface="Cambria Math"/>
                        </a:rPr>
                        <m:t>=</m:t>
                      </m:r>
                      <m:rad>
                        <m:radPr>
                          <m:degHide m:val="on"/>
                          <m:ctrlPr>
                            <a:rPr lang="en-GB" sz="2400" b="1" i="1" smtClean="0">
                              <a:latin typeface="Cambria Math" panose="02040503050406030204" pitchFamily="18" charset="0"/>
                            </a:rPr>
                          </m:ctrlPr>
                        </m:radPr>
                        <m:deg/>
                        <m:e>
                          <m:r>
                            <a:rPr lang="en-GB" sz="2400" b="1" i="1" smtClean="0">
                              <a:latin typeface="Cambria Math"/>
                            </a:rPr>
                            <m:t>𝟕</m:t>
                          </m:r>
                        </m:e>
                      </m:rad>
                    </m:oMath>
                  </m:oMathPara>
                </a14:m>
                <a:endParaRPr lang="en-GB" sz="2400" b="1" dirty="0"/>
              </a:p>
              <a:p>
                <a:endParaRPr lang="en-GB" sz="3200" b="1" dirty="0"/>
              </a:p>
              <a:p>
                <a:pPr/>
                <a14:m>
                  <m:oMathPara xmlns:m="http://schemas.openxmlformats.org/officeDocument/2006/math">
                    <m:oMathParaPr>
                      <m:jc m:val="left"/>
                    </m:oMathParaPr>
                    <m:oMath xmlns:m="http://schemas.openxmlformats.org/officeDocument/2006/math">
                      <m:f>
                        <m:fPr>
                          <m:ctrlPr>
                            <a:rPr lang="en-GB" sz="2400" i="1" smtClean="0">
                              <a:latin typeface="Cambria Math" panose="02040503050406030204" pitchFamily="18" charset="0"/>
                            </a:rPr>
                          </m:ctrlPr>
                        </m:fPr>
                        <m:num>
                          <m:r>
                            <a:rPr lang="en-GB" sz="2400" b="0" i="1" smtClean="0">
                              <a:latin typeface="Cambria Math" panose="02040503050406030204" pitchFamily="18" charset="0"/>
                            </a:rPr>
                            <m:t>15</m:t>
                          </m:r>
                        </m:num>
                        <m:den>
                          <m:rad>
                            <m:radPr>
                              <m:degHide m:val="on"/>
                              <m:ctrlPr>
                                <a:rPr lang="en-GB" sz="2400" i="1" smtClean="0">
                                  <a:latin typeface="Cambria Math" panose="02040503050406030204" pitchFamily="18" charset="0"/>
                                </a:rPr>
                              </m:ctrlPr>
                            </m:radPr>
                            <m:deg/>
                            <m:e>
                              <m:r>
                                <a:rPr lang="en-GB" sz="2400" b="0" i="1" smtClean="0">
                                  <a:latin typeface="Cambria Math" panose="02040503050406030204" pitchFamily="18" charset="0"/>
                                </a:rPr>
                                <m:t>5</m:t>
                              </m:r>
                            </m:e>
                          </m:rad>
                        </m:den>
                      </m:f>
                      <m:r>
                        <a:rPr lang="en-GB" sz="2400" b="0" i="1" smtClean="0">
                          <a:latin typeface="Cambria Math" panose="02040503050406030204" pitchFamily="18" charset="0"/>
                        </a:rPr>
                        <m:t>+</m:t>
                      </m:r>
                      <m:rad>
                        <m:radPr>
                          <m:degHide m:val="on"/>
                          <m:ctrlPr>
                            <a:rPr lang="en-GB" sz="2400" i="1" smtClean="0">
                              <a:latin typeface="Cambria Math" panose="02040503050406030204" pitchFamily="18" charset="0"/>
                            </a:rPr>
                          </m:ctrlPr>
                        </m:radPr>
                        <m:deg/>
                        <m:e>
                          <m:r>
                            <a:rPr lang="en-GB" sz="2400" b="0" i="1" smtClean="0">
                              <a:latin typeface="Cambria Math" panose="02040503050406030204" pitchFamily="18" charset="0"/>
                            </a:rPr>
                            <m:t>5</m:t>
                          </m:r>
                        </m:e>
                      </m:rad>
                      <m:r>
                        <a:rPr lang="en-GB" sz="2400" b="0" i="1" smtClean="0">
                          <a:latin typeface="Cambria Math" panose="02040503050406030204" pitchFamily="18" charset="0"/>
                        </a:rPr>
                        <m:t>=</m:t>
                      </m:r>
                      <m:r>
                        <a:rPr lang="en-GB" sz="2400" b="1" i="1" smtClean="0">
                          <a:latin typeface="Cambria Math" panose="02040503050406030204" pitchFamily="18" charset="0"/>
                        </a:rPr>
                        <m:t>𝟑</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𝟓</m:t>
                          </m:r>
                        </m:e>
                      </m:rad>
                      <m:r>
                        <a:rPr lang="en-GB" sz="2400" b="1" i="1" smtClean="0">
                          <a:latin typeface="Cambria Math" panose="02040503050406030204" pitchFamily="18" charset="0"/>
                        </a:rPr>
                        <m:t>+</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𝟓</m:t>
                          </m:r>
                        </m:e>
                      </m:rad>
                      <m:r>
                        <a:rPr lang="en-GB" sz="2400" b="1" i="1" smtClean="0">
                          <a:latin typeface="Cambria Math" panose="02040503050406030204" pitchFamily="18" charset="0"/>
                        </a:rPr>
                        <m:t>=</m:t>
                      </m:r>
                      <m:r>
                        <a:rPr lang="en-GB" sz="2400" b="1" i="1" smtClean="0">
                          <a:latin typeface="Cambria Math" panose="02040503050406030204" pitchFamily="18" charset="0"/>
                        </a:rPr>
                        <m:t>𝟒</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𝟓</m:t>
                          </m:r>
                        </m:e>
                      </m:rad>
                    </m:oMath>
                  </m:oMathPara>
                </a14:m>
                <a:endParaRPr lang="en-GB" sz="2400" dirty="0"/>
              </a:p>
            </p:txBody>
          </p:sp>
        </mc:Choice>
        <mc:Fallback xmlns="">
          <p:sp>
            <p:nvSpPr>
              <p:cNvPr id="5" name="TextBox 4"/>
              <p:cNvSpPr txBox="1">
                <a:spLocks noRot="1" noChangeAspect="1" noMove="1" noResize="1" noEditPoints="1" noAdjustHandles="1" noChangeArrowheads="1" noChangeShapeType="1" noTextEdit="1"/>
              </p:cNvSpPr>
              <p:nvPr/>
            </p:nvSpPr>
            <p:spPr>
              <a:xfrm>
                <a:off x="1535992" y="1214483"/>
                <a:ext cx="4680520" cy="5002523"/>
              </a:xfrm>
              <a:prstGeom prst="rect">
                <a:avLst/>
              </a:prstGeom>
              <a:blipFill>
                <a:blip r:embed="rId2"/>
                <a:stretch>
                  <a:fillRect/>
                </a:stretch>
              </a:blipFill>
            </p:spPr>
            <p:txBody>
              <a:bodyPr/>
              <a:lstStyle/>
              <a:p>
                <a:r>
                  <a:rPr lang="en-GB">
                    <a:noFill/>
                  </a:rPr>
                  <a:t> </a:t>
                </a:r>
              </a:p>
            </p:txBody>
          </p:sp>
        </mc:Fallback>
      </mc:AlternateContent>
      <p:grpSp>
        <p:nvGrpSpPr>
          <p:cNvPr id="6" name="Group 5"/>
          <p:cNvGrpSpPr/>
          <p:nvPr/>
        </p:nvGrpSpPr>
        <p:grpSpPr>
          <a:xfrm>
            <a:off x="0" y="0"/>
            <a:ext cx="9143074" cy="599127"/>
            <a:chOff x="0" y="13335"/>
            <a:chExt cx="9144218" cy="599127"/>
          </a:xfrm>
        </p:grpSpPr>
        <p:sp>
          <p:nvSpPr>
            <p:cNvPr id="7"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Examples</a:t>
              </a:r>
            </a:p>
          </p:txBody>
        </p:sp>
        <p:cxnSp>
          <p:nvCxnSpPr>
            <p:cNvPr id="8" name="Straight Connector 7"/>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9" name="Rectangle 8"/>
          <p:cNvSpPr/>
          <p:nvPr/>
        </p:nvSpPr>
        <p:spPr>
          <a:xfrm>
            <a:off x="2359337" y="1241985"/>
            <a:ext cx="732232"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1" name="Rectangle 10"/>
          <p:cNvSpPr/>
          <p:nvPr/>
        </p:nvSpPr>
        <p:spPr>
          <a:xfrm>
            <a:off x="2399990" y="3960206"/>
            <a:ext cx="1812069" cy="97074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2405017" y="2393162"/>
            <a:ext cx="1731561" cy="84996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4" name="TextBox 13"/>
              <p:cNvSpPr txBox="1"/>
              <p:nvPr/>
            </p:nvSpPr>
            <p:spPr>
              <a:xfrm>
                <a:off x="5451445" y="1668762"/>
                <a:ext cx="2415859" cy="328737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12</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den>
                      </m:f>
                      <m:r>
                        <a:rPr lang="en-GB" sz="2400" b="0" i="1" smtClean="0">
                          <a:latin typeface="Cambria Math" panose="02040503050406030204" pitchFamily="18" charset="0"/>
                        </a:rPr>
                        <m:t>=</m:t>
                      </m:r>
                      <m:r>
                        <a:rPr lang="en-GB" sz="2400" b="1" i="1" smtClean="0">
                          <a:latin typeface="Cambria Math" panose="02040503050406030204" pitchFamily="18" charset="0"/>
                        </a:rPr>
                        <m:t>𝟒</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𝟑</m:t>
                          </m:r>
                        </m:e>
                      </m:rad>
                    </m:oMath>
                  </m:oMathPara>
                </a14:m>
                <a:endParaRPr lang="en-GB" sz="2400" b="1" dirty="0"/>
              </a:p>
              <a:p>
                <a:endParaRPr lang="en-GB" sz="2400" dirty="0"/>
              </a:p>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6</m:t>
                              </m:r>
                            </m:e>
                          </m:rad>
                        </m:den>
                      </m:f>
                      <m:r>
                        <a:rPr lang="en-GB" sz="2400" b="0" i="1" smtClean="0">
                          <a:latin typeface="Cambria Math" panose="02040503050406030204" pitchFamily="18" charset="0"/>
                        </a:rPr>
                        <m:t>=</m:t>
                      </m:r>
                      <m:f>
                        <m:fPr>
                          <m:ctrlPr>
                            <a:rPr lang="en-GB" sz="2400" b="1" i="1" smtClean="0">
                              <a:latin typeface="Cambria Math" panose="02040503050406030204" pitchFamily="18" charset="0"/>
                            </a:rPr>
                          </m:ctrlPr>
                        </m:fPr>
                        <m:num>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𝟔</m:t>
                              </m:r>
                            </m:e>
                          </m:rad>
                        </m:num>
                        <m:den>
                          <m:r>
                            <a:rPr lang="en-GB" sz="2400" b="1" i="1" smtClean="0">
                              <a:latin typeface="Cambria Math" panose="02040503050406030204" pitchFamily="18" charset="0"/>
                            </a:rPr>
                            <m:t>𝟑</m:t>
                          </m:r>
                        </m:den>
                      </m:f>
                    </m:oMath>
                  </m:oMathPara>
                </a14:m>
                <a:endParaRPr lang="en-GB" sz="2400" b="1" dirty="0"/>
              </a:p>
              <a:p>
                <a:endParaRPr lang="en-GB" sz="2400" b="0" dirty="0"/>
              </a:p>
              <a:p>
                <a:pPr/>
                <a14:m>
                  <m:oMathPara xmlns:m="http://schemas.openxmlformats.org/officeDocument/2006/math">
                    <m:oMathParaPr>
                      <m:jc m:val="left"/>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m:t>
                              </m:r>
                            </m:e>
                          </m:rad>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8</m:t>
                              </m:r>
                            </m:e>
                          </m:rad>
                        </m:den>
                      </m:f>
                      <m:r>
                        <a:rPr lang="en-GB" sz="2400" b="0"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𝟏𝟔</m:t>
                          </m:r>
                        </m:num>
                        <m:den>
                          <m:r>
                            <a:rPr lang="en-GB" sz="2400" b="1" i="1" smtClean="0">
                              <a:latin typeface="Cambria Math" panose="02040503050406030204" pitchFamily="18" charset="0"/>
                            </a:rPr>
                            <m:t>𝟖</m:t>
                          </m:r>
                        </m:den>
                      </m:f>
                      <m:r>
                        <a:rPr lang="en-GB" sz="2400" b="1" i="1" smtClean="0">
                          <a:latin typeface="Cambria Math" panose="02040503050406030204" pitchFamily="18" charset="0"/>
                        </a:rPr>
                        <m:t>=</m:t>
                      </m:r>
                      <m:r>
                        <a:rPr lang="en-GB" sz="2400" b="1" i="1" smtClean="0">
                          <a:latin typeface="Cambria Math" panose="02040503050406030204" pitchFamily="18" charset="0"/>
                        </a:rPr>
                        <m:t>𝟐</m:t>
                      </m:r>
                    </m:oMath>
                  </m:oMathPara>
                </a14:m>
                <a:endParaRPr lang="en-GB" sz="2400" b="1" dirty="0"/>
              </a:p>
            </p:txBody>
          </p:sp>
        </mc:Choice>
        <mc:Fallback xmlns="">
          <p:sp>
            <p:nvSpPr>
              <p:cNvPr id="14" name="TextBox 13"/>
              <p:cNvSpPr txBox="1">
                <a:spLocks noRot="1" noChangeAspect="1" noMove="1" noResize="1" noEditPoints="1" noAdjustHandles="1" noChangeArrowheads="1" noChangeShapeType="1" noTextEdit="1"/>
              </p:cNvSpPr>
              <p:nvPr/>
            </p:nvSpPr>
            <p:spPr>
              <a:xfrm>
                <a:off x="5451445" y="1668762"/>
                <a:ext cx="2415859" cy="3287375"/>
              </a:xfrm>
              <a:prstGeom prst="rect">
                <a:avLst/>
              </a:prstGeom>
              <a:blipFill rotWithShape="0">
                <a:blip r:embed="rId3"/>
                <a:stretch>
                  <a:fillRect/>
                </a:stretch>
              </a:blipFill>
            </p:spPr>
            <p:txBody>
              <a:bodyPr/>
              <a:lstStyle/>
              <a:p>
                <a:r>
                  <a:rPr lang="en-GB">
                    <a:noFill/>
                  </a:rPr>
                  <a:t> </a:t>
                </a:r>
              </a:p>
            </p:txBody>
          </p:sp>
        </mc:Fallback>
      </mc:AlternateContent>
      <p:sp>
        <p:nvSpPr>
          <p:cNvPr id="15" name="Rectangle 14"/>
          <p:cNvSpPr/>
          <p:nvPr/>
        </p:nvSpPr>
        <p:spPr>
          <a:xfrm>
            <a:off x="6293258" y="1649777"/>
            <a:ext cx="732232"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6240396" y="2845720"/>
            <a:ext cx="732232"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6451420" y="4044754"/>
            <a:ext cx="1192838" cy="786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TextBox 17"/>
          <p:cNvSpPr txBox="1"/>
          <p:nvPr/>
        </p:nvSpPr>
        <p:spPr>
          <a:xfrm>
            <a:off x="5069280" y="1081481"/>
            <a:ext cx="2592288"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b="1" dirty="0"/>
              <a:t>Test Your Understanding:</a:t>
            </a:r>
          </a:p>
        </p:txBody>
      </p:sp>
      <p:sp>
        <p:nvSpPr>
          <p:cNvPr id="19" name="Rectangle 18"/>
          <p:cNvSpPr/>
          <p:nvPr/>
        </p:nvSpPr>
        <p:spPr>
          <a:xfrm>
            <a:off x="3075203" y="5273763"/>
            <a:ext cx="2396683" cy="83675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125914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9"/>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9"/>
                                        </p:tgtEl>
                                      </p:cBhvr>
                                    </p:animEffect>
                                    <p:set>
                                      <p:cBhvr>
                                        <p:cTn id="20"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21" restart="whenNotActive" fill="hold" evtFilter="cancelBubble" nodeType="interactiveSeq">
                <p:stCondLst>
                  <p:cond evt="onClick" delay="0">
                    <p:tgtEl>
                      <p:spTgt spid="11"/>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0" nodeType="click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27" restart="whenNotActive" fill="hold" evtFilter="cancelBubble" nodeType="interactiveSeq">
                <p:stCondLst>
                  <p:cond evt="onClick" delay="0">
                    <p:tgtEl>
                      <p:spTgt spid="13"/>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3"/>
                                        </p:tgtEl>
                                      </p:cBhvr>
                                    </p:animEffect>
                                    <p:set>
                                      <p:cBhvr>
                                        <p:cTn id="32"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3" restart="whenNotActive" fill="hold" evtFilter="cancelBubble" nodeType="interactiveSeq">
                <p:stCondLst>
                  <p:cond evt="onClick" delay="0">
                    <p:tgtEl>
                      <p:spTgt spid="15"/>
                    </p:tgtEl>
                  </p:cond>
                </p:stCondLst>
                <p:endSync evt="end" delay="0">
                  <p:rtn val="all"/>
                </p:endSync>
                <p:childTnLst>
                  <p:par>
                    <p:cTn id="34" fill="hold">
                      <p:stCondLst>
                        <p:cond delay="0"/>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15"/>
                                        </p:tgtEl>
                                      </p:cBhvr>
                                    </p:animEffect>
                                    <p:set>
                                      <p:cBhvr>
                                        <p:cTn id="38"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9" restart="whenNotActive" fill="hold" evtFilter="cancelBubble" nodeType="interactiveSeq">
                <p:stCondLst>
                  <p:cond evt="onClick" delay="0">
                    <p:tgtEl>
                      <p:spTgt spid="16"/>
                    </p:tgtEl>
                  </p:cond>
                </p:stCondLst>
                <p:endSync evt="end" delay="0">
                  <p:rtn val="all"/>
                </p:endSync>
                <p:childTnLst>
                  <p:par>
                    <p:cTn id="40" fill="hold">
                      <p:stCondLst>
                        <p:cond delay="0"/>
                      </p:stCondLst>
                      <p:childTnLst>
                        <p:par>
                          <p:cTn id="41" fill="hold">
                            <p:stCondLst>
                              <p:cond delay="0"/>
                            </p:stCondLst>
                            <p:childTnLst>
                              <p:par>
                                <p:cTn id="42" presetID="10" presetClass="exit" presetSubtype="0" fill="hold" grpId="0" nodeType="clickEffect">
                                  <p:stCondLst>
                                    <p:cond delay="0"/>
                                  </p:stCondLst>
                                  <p:childTnLst>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5" restart="whenNotActive" fill="hold" evtFilter="cancelBubble" nodeType="interactiveSeq">
                <p:stCondLst>
                  <p:cond evt="onClick" delay="0">
                    <p:tgtEl>
                      <p:spTgt spid="17"/>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17"/>
                                        </p:tgtEl>
                                      </p:cBhvr>
                                    </p:animEffect>
                                    <p:set>
                                      <p:cBhvr>
                                        <p:cTn id="50"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1" restart="whenNotActive" fill="hold" evtFilter="cancelBubble" nodeType="interactiveSeq">
                <p:stCondLst>
                  <p:cond evt="onClick" delay="0">
                    <p:tgtEl>
                      <p:spTgt spid="19"/>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0" nodeType="clickEffect">
                                  <p:stCondLst>
                                    <p:cond delay="0"/>
                                  </p:stCondLst>
                                  <p:childTnLst>
                                    <p:animEffect transition="out" filter="fade">
                                      <p:cBhvr>
                                        <p:cTn id="55" dur="500"/>
                                        <p:tgtEl>
                                          <p:spTgt spid="19"/>
                                        </p:tgtEl>
                                      </p:cBhvr>
                                    </p:animEffect>
                                    <p:set>
                                      <p:cBhvr>
                                        <p:cTn id="56"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9" grpId="0" animBg="1"/>
      <p:bldP spid="11" grpId="0" animBg="1"/>
      <p:bldP spid="13" grpId="0" animBg="1"/>
      <p:bldP spid="14" grpId="0"/>
      <p:bldP spid="15" grpId="0" animBg="1"/>
      <p:bldP spid="15" grpId="1" animBg="1"/>
      <p:bldP spid="16" grpId="0" animBg="1"/>
      <p:bldP spid="16" grpId="1" animBg="1"/>
      <p:bldP spid="17" grpId="0" animBg="1"/>
      <p:bldP spid="17" grpId="1" animBg="1"/>
      <p:bldP spid="18" grpId="0"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87744"/>
            <a:chOff x="0" y="13335"/>
            <a:chExt cx="9144218" cy="587744"/>
          </a:xfrm>
        </p:grpSpPr>
        <p:sp>
          <p:nvSpPr>
            <p:cNvPr id="3" name="TextBox 32"/>
            <p:cNvSpPr txBox="1"/>
            <p:nvPr/>
          </p:nvSpPr>
          <p:spPr>
            <a:xfrm>
              <a:off x="0" y="13335"/>
              <a:ext cx="9144000" cy="584775"/>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More Complex Denominators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251520" y="836712"/>
            <a:ext cx="7920880" cy="646331"/>
          </a:xfrm>
          <a:prstGeom prst="rect">
            <a:avLst/>
          </a:prstGeom>
          <a:noFill/>
        </p:spPr>
        <p:txBody>
          <a:bodyPr wrap="square" rtlCol="0">
            <a:spAutoFit/>
          </a:bodyPr>
          <a:lstStyle/>
          <a:p>
            <a:r>
              <a:rPr lang="en-GB" dirty="0"/>
              <a:t>You’ve seen ‘rationalising a denominator’, the idea being that we don’t like to divide things by an irrational number.</a:t>
            </a:r>
          </a:p>
        </p:txBody>
      </p:sp>
      <mc:AlternateContent xmlns:mc="http://schemas.openxmlformats.org/markup-compatibility/2006" xmlns:a14="http://schemas.microsoft.com/office/drawing/2010/main">
        <mc:Choice Requires="a14">
          <p:sp>
            <p:nvSpPr>
              <p:cNvPr id="6" name="Rectangle 5"/>
              <p:cNvSpPr/>
              <p:nvPr/>
            </p:nvSpPr>
            <p:spPr>
              <a:xfrm>
                <a:off x="239981" y="1697208"/>
                <a:ext cx="8064896" cy="1911677"/>
              </a:xfrm>
              <a:prstGeom prst="rect">
                <a:avLst/>
              </a:prstGeom>
            </p:spPr>
            <p:txBody>
              <a:bodyPr wrap="square">
                <a:spAutoFit/>
              </a:bodyPr>
              <a:lstStyle/>
              <a:p>
                <a:r>
                  <a:rPr lang="en-GB" dirty="0"/>
                  <a:t>But what do we multiply the top and bottom by if we have a more complicated denominator?</a:t>
                </a:r>
              </a:p>
              <a:p>
                <a:endParaRPr lang="en-GB" dirty="0"/>
              </a:p>
              <a:p>
                <a:pPr/>
                <a14:m>
                  <m:oMathPara xmlns:m="http://schemas.openxmlformats.org/officeDocument/2006/math">
                    <m:oMathParaPr>
                      <m:jc m:val="centerGroup"/>
                    </m:oMathParaPr>
                    <m:oMath xmlns:m="http://schemas.openxmlformats.org/officeDocument/2006/math">
                      <m:f>
                        <m:fPr>
                          <m:ctrlPr>
                            <a:rPr lang="en-GB" sz="2800" b="0" i="1" smtClean="0">
                              <a:latin typeface="Cambria Math" panose="02040503050406030204" pitchFamily="18" charset="0"/>
                            </a:rPr>
                          </m:ctrlPr>
                        </m:fPr>
                        <m:num>
                          <m:r>
                            <a:rPr lang="en-GB" sz="2800" b="0" i="1" smtClean="0">
                              <a:latin typeface="Cambria Math" panose="02040503050406030204" pitchFamily="18" charset="0"/>
                            </a:rPr>
                            <m:t>1</m:t>
                          </m:r>
                        </m:num>
                        <m:den>
                          <m:rad>
                            <m:radPr>
                              <m:degHide m:val="on"/>
                              <m:ctrlPr>
                                <a:rPr lang="en-GB" sz="2800" b="0" i="1" smtClean="0">
                                  <a:latin typeface="Cambria Math" panose="02040503050406030204" pitchFamily="18" charset="0"/>
                                </a:rPr>
                              </m:ctrlPr>
                            </m:radPr>
                            <m:deg/>
                            <m:e>
                              <m:r>
                                <a:rPr lang="en-GB" sz="2800" b="0" i="1" smtClean="0">
                                  <a:latin typeface="Cambria Math" panose="02040503050406030204" pitchFamily="18" charset="0"/>
                                </a:rPr>
                                <m:t>2</m:t>
                              </m:r>
                            </m:e>
                          </m:rad>
                          <m:r>
                            <a:rPr lang="en-GB" sz="2800" b="0" i="1" smtClean="0">
                              <a:latin typeface="Cambria Math" panose="02040503050406030204" pitchFamily="18" charset="0"/>
                            </a:rPr>
                            <m:t>+1</m:t>
                          </m:r>
                        </m:den>
                      </m:f>
                      <m:r>
                        <a:rPr lang="en-GB" sz="2800" b="0" i="1" smtClean="0">
                          <a:latin typeface="Cambria Math" panose="02040503050406030204" pitchFamily="18" charset="0"/>
                        </a:rPr>
                        <m:t>×</m:t>
                      </m:r>
                      <m:f>
                        <m:fPr>
                          <m:ctrlPr>
                            <a:rPr lang="en-GB" sz="2800" b="1" i="1" smtClean="0">
                              <a:latin typeface="Cambria Math" panose="02040503050406030204" pitchFamily="18" charset="0"/>
                            </a:rPr>
                          </m:ctrlPr>
                        </m:fPr>
                        <m:num>
                          <m:rad>
                            <m:radPr>
                              <m:degHide m:val="on"/>
                              <m:ctrlPr>
                                <a:rPr lang="en-GB" sz="2800" b="1" i="1" smtClean="0">
                                  <a:latin typeface="Cambria Math" panose="02040503050406030204" pitchFamily="18" charset="0"/>
                                </a:rPr>
                              </m:ctrlPr>
                            </m:radPr>
                            <m:deg/>
                            <m:e>
                              <m:r>
                                <a:rPr lang="en-GB" sz="2800" b="1" i="1" smtClean="0">
                                  <a:latin typeface="Cambria Math" panose="02040503050406030204" pitchFamily="18" charset="0"/>
                                </a:rPr>
                                <m:t>𝟐</m:t>
                              </m:r>
                            </m:e>
                          </m:rad>
                          <m:r>
                            <a:rPr lang="en-GB" sz="2800" b="1" i="1" smtClean="0">
                              <a:latin typeface="Cambria Math" panose="02040503050406030204" pitchFamily="18" charset="0"/>
                            </a:rPr>
                            <m:t>−</m:t>
                          </m:r>
                          <m:r>
                            <a:rPr lang="en-GB" sz="2800" b="1" i="1" smtClean="0">
                              <a:latin typeface="Cambria Math" panose="02040503050406030204" pitchFamily="18" charset="0"/>
                            </a:rPr>
                            <m:t>𝟏</m:t>
                          </m:r>
                        </m:num>
                        <m:den>
                          <m:rad>
                            <m:radPr>
                              <m:degHide m:val="on"/>
                              <m:ctrlPr>
                                <a:rPr lang="en-GB" sz="2800" b="1" i="1" smtClean="0">
                                  <a:latin typeface="Cambria Math" panose="02040503050406030204" pitchFamily="18" charset="0"/>
                                </a:rPr>
                              </m:ctrlPr>
                            </m:radPr>
                            <m:deg/>
                            <m:e>
                              <m:r>
                                <a:rPr lang="en-GB" sz="2800" b="1" i="1" smtClean="0">
                                  <a:latin typeface="Cambria Math" panose="02040503050406030204" pitchFamily="18" charset="0"/>
                                </a:rPr>
                                <m:t>𝟐</m:t>
                              </m:r>
                            </m:e>
                          </m:rad>
                          <m:r>
                            <a:rPr lang="en-GB" sz="2800" b="1" i="1" smtClean="0">
                              <a:latin typeface="Cambria Math" panose="02040503050406030204" pitchFamily="18" charset="0"/>
                            </a:rPr>
                            <m:t>−</m:t>
                          </m:r>
                          <m:r>
                            <a:rPr lang="en-GB" sz="2800" b="1" i="1" smtClean="0">
                              <a:latin typeface="Cambria Math" panose="02040503050406030204" pitchFamily="18" charset="0"/>
                            </a:rPr>
                            <m:t>𝟏</m:t>
                          </m:r>
                        </m:den>
                      </m:f>
                      <m:r>
                        <a:rPr lang="en-GB" sz="2800" b="1" i="1" smtClean="0">
                          <a:latin typeface="Cambria Math" panose="02040503050406030204" pitchFamily="18" charset="0"/>
                        </a:rPr>
                        <m:t>=</m:t>
                      </m:r>
                      <m:f>
                        <m:fPr>
                          <m:ctrlPr>
                            <a:rPr lang="en-GB" sz="2800" b="1" i="1" smtClean="0">
                              <a:latin typeface="Cambria Math" panose="02040503050406030204" pitchFamily="18" charset="0"/>
                            </a:rPr>
                          </m:ctrlPr>
                        </m:fPr>
                        <m:num>
                          <m:rad>
                            <m:radPr>
                              <m:degHide m:val="on"/>
                              <m:ctrlPr>
                                <a:rPr lang="en-GB" sz="2800" b="1" i="1" smtClean="0">
                                  <a:latin typeface="Cambria Math" panose="02040503050406030204" pitchFamily="18" charset="0"/>
                                </a:rPr>
                              </m:ctrlPr>
                            </m:radPr>
                            <m:deg/>
                            <m:e>
                              <m:r>
                                <a:rPr lang="en-GB" sz="2800" b="1" i="1" smtClean="0">
                                  <a:latin typeface="Cambria Math" panose="02040503050406030204" pitchFamily="18" charset="0"/>
                                </a:rPr>
                                <m:t>𝟐</m:t>
                              </m:r>
                            </m:e>
                          </m:rad>
                          <m:r>
                            <a:rPr lang="en-GB" sz="2800" b="1" i="1" smtClean="0">
                              <a:latin typeface="Cambria Math" panose="02040503050406030204" pitchFamily="18" charset="0"/>
                            </a:rPr>
                            <m:t>−</m:t>
                          </m:r>
                          <m:r>
                            <a:rPr lang="en-GB" sz="2800" b="1" i="1" smtClean="0">
                              <a:latin typeface="Cambria Math" panose="02040503050406030204" pitchFamily="18" charset="0"/>
                            </a:rPr>
                            <m:t>𝟏</m:t>
                          </m:r>
                        </m:num>
                        <m:den>
                          <m:r>
                            <a:rPr lang="en-GB" sz="2800" b="1" i="1" smtClean="0">
                              <a:latin typeface="Cambria Math" panose="02040503050406030204" pitchFamily="18" charset="0"/>
                            </a:rPr>
                            <m:t>𝟏</m:t>
                          </m:r>
                        </m:den>
                      </m:f>
                      <m:r>
                        <a:rPr lang="en-GB" sz="2800" b="1" i="1" smtClean="0">
                          <a:latin typeface="Cambria Math" panose="02040503050406030204" pitchFamily="18" charset="0"/>
                        </a:rPr>
                        <m:t>=</m:t>
                      </m:r>
                      <m:rad>
                        <m:radPr>
                          <m:degHide m:val="on"/>
                          <m:ctrlPr>
                            <a:rPr lang="en-GB" sz="2800" b="1" i="1" smtClean="0">
                              <a:latin typeface="Cambria Math" panose="02040503050406030204" pitchFamily="18" charset="0"/>
                            </a:rPr>
                          </m:ctrlPr>
                        </m:radPr>
                        <m:deg/>
                        <m:e>
                          <m:r>
                            <a:rPr lang="en-GB" sz="2800" b="1" i="1" smtClean="0">
                              <a:latin typeface="Cambria Math" panose="02040503050406030204" pitchFamily="18" charset="0"/>
                            </a:rPr>
                            <m:t>𝟐</m:t>
                          </m:r>
                        </m:e>
                      </m:rad>
                      <m:r>
                        <a:rPr lang="en-GB" sz="2800" b="1" i="1" smtClean="0">
                          <a:latin typeface="Cambria Math" panose="02040503050406030204" pitchFamily="18" charset="0"/>
                        </a:rPr>
                        <m:t>−</m:t>
                      </m:r>
                      <m:r>
                        <a:rPr lang="en-GB" sz="2800" b="1" i="1" smtClean="0">
                          <a:latin typeface="Cambria Math" panose="02040503050406030204" pitchFamily="18" charset="0"/>
                        </a:rPr>
                        <m:t>𝟏</m:t>
                      </m:r>
                    </m:oMath>
                  </m:oMathPara>
                </a14:m>
                <a:endParaRPr lang="en-GB" sz="2800" b="1" dirty="0"/>
              </a:p>
            </p:txBody>
          </p:sp>
        </mc:Choice>
        <mc:Fallback xmlns="">
          <p:sp>
            <p:nvSpPr>
              <p:cNvPr id="6" name="Rectangle 5"/>
              <p:cNvSpPr>
                <a:spLocks noRot="1" noChangeAspect="1" noMove="1" noResize="1" noEditPoints="1" noAdjustHandles="1" noChangeArrowheads="1" noChangeShapeType="1" noTextEdit="1"/>
              </p:cNvSpPr>
              <p:nvPr/>
            </p:nvSpPr>
            <p:spPr>
              <a:xfrm>
                <a:off x="239981" y="1697208"/>
                <a:ext cx="8064896" cy="1911677"/>
              </a:xfrm>
              <a:prstGeom prst="rect">
                <a:avLst/>
              </a:prstGeom>
              <a:blipFill rotWithShape="0">
                <a:blip r:embed="rId2"/>
                <a:stretch>
                  <a:fillRect l="-605" t="-1592"/>
                </a:stretch>
              </a:blipFill>
            </p:spPr>
            <p:txBody>
              <a:bodyPr/>
              <a:lstStyle/>
              <a:p>
                <a:r>
                  <a:rPr lang="en-GB">
                    <a:noFill/>
                  </a:rPr>
                  <a:t> </a:t>
                </a:r>
              </a:p>
            </p:txBody>
          </p:sp>
        </mc:Fallback>
      </mc:AlternateContent>
      <p:sp>
        <p:nvSpPr>
          <p:cNvPr id="9" name="Rectangle 8"/>
          <p:cNvSpPr/>
          <p:nvPr/>
        </p:nvSpPr>
        <p:spPr>
          <a:xfrm>
            <a:off x="2868117" y="2404367"/>
            <a:ext cx="1180949" cy="13376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4444034" y="2404367"/>
            <a:ext cx="2924739" cy="13376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1" name="TextBox 10"/>
              <p:cNvSpPr txBox="1"/>
              <p:nvPr/>
            </p:nvSpPr>
            <p:spPr>
              <a:xfrm>
                <a:off x="527623" y="4449146"/>
                <a:ext cx="7832822" cy="120032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We basically use the same expression but with the sign reversed (this is known as the </a:t>
                </a:r>
                <a:r>
                  <a:rPr lang="en-GB" i="1" dirty="0"/>
                  <a:t>conjugate</a:t>
                </a:r>
                <a:r>
                  <a:rPr lang="en-GB" dirty="0"/>
                  <a:t>). That way, we obtain the difference of two squares. Since </a:t>
                </a:r>
                <a14:m>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𝑏</m:t>
                        </m:r>
                      </m:e>
                    </m:d>
                    <m:d>
                      <m:dPr>
                        <m:ctrlPr>
                          <a:rPr lang="en-GB" b="0" i="1" smtClean="0">
                            <a:latin typeface="Cambria Math" panose="02040503050406030204" pitchFamily="18" charset="0"/>
                          </a:rPr>
                        </m:ctrlPr>
                      </m:dPr>
                      <m:e>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𝑏</m:t>
                        </m:r>
                      </m:e>
                    </m:d>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𝑎</m:t>
                        </m:r>
                      </m:e>
                      <m:sup>
                        <m:r>
                          <a:rPr lang="en-GB" b="0" i="1" smtClean="0">
                            <a:latin typeface="Cambria Math" panose="02040503050406030204" pitchFamily="18" charset="0"/>
                          </a:rPr>
                          <m:t>2</m:t>
                        </m:r>
                      </m:sup>
                    </m:sSup>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oMath>
                </a14:m>
                <a:r>
                  <a:rPr lang="en-GB" dirty="0"/>
                  <a:t>, any surds will be squared and thus we’ll end up with no surds in the denominator.</a:t>
                </a:r>
              </a:p>
            </p:txBody>
          </p:sp>
        </mc:Choice>
        <mc:Fallback xmlns="">
          <p:sp>
            <p:nvSpPr>
              <p:cNvPr id="11" name="TextBox 10"/>
              <p:cNvSpPr txBox="1">
                <a:spLocks noRot="1" noChangeAspect="1" noMove="1" noResize="1" noEditPoints="1" noAdjustHandles="1" noChangeArrowheads="1" noChangeShapeType="1" noTextEdit="1"/>
              </p:cNvSpPr>
              <p:nvPr/>
            </p:nvSpPr>
            <p:spPr>
              <a:xfrm>
                <a:off x="527623" y="4449146"/>
                <a:ext cx="7832822" cy="1200329"/>
              </a:xfrm>
              <a:prstGeom prst="rect">
                <a:avLst/>
              </a:prstGeom>
              <a:blipFill>
                <a:blip r:embed="rId3"/>
                <a:stretch>
                  <a:fillRect l="-543" t="-1990" b="-5970"/>
                </a:stretch>
              </a:blipFill>
            </p:spPr>
            <p:txBody>
              <a:bodyPr/>
              <a:lstStyle/>
              <a:p>
                <a:r>
                  <a:rPr lang="en-GB">
                    <a:noFill/>
                  </a:rPr>
                  <a:t> </a:t>
                </a:r>
              </a:p>
            </p:txBody>
          </p:sp>
        </mc:Fallback>
      </mc:AlternateContent>
    </p:spTree>
    <p:extLst>
      <p:ext uri="{BB962C8B-B14F-4D97-AF65-F5344CB8AC3E}">
        <p14:creationId xmlns:p14="http://schemas.microsoft.com/office/powerpoint/2010/main" val="108332404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nextCondLst>
                <p:cond evt="onClick" delay="0">
                  <p:tgtEl>
                    <p:spTgt spid="9"/>
                  </p:tgtEl>
                </p:cond>
              </p:nextCondLst>
            </p:seq>
            <p:seq concurrent="1" nextAc="seek">
              <p:cTn id="11" restart="whenNotActive" fill="hold" evtFilter="cancelBubble" nodeType="interactiveSeq">
                <p:stCondLst>
                  <p:cond evt="onClick" delay="0">
                    <p:tgtEl>
                      <p:spTgt spid="10"/>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0" nodeType="clickEffect">
                                  <p:stCondLst>
                                    <p:cond delay="0"/>
                                  </p:stCondLst>
                                  <p:childTnLst>
                                    <p:animEffect transition="out" filter="fade">
                                      <p:cBhvr>
                                        <p:cTn id="15" dur="500"/>
                                        <p:tgtEl>
                                          <p:spTgt spid="10"/>
                                        </p:tgtEl>
                                      </p:cBhvr>
                                    </p:animEffect>
                                    <p:set>
                                      <p:cBhvr>
                                        <p:cTn id="16"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animBg="1"/>
      <p:bldP spid="10"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More Examples</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683568" y="1052736"/>
                <a:ext cx="5472608" cy="94218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6</m:t>
                              </m:r>
                            </m:e>
                          </m:rad>
                          <m:r>
                            <a:rPr lang="en-GB" sz="2400" b="0" i="1" smtClean="0">
                              <a:latin typeface="Cambria Math" panose="02040503050406030204" pitchFamily="18" charset="0"/>
                            </a:rPr>
                            <m:t>−2</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6</m:t>
                              </m:r>
                            </m:e>
                          </m:rad>
                          <m:r>
                            <a:rPr lang="en-GB" sz="2400" b="0" i="1" smtClean="0">
                              <a:latin typeface="Cambria Math" panose="02040503050406030204" pitchFamily="18" charset="0"/>
                            </a:rPr>
                            <m:t>+2</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6</m:t>
                              </m:r>
                            </m:e>
                          </m:rad>
                          <m:r>
                            <a:rPr lang="en-GB" sz="2400" b="0" i="1" smtClean="0">
                              <a:latin typeface="Cambria Math" panose="02040503050406030204" pitchFamily="18" charset="0"/>
                            </a:rPr>
                            <m:t>+2</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6</m:t>
                              </m:r>
                            </m:e>
                          </m:rad>
                          <m:r>
                            <a:rPr lang="en-GB" sz="2400" b="0" i="1" smtClean="0">
                              <a:latin typeface="Cambria Math" panose="02040503050406030204" pitchFamily="18" charset="0"/>
                            </a:rPr>
                            <m:t>+6</m:t>
                          </m:r>
                        </m:num>
                        <m:den>
                          <m:r>
                            <a:rPr lang="en-GB" sz="2400" b="0" i="1" smtClean="0">
                              <a:latin typeface="Cambria Math" panose="02040503050406030204" pitchFamily="18" charset="0"/>
                            </a:rPr>
                            <m:t>2</m:t>
                          </m:r>
                        </m:den>
                      </m:f>
                    </m:oMath>
                  </m:oMathPara>
                </a14:m>
                <a:endParaRPr lang="en-GB" sz="2400" dirty="0"/>
              </a:p>
            </p:txBody>
          </p:sp>
        </mc:Choice>
        <mc:Fallback xmlns="">
          <p:sp>
            <p:nvSpPr>
              <p:cNvPr id="5" name="TextBox 4"/>
              <p:cNvSpPr txBox="1">
                <a:spLocks noRot="1" noChangeAspect="1" noMove="1" noResize="1" noEditPoints="1" noAdjustHandles="1" noChangeArrowheads="1" noChangeShapeType="1" noTextEdit="1"/>
              </p:cNvSpPr>
              <p:nvPr/>
            </p:nvSpPr>
            <p:spPr>
              <a:xfrm>
                <a:off x="683568" y="1052736"/>
                <a:ext cx="5472608" cy="942181"/>
              </a:xfrm>
              <a:prstGeom prst="rect">
                <a:avLst/>
              </a:prstGeom>
              <a:blipFill rotWithShape="0">
                <a:blip r:embed="rId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6037943" y="1029354"/>
                <a:ext cx="2998553" cy="185884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You can explicitly expand out </a:t>
                </a:r>
                <a14:m>
                  <m:oMath xmlns:m="http://schemas.openxmlformats.org/officeDocument/2006/math">
                    <m:d>
                      <m:dPr>
                        <m:ctrlPr>
                          <a:rPr lang="en-GB" sz="1600" b="0" i="1" smtClean="0">
                            <a:latin typeface="Cambria Math" panose="02040503050406030204" pitchFamily="18" charset="0"/>
                          </a:rPr>
                        </m:ctrlPr>
                      </m:dPr>
                      <m:e>
                        <m:rad>
                          <m:radPr>
                            <m:degHide m:val="on"/>
                            <m:ctrlPr>
                              <a:rPr lang="en-GB" sz="1600" b="0" i="1" smtClean="0">
                                <a:latin typeface="Cambria Math" panose="02040503050406030204" pitchFamily="18" charset="0"/>
                              </a:rPr>
                            </m:ctrlPr>
                          </m:radPr>
                          <m:deg/>
                          <m:e>
                            <m:r>
                              <a:rPr lang="en-GB" sz="1600" b="0" i="1" smtClean="0">
                                <a:latin typeface="Cambria Math" panose="02040503050406030204" pitchFamily="18" charset="0"/>
                              </a:rPr>
                              <m:t>6</m:t>
                            </m:r>
                          </m:e>
                        </m:rad>
                        <m:r>
                          <a:rPr lang="en-GB" sz="1600" b="0" i="1" smtClean="0">
                            <a:latin typeface="Cambria Math" panose="02040503050406030204" pitchFamily="18" charset="0"/>
                          </a:rPr>
                          <m:t>−2</m:t>
                        </m:r>
                      </m:e>
                    </m:d>
                    <m:d>
                      <m:dPr>
                        <m:ctrlPr>
                          <a:rPr lang="en-GB" sz="1600" b="0" i="1" smtClean="0">
                            <a:latin typeface="Cambria Math" panose="02040503050406030204" pitchFamily="18" charset="0"/>
                          </a:rPr>
                        </m:ctrlPr>
                      </m:dPr>
                      <m:e>
                        <m:rad>
                          <m:radPr>
                            <m:degHide m:val="on"/>
                            <m:ctrlPr>
                              <a:rPr lang="en-GB" sz="1600" b="0" i="1" smtClean="0">
                                <a:latin typeface="Cambria Math" panose="02040503050406030204" pitchFamily="18" charset="0"/>
                              </a:rPr>
                            </m:ctrlPr>
                          </m:radPr>
                          <m:deg/>
                          <m:e>
                            <m:r>
                              <a:rPr lang="en-GB" sz="1600" b="0" i="1" smtClean="0">
                                <a:latin typeface="Cambria Math" panose="02040503050406030204" pitchFamily="18" charset="0"/>
                              </a:rPr>
                              <m:t>6</m:t>
                            </m:r>
                          </m:e>
                        </m:rad>
                        <m:r>
                          <a:rPr lang="en-GB" sz="1600" b="0" i="1" smtClean="0">
                            <a:latin typeface="Cambria Math" panose="02040503050406030204" pitchFamily="18" charset="0"/>
                          </a:rPr>
                          <m:t>+2</m:t>
                        </m:r>
                      </m:e>
                    </m:d>
                  </m:oMath>
                </a14:m>
                <a:r>
                  <a:rPr lang="en-GB" sz="1600" dirty="0"/>
                  <a:t> in the denominator, but remember that </a:t>
                </a:r>
                <a14:m>
                  <m:oMath xmlns:m="http://schemas.openxmlformats.org/officeDocument/2006/math">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𝑎</m:t>
                        </m:r>
                        <m:r>
                          <a:rPr lang="en-GB" sz="1600" b="0" i="1" smtClean="0">
                            <a:latin typeface="Cambria Math" panose="02040503050406030204" pitchFamily="18" charset="0"/>
                          </a:rPr>
                          <m:t>−</m:t>
                        </m:r>
                        <m:r>
                          <a:rPr lang="en-GB" sz="1600" b="0" i="1" smtClean="0">
                            <a:latin typeface="Cambria Math" panose="02040503050406030204" pitchFamily="18" charset="0"/>
                          </a:rPr>
                          <m:t>𝑏</m:t>
                        </m:r>
                      </m:e>
                    </m:d>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𝑎</m:t>
                        </m:r>
                        <m:r>
                          <a:rPr lang="en-GB" sz="1600" b="0" i="1" smtClean="0">
                            <a:latin typeface="Cambria Math" panose="02040503050406030204" pitchFamily="18" charset="0"/>
                          </a:rPr>
                          <m:t>+</m:t>
                        </m:r>
                        <m:r>
                          <a:rPr lang="en-GB" sz="1600" b="0" i="1" smtClean="0">
                            <a:latin typeface="Cambria Math" panose="02040503050406030204" pitchFamily="18" charset="0"/>
                          </a:rPr>
                          <m:t>𝑏</m:t>
                        </m:r>
                      </m:e>
                    </m:d>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𝑎</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𝑏</m:t>
                        </m:r>
                      </m:e>
                      <m:sup>
                        <m:r>
                          <a:rPr lang="en-GB" sz="1600" b="0" i="1" smtClean="0">
                            <a:latin typeface="Cambria Math" panose="02040503050406030204" pitchFamily="18" charset="0"/>
                          </a:rPr>
                          <m:t>2</m:t>
                        </m:r>
                      </m:sup>
                    </m:sSup>
                  </m:oMath>
                </a14:m>
                <a:r>
                  <a:rPr lang="en-GB" sz="1600" dirty="0"/>
                  <a:t> so we can mentally obtain </a:t>
                </a:r>
                <a14:m>
                  <m:oMath xmlns:m="http://schemas.openxmlformats.org/officeDocument/2006/math">
                    <m:r>
                      <a:rPr lang="en-GB" sz="1600" b="0" i="1" smtClean="0">
                        <a:latin typeface="Cambria Math" panose="02040503050406030204" pitchFamily="18" charset="0"/>
                      </a:rPr>
                      <m:t>6−4=2</m:t>
                    </m:r>
                  </m:oMath>
                </a14:m>
                <a:endParaRPr lang="en-GB" sz="1600" dirty="0"/>
              </a:p>
              <a:p>
                <a:r>
                  <a:rPr lang="en-GB" sz="1600" dirty="0"/>
                  <a:t>Just remember: ‘difference of two squares’!</a:t>
                </a:r>
              </a:p>
            </p:txBody>
          </p:sp>
        </mc:Choice>
        <mc:Fallback xmlns="">
          <p:sp>
            <p:nvSpPr>
              <p:cNvPr id="7" name="TextBox 6"/>
              <p:cNvSpPr txBox="1">
                <a:spLocks noRot="1" noChangeAspect="1" noMove="1" noResize="1" noEditPoints="1" noAdjustHandles="1" noChangeArrowheads="1" noChangeShapeType="1" noTextEdit="1"/>
              </p:cNvSpPr>
              <p:nvPr/>
            </p:nvSpPr>
            <p:spPr>
              <a:xfrm>
                <a:off x="6037943" y="1029354"/>
                <a:ext cx="2998553" cy="1858842"/>
              </a:xfrm>
              <a:prstGeom prst="rect">
                <a:avLst/>
              </a:prstGeom>
              <a:blipFill>
                <a:blip r:embed="rId3"/>
                <a:stretch>
                  <a:fillRect l="-605" t="-324" r="-1613" b="-2589"/>
                </a:stretch>
              </a:blipFill>
            </p:spPr>
            <p:txBody>
              <a:bodyPr/>
              <a:lstStyle/>
              <a:p>
                <a:r>
                  <a:rPr lang="en-GB">
                    <a:noFill/>
                  </a:rPr>
                  <a:t> </a:t>
                </a:r>
              </a:p>
            </p:txBody>
          </p:sp>
        </mc:Fallback>
      </mc:AlternateContent>
      <p:cxnSp>
        <p:nvCxnSpPr>
          <p:cNvPr id="9" name="Straight Arrow Connector 8"/>
          <p:cNvCxnSpPr/>
          <p:nvPr/>
        </p:nvCxnSpPr>
        <p:spPr>
          <a:xfrm flipH="1">
            <a:off x="5220072" y="1700808"/>
            <a:ext cx="936104" cy="72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Rectangle 10"/>
          <p:cNvSpPr/>
          <p:nvPr/>
        </p:nvSpPr>
        <p:spPr>
          <a:xfrm>
            <a:off x="4092304" y="1080655"/>
            <a:ext cx="1127768" cy="9025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2" name="TextBox 11"/>
              <p:cNvSpPr txBox="1"/>
              <p:nvPr/>
            </p:nvSpPr>
            <p:spPr>
              <a:xfrm>
                <a:off x="755576" y="4529342"/>
                <a:ext cx="7704856" cy="135248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m:t>
                              </m:r>
                            </m:e>
                          </m:rad>
                          <m:r>
                            <a:rPr lang="en-GB" sz="2400" b="0" i="1" smtClean="0">
                              <a:latin typeface="Cambria Math" panose="02040503050406030204" pitchFamily="18" charset="0"/>
                            </a:rPr>
                            <m:t>+4</m:t>
                          </m:r>
                        </m:num>
                        <m:den>
                          <m:r>
                            <a:rPr lang="en-GB" sz="2400" b="0" i="1" smtClean="0">
                              <a:latin typeface="Cambria Math" panose="02040503050406030204" pitchFamily="18" charset="0"/>
                            </a:rPr>
                            <m:t>5</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2</m:t>
                              </m:r>
                            </m:e>
                          </m:rad>
                          <m:r>
                            <a:rPr lang="en-GB" sz="2400" b="0" i="1" smtClean="0">
                              <a:latin typeface="Cambria Math" panose="02040503050406030204" pitchFamily="18" charset="0"/>
                            </a:rPr>
                            <m:t>−7</m:t>
                          </m:r>
                        </m:den>
                      </m:f>
                      <m:r>
                        <a:rPr lang="en-GB" sz="2400" b="0"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a:latin typeface="Cambria Math" panose="02040503050406030204" pitchFamily="18" charset="0"/>
                            </a:rPr>
                            <m:t>𝟓</m:t>
                          </m:r>
                          <m:rad>
                            <m:radPr>
                              <m:degHide m:val="on"/>
                              <m:ctrlPr>
                                <a:rPr lang="en-GB" sz="2400" b="1" i="1">
                                  <a:latin typeface="Cambria Math" panose="02040503050406030204" pitchFamily="18" charset="0"/>
                                </a:rPr>
                              </m:ctrlPr>
                            </m:radPr>
                            <m:deg/>
                            <m:e>
                              <m:r>
                                <a:rPr lang="en-GB" sz="2400" b="1" i="1">
                                  <a:latin typeface="Cambria Math" panose="02040503050406030204" pitchFamily="18" charset="0"/>
                                </a:rPr>
                                <m:t>𝟐</m:t>
                              </m:r>
                            </m:e>
                          </m:rad>
                          <m:r>
                            <a:rPr lang="en-GB" sz="2400" b="1" i="1" smtClean="0">
                              <a:latin typeface="Cambria Math" panose="02040503050406030204" pitchFamily="18" charset="0"/>
                            </a:rPr>
                            <m:t>+</m:t>
                          </m:r>
                          <m:r>
                            <a:rPr lang="en-GB" sz="2400" b="1" i="1">
                              <a:latin typeface="Cambria Math" panose="02040503050406030204" pitchFamily="18" charset="0"/>
                            </a:rPr>
                            <m:t>𝟕</m:t>
                          </m:r>
                        </m:num>
                        <m:den>
                          <m:r>
                            <a:rPr lang="en-GB" sz="2400" b="1" i="1">
                              <a:latin typeface="Cambria Math" panose="02040503050406030204" pitchFamily="18" charset="0"/>
                            </a:rPr>
                            <m:t>𝟓</m:t>
                          </m:r>
                          <m:rad>
                            <m:radPr>
                              <m:degHide m:val="on"/>
                              <m:ctrlPr>
                                <a:rPr lang="en-GB" sz="2400" b="1" i="1">
                                  <a:latin typeface="Cambria Math" panose="02040503050406030204" pitchFamily="18" charset="0"/>
                                </a:rPr>
                              </m:ctrlPr>
                            </m:radPr>
                            <m:deg/>
                            <m:e>
                              <m:r>
                                <a:rPr lang="en-GB" sz="2400" b="1" i="1">
                                  <a:latin typeface="Cambria Math" panose="02040503050406030204" pitchFamily="18" charset="0"/>
                                </a:rPr>
                                <m:t>𝟐</m:t>
                              </m:r>
                            </m:e>
                          </m:rad>
                          <m:r>
                            <a:rPr lang="en-GB" sz="2400" b="1" i="1" smtClean="0">
                              <a:latin typeface="Cambria Math" panose="02040503050406030204" pitchFamily="18" charset="0"/>
                            </a:rPr>
                            <m:t>+</m:t>
                          </m:r>
                          <m:r>
                            <a:rPr lang="en-GB" sz="2400" b="1" i="1">
                              <a:latin typeface="Cambria Math" panose="02040503050406030204" pitchFamily="18" charset="0"/>
                            </a:rPr>
                            <m:t>𝟕</m:t>
                          </m:r>
                        </m:den>
                      </m:f>
                      <m:r>
                        <a:rPr lang="en-GB" sz="2400" b="1" i="1" smtClean="0">
                          <a:latin typeface="Cambria Math" panose="02040503050406030204" pitchFamily="18" charset="0"/>
                        </a:rPr>
                        <m:t>=</m:t>
                      </m:r>
                      <m:f>
                        <m:fPr>
                          <m:ctrlPr>
                            <a:rPr lang="en-GB" sz="2400" b="1" i="1" smtClean="0">
                              <a:latin typeface="Cambria Math" panose="02040503050406030204" pitchFamily="18" charset="0"/>
                            </a:rPr>
                          </m:ctrlPr>
                        </m:fPr>
                        <m:num>
                          <m:r>
                            <a:rPr lang="en-GB" sz="2400" b="1" i="1" smtClean="0">
                              <a:latin typeface="Cambria Math" panose="02040503050406030204" pitchFamily="18" charset="0"/>
                            </a:rPr>
                            <m:t>𝟑𝟎</m:t>
                          </m:r>
                          <m:r>
                            <a:rPr lang="en-GB" sz="2400" b="1" i="1" smtClean="0">
                              <a:latin typeface="Cambria Math" panose="02040503050406030204" pitchFamily="18" charset="0"/>
                            </a:rPr>
                            <m:t>+</m:t>
                          </m:r>
                          <m:r>
                            <a:rPr lang="en-GB" sz="2400" b="1" i="1" smtClean="0">
                              <a:latin typeface="Cambria Math" panose="02040503050406030204" pitchFamily="18" charset="0"/>
                            </a:rPr>
                            <m:t>𝟐𝟏</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r>
                            <a:rPr lang="en-GB" sz="2400" b="1" i="1" smtClean="0">
                              <a:latin typeface="Cambria Math" panose="02040503050406030204" pitchFamily="18" charset="0"/>
                            </a:rPr>
                            <m:t>+</m:t>
                          </m:r>
                          <m:r>
                            <a:rPr lang="en-GB" sz="2400" b="1" i="1" smtClean="0">
                              <a:latin typeface="Cambria Math" panose="02040503050406030204" pitchFamily="18" charset="0"/>
                            </a:rPr>
                            <m:t>𝟐𝟎</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r>
                            <a:rPr lang="en-GB" sz="2400" b="1" i="1" smtClean="0">
                              <a:latin typeface="Cambria Math" panose="02040503050406030204" pitchFamily="18" charset="0"/>
                            </a:rPr>
                            <m:t>+</m:t>
                          </m:r>
                          <m:r>
                            <a:rPr lang="en-GB" sz="2400" b="1" i="1" smtClean="0">
                              <a:latin typeface="Cambria Math" panose="02040503050406030204" pitchFamily="18" charset="0"/>
                            </a:rPr>
                            <m:t>𝟐𝟖</m:t>
                          </m:r>
                        </m:num>
                        <m:den>
                          <m:r>
                            <a:rPr lang="en-GB" sz="2400" b="1" i="1" smtClean="0">
                              <a:latin typeface="Cambria Math" panose="02040503050406030204" pitchFamily="18" charset="0"/>
                            </a:rPr>
                            <m:t>𝟏</m:t>
                          </m:r>
                        </m:den>
                      </m:f>
                    </m:oMath>
                    <m:oMath xmlns:m="http://schemas.openxmlformats.org/officeDocument/2006/math">
                      <m:r>
                        <a:rPr lang="en-GB" sz="2400" b="1" i="1" smtClean="0">
                          <a:latin typeface="Cambria Math" panose="02040503050406030204" pitchFamily="18" charset="0"/>
                        </a:rPr>
                        <m:t>                                       =</m:t>
                      </m:r>
                      <m:r>
                        <a:rPr lang="en-GB" sz="2400" b="1" i="1" smtClean="0">
                          <a:latin typeface="Cambria Math" panose="02040503050406030204" pitchFamily="18" charset="0"/>
                        </a:rPr>
                        <m:t>𝟓𝟖</m:t>
                      </m:r>
                      <m:r>
                        <a:rPr lang="en-GB" sz="2400" b="1" i="1" smtClean="0">
                          <a:latin typeface="Cambria Math" panose="02040503050406030204" pitchFamily="18" charset="0"/>
                        </a:rPr>
                        <m:t>+</m:t>
                      </m:r>
                      <m:r>
                        <a:rPr lang="en-GB" sz="2400" b="1" i="1" smtClean="0">
                          <a:latin typeface="Cambria Math" panose="02040503050406030204" pitchFamily="18" charset="0"/>
                        </a:rPr>
                        <m:t>𝟒𝟏</m:t>
                      </m:r>
                      <m:rad>
                        <m:radPr>
                          <m:degHide m:val="on"/>
                          <m:ctrlPr>
                            <a:rPr lang="en-GB" sz="2400" b="1" i="1" smtClean="0">
                              <a:latin typeface="Cambria Math" panose="02040503050406030204" pitchFamily="18" charset="0"/>
                            </a:rPr>
                          </m:ctrlPr>
                        </m:radPr>
                        <m:deg/>
                        <m:e>
                          <m:r>
                            <a:rPr lang="en-GB" sz="2400" b="1" i="1" smtClean="0">
                              <a:latin typeface="Cambria Math" panose="02040503050406030204" pitchFamily="18" charset="0"/>
                            </a:rPr>
                            <m:t>𝟐</m:t>
                          </m:r>
                        </m:e>
                      </m:rad>
                    </m:oMath>
                  </m:oMathPara>
                </a14:m>
                <a:endParaRPr lang="en-GB" sz="2400"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755576" y="4529342"/>
                <a:ext cx="7704856" cy="1352486"/>
              </a:xfrm>
              <a:prstGeom prst="rect">
                <a:avLst/>
              </a:prstGeom>
              <a:blipFill rotWithShape="0">
                <a:blip r:embed="rId4"/>
                <a:stretch>
                  <a:fillRect/>
                </a:stretch>
              </a:blipFill>
            </p:spPr>
            <p:txBody>
              <a:bodyPr/>
              <a:lstStyle/>
              <a:p>
                <a:r>
                  <a:rPr lang="en-GB">
                    <a:noFill/>
                  </a:rPr>
                  <a:t> </a:t>
                </a:r>
              </a:p>
            </p:txBody>
          </p:sp>
        </mc:Fallback>
      </mc:AlternateContent>
      <p:sp>
        <p:nvSpPr>
          <p:cNvPr id="10" name="Rectangle 9"/>
          <p:cNvSpPr/>
          <p:nvPr/>
        </p:nvSpPr>
        <p:spPr>
          <a:xfrm>
            <a:off x="2891405" y="4509120"/>
            <a:ext cx="1158837" cy="95173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4355976" y="4509120"/>
            <a:ext cx="3600400" cy="13727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2819397" y="1080655"/>
            <a:ext cx="992582" cy="9025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7" name="TextBox 16"/>
              <p:cNvSpPr txBox="1"/>
              <p:nvPr/>
            </p:nvSpPr>
            <p:spPr>
              <a:xfrm>
                <a:off x="1260621" y="3002172"/>
                <a:ext cx="5472608" cy="94218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−1</m:t>
                          </m:r>
                        </m:num>
                        <m:den>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−1</m:t>
                          </m:r>
                        </m:den>
                      </m:f>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−4</m:t>
                          </m:r>
                        </m:num>
                        <m:den>
                          <m:r>
                            <a:rPr lang="en-GB" sz="2400" b="0" i="1" smtClean="0">
                              <a:latin typeface="Cambria Math" panose="02040503050406030204" pitchFamily="18" charset="0"/>
                            </a:rPr>
                            <m:t>2</m:t>
                          </m:r>
                        </m:den>
                      </m:f>
                      <m:r>
                        <a:rPr lang="en-GB" sz="2400" b="0" i="1" smtClean="0">
                          <a:latin typeface="Cambria Math" panose="02040503050406030204" pitchFamily="18" charset="0"/>
                        </a:rPr>
                        <m:t>=2</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3</m:t>
                          </m:r>
                        </m:e>
                      </m:rad>
                      <m:r>
                        <a:rPr lang="en-GB" sz="2400" b="0" i="1" smtClean="0">
                          <a:latin typeface="Cambria Math" panose="02040503050406030204" pitchFamily="18" charset="0"/>
                        </a:rPr>
                        <m:t>−2</m:t>
                      </m:r>
                    </m:oMath>
                  </m:oMathPara>
                </a14:m>
                <a:endParaRPr lang="en-GB" sz="2400" dirty="0"/>
              </a:p>
            </p:txBody>
          </p:sp>
        </mc:Choice>
        <mc:Fallback xmlns="">
          <p:sp>
            <p:nvSpPr>
              <p:cNvPr id="17" name="TextBox 16"/>
              <p:cNvSpPr txBox="1">
                <a:spLocks noRot="1" noChangeAspect="1" noMove="1" noResize="1" noEditPoints="1" noAdjustHandles="1" noChangeArrowheads="1" noChangeShapeType="1" noTextEdit="1"/>
              </p:cNvSpPr>
              <p:nvPr/>
            </p:nvSpPr>
            <p:spPr>
              <a:xfrm>
                <a:off x="1260621" y="3002172"/>
                <a:ext cx="5472608" cy="942181"/>
              </a:xfrm>
              <a:prstGeom prst="rect">
                <a:avLst/>
              </a:prstGeom>
              <a:blipFill rotWithShape="0">
                <a:blip r:embed="rId5"/>
                <a:stretch>
                  <a:fillRect/>
                </a:stretch>
              </a:blipFill>
            </p:spPr>
            <p:txBody>
              <a:bodyPr/>
              <a:lstStyle/>
              <a:p>
                <a:r>
                  <a:rPr lang="en-GB">
                    <a:noFill/>
                  </a:rPr>
                  <a:t> </a:t>
                </a:r>
              </a:p>
            </p:txBody>
          </p:sp>
        </mc:Fallback>
      </mc:AlternateContent>
      <p:sp>
        <p:nvSpPr>
          <p:cNvPr id="15" name="Rectangle 14"/>
          <p:cNvSpPr/>
          <p:nvPr/>
        </p:nvSpPr>
        <p:spPr>
          <a:xfrm>
            <a:off x="3965474" y="3076500"/>
            <a:ext cx="1127768" cy="9025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2681549" y="3076501"/>
            <a:ext cx="992582" cy="9025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5392085" y="3076500"/>
            <a:ext cx="1295154" cy="90252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7012833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1"/>
                                        </p:tgtEl>
                                      </p:cBhvr>
                                    </p:animEffect>
                                    <p:set>
                                      <p:cBhvr>
                                        <p:cTn id="13" dur="1" fill="hold">
                                          <p:stCondLst>
                                            <p:cond delay="499"/>
                                          </p:stCondLst>
                                        </p:cTn>
                                        <p:tgtEl>
                                          <p:spTgt spid="11"/>
                                        </p:tgtEl>
                                        <p:attrNameLst>
                                          <p:attrName>style.visibility</p:attrName>
                                        </p:attrNameLst>
                                      </p:cBhvr>
                                      <p:to>
                                        <p:strVal val="hidden"/>
                                      </p:to>
                                    </p:se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nextCondLst>
                <p:cond evt="onClick" delay="0">
                  <p:tgtEl>
                    <p:spTgt spid="11"/>
                  </p:tgtEl>
                </p:cond>
              </p:nextCondLst>
            </p:seq>
            <p:seq concurrent="1" nextAc="seek">
              <p:cTn id="21" restart="whenNotActive" fill="hold" evtFilter="cancelBubble" nodeType="interactiveSeq">
                <p:stCondLst>
                  <p:cond evt="onClick" delay="0">
                    <p:tgtEl>
                      <p:spTgt spid="13"/>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0" nodeType="clickEffect">
                                  <p:stCondLst>
                                    <p:cond delay="0"/>
                                  </p:stCondLst>
                                  <p:childTnLst>
                                    <p:animEffect transition="out" filter="fade">
                                      <p:cBhvr>
                                        <p:cTn id="25" dur="500"/>
                                        <p:tgtEl>
                                          <p:spTgt spid="13"/>
                                        </p:tgtEl>
                                      </p:cBhvr>
                                    </p:animEffect>
                                    <p:set>
                                      <p:cBhvr>
                                        <p:cTn id="26"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27" restart="whenNotActive" fill="hold" evtFilter="cancelBubble" nodeType="interactiveSeq">
                <p:stCondLst>
                  <p:cond evt="onClick" delay="0">
                    <p:tgtEl>
                      <p:spTgt spid="14"/>
                    </p:tgtEl>
                  </p:cond>
                </p:stCondLst>
                <p:endSync evt="end" delay="0">
                  <p:rtn val="all"/>
                </p:endSync>
                <p:childTnLst>
                  <p:par>
                    <p:cTn id="28" fill="hold">
                      <p:stCondLst>
                        <p:cond delay="0"/>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14"/>
                                        </p:tgtEl>
                                      </p:cBhvr>
                                    </p:animEffect>
                                    <p:set>
                                      <p:cBhvr>
                                        <p:cTn id="32"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33" restart="whenNotActive" fill="hold" evtFilter="cancelBubble" nodeType="interactiveSeq">
                <p:stCondLst>
                  <p:cond evt="onClick" delay="0">
                    <p:tgtEl>
                      <p:spTgt spid="15"/>
                    </p:tgtEl>
                  </p:cond>
                </p:stCondLst>
                <p:endSync evt="end" delay="0">
                  <p:rtn val="all"/>
                </p:endSync>
                <p:childTnLst>
                  <p:par>
                    <p:cTn id="34" fill="hold">
                      <p:stCondLst>
                        <p:cond delay="0"/>
                      </p:stCondLst>
                      <p:childTnLst>
                        <p:par>
                          <p:cTn id="35" fill="hold">
                            <p:stCondLst>
                              <p:cond delay="0"/>
                            </p:stCondLst>
                            <p:childTnLst>
                              <p:par>
                                <p:cTn id="36" presetID="10" presetClass="exit" presetSubtype="0" fill="hold" grpId="0" nodeType="clickEffect">
                                  <p:stCondLst>
                                    <p:cond delay="0"/>
                                  </p:stCondLst>
                                  <p:childTnLst>
                                    <p:animEffect transition="out" filter="fade">
                                      <p:cBhvr>
                                        <p:cTn id="37" dur="500"/>
                                        <p:tgtEl>
                                          <p:spTgt spid="15"/>
                                        </p:tgtEl>
                                      </p:cBhvr>
                                    </p:animEffect>
                                    <p:set>
                                      <p:cBhvr>
                                        <p:cTn id="38"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39" restart="whenNotActive" fill="hold" evtFilter="cancelBubble" nodeType="interactiveSeq">
                <p:stCondLst>
                  <p:cond evt="onClick" delay="0">
                    <p:tgtEl>
                      <p:spTgt spid="16"/>
                    </p:tgtEl>
                  </p:cond>
                </p:stCondLst>
                <p:endSync evt="end" delay="0">
                  <p:rtn val="all"/>
                </p:endSync>
                <p:childTnLst>
                  <p:par>
                    <p:cTn id="40" fill="hold">
                      <p:stCondLst>
                        <p:cond delay="0"/>
                      </p:stCondLst>
                      <p:childTnLst>
                        <p:par>
                          <p:cTn id="41" fill="hold">
                            <p:stCondLst>
                              <p:cond delay="0"/>
                            </p:stCondLst>
                            <p:childTnLst>
                              <p:par>
                                <p:cTn id="42" presetID="10" presetClass="exit" presetSubtype="0" fill="hold" grpId="0" nodeType="clickEffect">
                                  <p:stCondLst>
                                    <p:cond delay="0"/>
                                  </p:stCondLst>
                                  <p:childTnLst>
                                    <p:animEffect transition="out" filter="fade">
                                      <p:cBhvr>
                                        <p:cTn id="43" dur="500"/>
                                        <p:tgtEl>
                                          <p:spTgt spid="16"/>
                                        </p:tgtEl>
                                      </p:cBhvr>
                                    </p:animEffect>
                                    <p:set>
                                      <p:cBhvr>
                                        <p:cTn id="44"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5" restart="whenNotActive" fill="hold" evtFilter="cancelBubble" nodeType="interactiveSeq">
                <p:stCondLst>
                  <p:cond evt="onClick" delay="0">
                    <p:tgtEl>
                      <p:spTgt spid="18"/>
                    </p:tgtEl>
                  </p:cond>
                </p:stCondLst>
                <p:endSync evt="end" delay="0">
                  <p:rtn val="all"/>
                </p:endSync>
                <p:childTnLst>
                  <p:par>
                    <p:cTn id="46" fill="hold">
                      <p:stCondLst>
                        <p:cond delay="0"/>
                      </p:stCondLst>
                      <p:childTnLst>
                        <p:par>
                          <p:cTn id="47" fill="hold">
                            <p:stCondLst>
                              <p:cond delay="0"/>
                            </p:stCondLst>
                            <p:childTnLst>
                              <p:par>
                                <p:cTn id="48" presetID="10" presetClass="exit" presetSubtype="0" fill="hold" grpId="0" nodeType="clickEffect">
                                  <p:stCondLst>
                                    <p:cond delay="0"/>
                                  </p:stCondLst>
                                  <p:childTnLst>
                                    <p:animEffect transition="out" filter="fade">
                                      <p:cBhvr>
                                        <p:cTn id="49" dur="500"/>
                                        <p:tgtEl>
                                          <p:spTgt spid="18"/>
                                        </p:tgtEl>
                                      </p:cBhvr>
                                    </p:animEffect>
                                    <p:set>
                                      <p:cBhvr>
                                        <p:cTn id="50"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7" grpId="0" animBg="1"/>
      <p:bldP spid="11" grpId="0" animBg="1"/>
      <p:bldP spid="10" grpId="0" animBg="1"/>
      <p:bldP spid="13" grpId="0" animBg="1"/>
      <p:bldP spid="14" grpId="0" animBg="1"/>
      <p:bldP spid="15" grpId="0" animBg="1"/>
      <p:bldP spid="16" grpId="0" animBg="1"/>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t>Test Your Understanding</a:t>
              </a:r>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8" name="TextBox 7"/>
          <p:cNvSpPr txBox="1"/>
          <p:nvPr/>
        </p:nvSpPr>
        <p:spPr>
          <a:xfrm>
            <a:off x="4788024" y="3801444"/>
            <a:ext cx="3456090" cy="36933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en-GB" dirty="0"/>
              <a:t>AQA IGCSE FM June 2013 Paper 1</a:t>
            </a:r>
          </a:p>
        </p:txBody>
      </p:sp>
      <mc:AlternateContent xmlns:mc="http://schemas.openxmlformats.org/markup-compatibility/2006" xmlns:a14="http://schemas.microsoft.com/office/drawing/2010/main">
        <mc:Choice Requires="a14">
          <p:sp>
            <p:nvSpPr>
              <p:cNvPr id="9" name="TextBox 8"/>
              <p:cNvSpPr txBox="1"/>
              <p:nvPr/>
            </p:nvSpPr>
            <p:spPr>
              <a:xfrm>
                <a:off x="4788024" y="4161484"/>
                <a:ext cx="3960440" cy="997774"/>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a:t>
                </a:r>
                <a14:m>
                  <m:oMath xmlns:m="http://schemas.openxmlformats.org/officeDocument/2006/math">
                    <m:r>
                      <a:rPr lang="en-GB" b="0" i="1" smtClean="0">
                        <a:latin typeface="Cambria Math" panose="02040503050406030204" pitchFamily="18" charset="0"/>
                      </a:rPr>
                      <m:t>𝑦</m:t>
                    </m:r>
                    <m:d>
                      <m:dPr>
                        <m:ctrlPr>
                          <a:rPr lang="en-GB" b="0" i="1" smtClean="0">
                            <a:latin typeface="Cambria Math" panose="02040503050406030204" pitchFamily="18" charset="0"/>
                          </a:rPr>
                        </m:ctrlPr>
                      </m:dPr>
                      <m:e>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3</m:t>
                            </m:r>
                          </m:e>
                        </m:rad>
                        <m:r>
                          <a:rPr lang="en-GB" b="0" i="1" smtClean="0">
                            <a:latin typeface="Cambria Math" panose="02040503050406030204" pitchFamily="18" charset="0"/>
                          </a:rPr>
                          <m:t>−1</m:t>
                        </m:r>
                      </m:e>
                    </m:d>
                    <m:r>
                      <a:rPr lang="en-GB" b="0" i="1" smtClean="0">
                        <a:latin typeface="Cambria Math" panose="02040503050406030204" pitchFamily="18" charset="0"/>
                      </a:rPr>
                      <m:t>=8</m:t>
                    </m:r>
                  </m:oMath>
                </a14:m>
                <a:endParaRPr lang="en-GB" dirty="0"/>
              </a:p>
              <a:p>
                <a:r>
                  <a:rPr lang="en-GB" dirty="0"/>
                  <a:t>Give your answer in the form </a:t>
                </a:r>
                <a14:m>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𝑏</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3</m:t>
                        </m:r>
                      </m:e>
                    </m:rad>
                  </m:oMath>
                </a14:m>
                <a:r>
                  <a:rPr lang="en-GB" dirty="0"/>
                  <a:t> where </a:t>
                </a:r>
                <a14:m>
                  <m:oMath xmlns:m="http://schemas.openxmlformats.org/officeDocument/2006/math">
                    <m:r>
                      <a:rPr lang="en-GB" b="0" i="1" smtClean="0">
                        <a:latin typeface="Cambria Math" panose="02040503050406030204" pitchFamily="18" charset="0"/>
                      </a:rPr>
                      <m:t>𝑎</m:t>
                    </m:r>
                  </m:oMath>
                </a14:m>
                <a:r>
                  <a:rPr lang="en-GB" dirty="0"/>
                  <a:t> and </a:t>
                </a:r>
                <a14:m>
                  <m:oMath xmlns:m="http://schemas.openxmlformats.org/officeDocument/2006/math">
                    <m:r>
                      <a:rPr lang="en-GB" b="0" i="1" smtClean="0">
                        <a:latin typeface="Cambria Math" panose="02040503050406030204" pitchFamily="18" charset="0"/>
                      </a:rPr>
                      <m:t>𝑏</m:t>
                    </m:r>
                  </m:oMath>
                </a14:m>
                <a:r>
                  <a:rPr lang="en-GB" dirty="0"/>
                  <a:t> are integers.</a:t>
                </a:r>
              </a:p>
            </p:txBody>
          </p:sp>
        </mc:Choice>
        <mc:Fallback xmlns="">
          <p:sp>
            <p:nvSpPr>
              <p:cNvPr id="9" name="TextBox 8"/>
              <p:cNvSpPr txBox="1">
                <a:spLocks noRot="1" noChangeAspect="1" noMove="1" noResize="1" noEditPoints="1" noAdjustHandles="1" noChangeArrowheads="1" noChangeShapeType="1" noTextEdit="1"/>
              </p:cNvSpPr>
              <p:nvPr/>
            </p:nvSpPr>
            <p:spPr>
              <a:xfrm>
                <a:off x="4788024" y="4161484"/>
                <a:ext cx="3960440" cy="997774"/>
              </a:xfrm>
              <a:prstGeom prst="rect">
                <a:avLst/>
              </a:prstGeom>
              <a:blipFill rotWithShape="0">
                <a:blip r:embed="rId2"/>
                <a:stretch>
                  <a:fillRect b="-1058"/>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936169" y="5384937"/>
                <a:ext cx="3664150" cy="144276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000" b="1" i="1" smtClean="0">
                          <a:latin typeface="Cambria Math" panose="02040503050406030204" pitchFamily="18" charset="0"/>
                        </a:rPr>
                        <m:t>𝒚</m:t>
                      </m:r>
                      <m:r>
                        <a:rPr lang="en-GB" sz="2000" b="1" i="1" smtClean="0">
                          <a:latin typeface="Cambria Math" panose="02040503050406030204" pitchFamily="18" charset="0"/>
                        </a:rPr>
                        <m:t>=</m:t>
                      </m:r>
                      <m:f>
                        <m:fPr>
                          <m:ctrlPr>
                            <a:rPr lang="en-GB" sz="2000" b="1" i="1" smtClean="0">
                              <a:latin typeface="Cambria Math" panose="02040503050406030204" pitchFamily="18" charset="0"/>
                            </a:rPr>
                          </m:ctrlPr>
                        </m:fPr>
                        <m:num>
                          <m:r>
                            <a:rPr lang="en-GB" sz="2000" b="1" i="1" smtClean="0">
                              <a:latin typeface="Cambria Math" panose="02040503050406030204" pitchFamily="18" charset="0"/>
                            </a:rPr>
                            <m:t>𝟖</m:t>
                          </m:r>
                        </m:num>
                        <m:den>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𝟑</m:t>
                              </m:r>
                            </m:e>
                          </m:rad>
                          <m:r>
                            <a:rPr lang="en-GB" sz="2000" b="1" i="1" smtClean="0">
                              <a:latin typeface="Cambria Math" panose="02040503050406030204" pitchFamily="18" charset="0"/>
                            </a:rPr>
                            <m:t>−</m:t>
                          </m:r>
                          <m:r>
                            <a:rPr lang="en-GB" sz="2000" b="1" i="1" smtClean="0">
                              <a:latin typeface="Cambria Math" panose="02040503050406030204" pitchFamily="18" charset="0"/>
                            </a:rPr>
                            <m:t>𝟏</m:t>
                          </m:r>
                        </m:den>
                      </m:f>
                      <m:r>
                        <a:rPr lang="en-GB" sz="2000" b="1" i="1" smtClean="0">
                          <a:latin typeface="Cambria Math" panose="02040503050406030204" pitchFamily="18" charset="0"/>
                        </a:rPr>
                        <m:t>×</m:t>
                      </m:r>
                      <m:f>
                        <m:fPr>
                          <m:ctrlPr>
                            <a:rPr lang="en-GB" sz="2000" b="1" i="1" smtClean="0">
                              <a:latin typeface="Cambria Math" panose="02040503050406030204" pitchFamily="18" charset="0"/>
                            </a:rPr>
                          </m:ctrlPr>
                        </m:fPr>
                        <m:num>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𝟑</m:t>
                              </m:r>
                            </m:e>
                          </m:rad>
                          <m:r>
                            <a:rPr lang="en-GB" sz="2000" b="1" i="1" smtClean="0">
                              <a:latin typeface="Cambria Math" panose="02040503050406030204" pitchFamily="18" charset="0"/>
                            </a:rPr>
                            <m:t>+</m:t>
                          </m:r>
                          <m:r>
                            <a:rPr lang="en-GB" sz="2000" b="1" i="1" smtClean="0">
                              <a:latin typeface="Cambria Math" panose="02040503050406030204" pitchFamily="18" charset="0"/>
                            </a:rPr>
                            <m:t>𝟏</m:t>
                          </m:r>
                        </m:num>
                        <m:den>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𝟑</m:t>
                              </m:r>
                            </m:e>
                          </m:rad>
                          <m:r>
                            <a:rPr lang="en-GB" sz="2000" b="1" i="1" smtClean="0">
                              <a:latin typeface="Cambria Math" panose="02040503050406030204" pitchFamily="18" charset="0"/>
                            </a:rPr>
                            <m:t>+</m:t>
                          </m:r>
                          <m:r>
                            <a:rPr lang="en-GB" sz="2000" b="1" i="1" smtClean="0">
                              <a:latin typeface="Cambria Math" panose="02040503050406030204" pitchFamily="18" charset="0"/>
                            </a:rPr>
                            <m:t>𝟏</m:t>
                          </m:r>
                        </m:den>
                      </m:f>
                    </m:oMath>
                    <m:oMath xmlns:m="http://schemas.openxmlformats.org/officeDocument/2006/math">
                      <m:r>
                        <a:rPr lang="en-GB" sz="2000" b="1" i="1" smtClean="0">
                          <a:latin typeface="Cambria Math" panose="02040503050406030204" pitchFamily="18" charset="0"/>
                        </a:rPr>
                        <m:t>    =</m:t>
                      </m:r>
                      <m:f>
                        <m:fPr>
                          <m:ctrlPr>
                            <a:rPr lang="en-GB" sz="2000" b="1" i="1" smtClean="0">
                              <a:latin typeface="Cambria Math" panose="02040503050406030204" pitchFamily="18" charset="0"/>
                            </a:rPr>
                          </m:ctrlPr>
                        </m:fPr>
                        <m:num>
                          <m:r>
                            <a:rPr lang="en-GB" sz="2000" b="1" i="1" smtClean="0">
                              <a:latin typeface="Cambria Math" panose="02040503050406030204" pitchFamily="18" charset="0"/>
                            </a:rPr>
                            <m:t>𝟖</m:t>
                          </m:r>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𝟑</m:t>
                              </m:r>
                            </m:e>
                          </m:rad>
                          <m:r>
                            <a:rPr lang="en-GB" sz="2000" b="1" i="1" smtClean="0">
                              <a:latin typeface="Cambria Math" panose="02040503050406030204" pitchFamily="18" charset="0"/>
                            </a:rPr>
                            <m:t>+</m:t>
                          </m:r>
                          <m:r>
                            <a:rPr lang="en-GB" sz="2000" b="1" i="1" smtClean="0">
                              <a:latin typeface="Cambria Math" panose="02040503050406030204" pitchFamily="18" charset="0"/>
                            </a:rPr>
                            <m:t>𝟖</m:t>
                          </m:r>
                        </m:num>
                        <m:den>
                          <m:r>
                            <a:rPr lang="en-GB" sz="2000" b="1" i="1" smtClean="0">
                              <a:latin typeface="Cambria Math" panose="02040503050406030204" pitchFamily="18" charset="0"/>
                            </a:rPr>
                            <m:t>𝟐</m:t>
                          </m:r>
                        </m:den>
                      </m:f>
                      <m:r>
                        <a:rPr lang="en-GB" sz="2000" b="1" i="1" smtClean="0">
                          <a:latin typeface="Cambria Math" panose="02040503050406030204" pitchFamily="18" charset="0"/>
                        </a:rPr>
                        <m:t>=</m:t>
                      </m:r>
                      <m:r>
                        <a:rPr lang="en-GB" sz="2000" b="1" i="1" smtClean="0">
                          <a:latin typeface="Cambria Math" panose="02040503050406030204" pitchFamily="18" charset="0"/>
                        </a:rPr>
                        <m:t>𝟒</m:t>
                      </m:r>
                      <m:r>
                        <a:rPr lang="en-GB" sz="2000" b="1" i="1" smtClean="0">
                          <a:latin typeface="Cambria Math" panose="02040503050406030204" pitchFamily="18" charset="0"/>
                        </a:rPr>
                        <m:t>+</m:t>
                      </m:r>
                      <m:r>
                        <a:rPr lang="en-GB" sz="2000" b="1" i="1" smtClean="0">
                          <a:latin typeface="Cambria Math" panose="02040503050406030204" pitchFamily="18" charset="0"/>
                        </a:rPr>
                        <m:t>𝟒</m:t>
                      </m:r>
                      <m:rad>
                        <m:radPr>
                          <m:degHide m:val="on"/>
                          <m:ctrlPr>
                            <a:rPr lang="en-GB" sz="2000" b="1" i="1" smtClean="0">
                              <a:latin typeface="Cambria Math" panose="02040503050406030204" pitchFamily="18" charset="0"/>
                            </a:rPr>
                          </m:ctrlPr>
                        </m:radPr>
                        <m:deg/>
                        <m:e>
                          <m:r>
                            <a:rPr lang="en-GB" sz="2000" b="1" i="1" smtClean="0">
                              <a:latin typeface="Cambria Math" panose="02040503050406030204" pitchFamily="18" charset="0"/>
                            </a:rPr>
                            <m:t>𝟑</m:t>
                          </m:r>
                        </m:e>
                      </m:rad>
                    </m:oMath>
                  </m:oMathPara>
                </a14:m>
                <a:endParaRPr lang="en-GB" b="1" dirty="0"/>
              </a:p>
            </p:txBody>
          </p:sp>
        </mc:Choice>
        <mc:Fallback xmlns="">
          <p:sp>
            <p:nvSpPr>
              <p:cNvPr id="10" name="TextBox 9"/>
              <p:cNvSpPr txBox="1">
                <a:spLocks noRot="1" noChangeAspect="1" noMove="1" noResize="1" noEditPoints="1" noAdjustHandles="1" noChangeArrowheads="1" noChangeShapeType="1" noTextEdit="1"/>
              </p:cNvSpPr>
              <p:nvPr/>
            </p:nvSpPr>
            <p:spPr>
              <a:xfrm>
                <a:off x="4936169" y="5384937"/>
                <a:ext cx="3664150" cy="1442767"/>
              </a:xfrm>
              <a:prstGeom prst="rect">
                <a:avLst/>
              </a:prstGeom>
              <a:blipFill rotWithShape="0">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9501" y="3160980"/>
                <a:ext cx="3960440" cy="1280928"/>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Rationalise the denominator and simplify</a:t>
                </a:r>
              </a:p>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2</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3</m:t>
                              </m:r>
                            </m:e>
                          </m:rad>
                          <m:r>
                            <a:rPr lang="en-GB" b="0" i="1" smtClean="0">
                              <a:latin typeface="Cambria Math" panose="02040503050406030204" pitchFamily="18" charset="0"/>
                            </a:rPr>
                            <m:t>−1</m:t>
                          </m:r>
                        </m:num>
                        <m:den>
                          <m:r>
                            <a:rPr lang="en-GB" b="0" i="1" smtClean="0">
                              <a:latin typeface="Cambria Math" panose="02040503050406030204" pitchFamily="18" charset="0"/>
                            </a:rPr>
                            <m:t>3</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3</m:t>
                              </m:r>
                            </m:e>
                          </m:rad>
                          <m:r>
                            <a:rPr lang="en-GB" b="0" i="1" smtClean="0">
                              <a:latin typeface="Cambria Math" panose="02040503050406030204" pitchFamily="18" charset="0"/>
                            </a:rPr>
                            <m:t>+1</m:t>
                          </m:r>
                        </m:den>
                      </m:f>
                    </m:oMath>
                  </m:oMathPara>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499501" y="3160980"/>
                <a:ext cx="3960440" cy="1280928"/>
              </a:xfrm>
              <a:prstGeom prst="rect">
                <a:avLst/>
              </a:prstGeom>
              <a:blipFill rotWithShape="0">
                <a:blip r:embed="rId4"/>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643517" y="4755037"/>
                <a:ext cx="3816424" cy="189141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1" i="1" smtClean="0">
                              <a:latin typeface="Cambria Math" panose="02040503050406030204" pitchFamily="18" charset="0"/>
                            </a:rPr>
                          </m:ctrlPr>
                        </m:fPr>
                        <m:num>
                          <m:r>
                            <a:rPr lang="en-GB" b="1" i="1">
                              <a:latin typeface="Cambria Math" panose="02040503050406030204" pitchFamily="18" charset="0"/>
                            </a:rPr>
                            <m:t>𝟐</m:t>
                          </m:r>
                          <m:rad>
                            <m:radPr>
                              <m:degHide m:val="on"/>
                              <m:ctrlPr>
                                <a:rPr lang="en-GB" b="1" i="1">
                                  <a:latin typeface="Cambria Math" panose="02040503050406030204" pitchFamily="18" charset="0"/>
                                </a:rPr>
                              </m:ctrlPr>
                            </m:radPr>
                            <m:deg/>
                            <m:e>
                              <m:r>
                                <a:rPr lang="en-GB" b="1" i="1">
                                  <a:latin typeface="Cambria Math" panose="02040503050406030204" pitchFamily="18" charset="0"/>
                                </a:rPr>
                                <m:t>𝟑</m:t>
                              </m:r>
                            </m:e>
                          </m:rad>
                          <m:r>
                            <a:rPr lang="en-GB" b="1" i="1">
                              <a:latin typeface="Cambria Math" panose="02040503050406030204" pitchFamily="18" charset="0"/>
                            </a:rPr>
                            <m:t>−</m:t>
                          </m:r>
                          <m:r>
                            <a:rPr lang="en-GB" b="1" i="1">
                              <a:latin typeface="Cambria Math" panose="02040503050406030204" pitchFamily="18" charset="0"/>
                            </a:rPr>
                            <m:t>𝟏</m:t>
                          </m:r>
                        </m:num>
                        <m:den>
                          <m:r>
                            <a:rPr lang="en-GB" b="1" i="1">
                              <a:latin typeface="Cambria Math" panose="02040503050406030204" pitchFamily="18" charset="0"/>
                            </a:rPr>
                            <m:t>𝟑</m:t>
                          </m:r>
                          <m:rad>
                            <m:radPr>
                              <m:degHide m:val="on"/>
                              <m:ctrlPr>
                                <a:rPr lang="en-GB" b="1" i="1">
                                  <a:latin typeface="Cambria Math" panose="02040503050406030204" pitchFamily="18" charset="0"/>
                                </a:rPr>
                              </m:ctrlPr>
                            </m:radPr>
                            <m:deg/>
                            <m:e>
                              <m:r>
                                <a:rPr lang="en-GB" b="1" i="1">
                                  <a:latin typeface="Cambria Math" panose="02040503050406030204" pitchFamily="18" charset="0"/>
                                </a:rPr>
                                <m:t>𝟑</m:t>
                              </m:r>
                            </m:e>
                          </m:rad>
                          <m:r>
                            <a:rPr lang="en-GB" b="1" i="1">
                              <a:latin typeface="Cambria Math" panose="02040503050406030204" pitchFamily="18" charset="0"/>
                            </a:rPr>
                            <m:t>+</m:t>
                          </m:r>
                          <m:r>
                            <a:rPr lang="en-GB" b="1" i="1">
                              <a:latin typeface="Cambria Math" panose="02040503050406030204" pitchFamily="18" charset="0"/>
                            </a:rPr>
                            <m:t>𝟏</m:t>
                          </m:r>
                        </m:den>
                      </m:f>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𝟑</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𝟑</m:t>
                              </m:r>
                            </m:e>
                          </m:rad>
                          <m:r>
                            <a:rPr lang="en-GB" b="1" i="1" smtClean="0">
                              <a:latin typeface="Cambria Math" panose="02040503050406030204" pitchFamily="18" charset="0"/>
                            </a:rPr>
                            <m:t>−</m:t>
                          </m:r>
                          <m:r>
                            <a:rPr lang="en-GB" b="1" i="1" smtClean="0">
                              <a:latin typeface="Cambria Math" panose="02040503050406030204" pitchFamily="18" charset="0"/>
                            </a:rPr>
                            <m:t>𝟏</m:t>
                          </m:r>
                        </m:num>
                        <m:den>
                          <m:r>
                            <a:rPr lang="en-GB" b="1" i="1" smtClean="0">
                              <a:latin typeface="Cambria Math" panose="02040503050406030204" pitchFamily="18" charset="0"/>
                            </a:rPr>
                            <m:t>𝟑</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𝟑</m:t>
                              </m:r>
                            </m:e>
                          </m:rad>
                          <m:r>
                            <a:rPr lang="en-GB" b="1" i="1" smtClean="0">
                              <a:latin typeface="Cambria Math" panose="02040503050406030204" pitchFamily="18" charset="0"/>
                            </a:rPr>
                            <m:t>−</m:t>
                          </m:r>
                          <m:r>
                            <a:rPr lang="en-GB" b="1" i="1" smtClean="0">
                              <a:latin typeface="Cambria Math" panose="02040503050406030204" pitchFamily="18" charset="0"/>
                            </a:rPr>
                            <m:t>𝟏</m:t>
                          </m:r>
                        </m:den>
                      </m:f>
                    </m:oMath>
                    <m:oMath xmlns:m="http://schemas.openxmlformats.org/officeDocument/2006/math">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𝟏𝟖</m:t>
                          </m:r>
                          <m:r>
                            <a:rPr lang="en-GB" b="1" i="1" smtClean="0">
                              <a:latin typeface="Cambria Math" panose="02040503050406030204" pitchFamily="18" charset="0"/>
                            </a:rPr>
                            <m:t>−</m:t>
                          </m:r>
                          <m:r>
                            <a:rPr lang="en-GB" b="1" i="1" smtClean="0">
                              <a:latin typeface="Cambria Math" panose="02040503050406030204" pitchFamily="18" charset="0"/>
                            </a:rPr>
                            <m:t>𝟐</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𝟑</m:t>
                              </m:r>
                            </m:e>
                          </m:rad>
                          <m:r>
                            <a:rPr lang="en-GB" b="1" i="1" smtClean="0">
                              <a:latin typeface="Cambria Math" panose="02040503050406030204" pitchFamily="18" charset="0"/>
                            </a:rPr>
                            <m:t>−</m:t>
                          </m:r>
                          <m:r>
                            <a:rPr lang="en-GB" b="1" i="1" smtClean="0">
                              <a:latin typeface="Cambria Math" panose="02040503050406030204" pitchFamily="18" charset="0"/>
                            </a:rPr>
                            <m:t>𝟑</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𝟑</m:t>
                              </m:r>
                            </m:e>
                          </m:rad>
                          <m:r>
                            <a:rPr lang="en-GB" b="1" i="1" smtClean="0">
                              <a:latin typeface="Cambria Math" panose="02040503050406030204" pitchFamily="18" charset="0"/>
                            </a:rPr>
                            <m:t>+</m:t>
                          </m:r>
                          <m:r>
                            <a:rPr lang="en-GB" b="1" i="1" smtClean="0">
                              <a:latin typeface="Cambria Math" panose="02040503050406030204" pitchFamily="18" charset="0"/>
                            </a:rPr>
                            <m:t>𝟏</m:t>
                          </m:r>
                        </m:num>
                        <m:den>
                          <m:r>
                            <a:rPr lang="en-GB" b="1" i="1" smtClean="0">
                              <a:latin typeface="Cambria Math" panose="02040503050406030204" pitchFamily="18" charset="0"/>
                            </a:rPr>
                            <m:t>𝟐𝟕</m:t>
                          </m:r>
                          <m:r>
                            <a:rPr lang="en-GB" b="1" i="1" smtClean="0">
                              <a:latin typeface="Cambria Math" panose="02040503050406030204" pitchFamily="18" charset="0"/>
                            </a:rPr>
                            <m:t>−</m:t>
                          </m:r>
                          <m:r>
                            <a:rPr lang="en-GB" b="1" i="1" smtClean="0">
                              <a:latin typeface="Cambria Math" panose="02040503050406030204" pitchFamily="18" charset="0"/>
                            </a:rPr>
                            <m:t>𝟏</m:t>
                          </m:r>
                        </m:den>
                      </m:f>
                    </m:oMath>
                    <m:oMath xmlns:m="http://schemas.openxmlformats.org/officeDocument/2006/math">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𝟏𝟗</m:t>
                          </m:r>
                          <m:r>
                            <a:rPr lang="en-GB" b="1" i="1" smtClean="0">
                              <a:latin typeface="Cambria Math" panose="02040503050406030204" pitchFamily="18" charset="0"/>
                            </a:rPr>
                            <m:t>−</m:t>
                          </m:r>
                          <m:r>
                            <a:rPr lang="en-GB" b="1" i="1" smtClean="0">
                              <a:latin typeface="Cambria Math" panose="02040503050406030204" pitchFamily="18" charset="0"/>
                            </a:rPr>
                            <m:t>𝟓</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𝟑</m:t>
                              </m:r>
                            </m:e>
                          </m:rad>
                        </m:num>
                        <m:den>
                          <m:r>
                            <a:rPr lang="en-GB" b="1" i="1" smtClean="0">
                              <a:latin typeface="Cambria Math" panose="02040503050406030204" pitchFamily="18" charset="0"/>
                            </a:rPr>
                            <m:t>𝟐𝟔</m:t>
                          </m:r>
                        </m:den>
                      </m:f>
                    </m:oMath>
                  </m:oMathPara>
                </a14:m>
                <a:endParaRPr lang="en-GB" b="1" dirty="0"/>
              </a:p>
            </p:txBody>
          </p:sp>
        </mc:Choice>
        <mc:Fallback xmlns="">
          <p:sp>
            <p:nvSpPr>
              <p:cNvPr id="12" name="TextBox 11"/>
              <p:cNvSpPr txBox="1">
                <a:spLocks noRot="1" noChangeAspect="1" noMove="1" noResize="1" noEditPoints="1" noAdjustHandles="1" noChangeArrowheads="1" noChangeShapeType="1" noTextEdit="1"/>
              </p:cNvSpPr>
              <p:nvPr/>
            </p:nvSpPr>
            <p:spPr>
              <a:xfrm>
                <a:off x="643517" y="4755037"/>
                <a:ext cx="3816424" cy="1891415"/>
              </a:xfrm>
              <a:prstGeom prst="rect">
                <a:avLst/>
              </a:prstGeom>
              <a:blipFill rotWithShape="0">
                <a:blip r:embed="rId5"/>
                <a:stretch>
                  <a:fillRect/>
                </a:stretch>
              </a:blipFill>
            </p:spPr>
            <p:txBody>
              <a:bodyPr/>
              <a:lstStyle/>
              <a:p>
                <a:r>
                  <a:rPr lang="en-GB">
                    <a:noFill/>
                  </a:rPr>
                  <a:t> </a:t>
                </a:r>
              </a:p>
            </p:txBody>
          </p:sp>
        </mc:Fallback>
      </mc:AlternateContent>
      <p:sp>
        <p:nvSpPr>
          <p:cNvPr id="14" name="Rectangle 13"/>
          <p:cNvSpPr/>
          <p:nvPr/>
        </p:nvSpPr>
        <p:spPr>
          <a:xfrm>
            <a:off x="5356189" y="5308803"/>
            <a:ext cx="2801475" cy="147398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1150991" y="4644035"/>
            <a:ext cx="2801475" cy="200241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16" name="TextBox 15"/>
              <p:cNvSpPr txBox="1"/>
              <p:nvPr/>
            </p:nvSpPr>
            <p:spPr>
              <a:xfrm>
                <a:off x="395536" y="900874"/>
                <a:ext cx="2664296" cy="124245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Rationalise the denominator and simplify</a:t>
                </a:r>
              </a:p>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4</m:t>
                          </m:r>
                        </m:num>
                        <m:den>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5</m:t>
                              </m:r>
                            </m:e>
                          </m:rad>
                          <m:r>
                            <a:rPr lang="en-GB" b="0" i="1" smtClean="0">
                              <a:latin typeface="Cambria Math" panose="02040503050406030204" pitchFamily="18" charset="0"/>
                            </a:rPr>
                            <m:t>−2</m:t>
                          </m:r>
                        </m:den>
                      </m:f>
                    </m:oMath>
                  </m:oMathPara>
                </a14:m>
                <a:endParaRPr lang="en-GB" dirty="0"/>
              </a:p>
            </p:txBody>
          </p:sp>
        </mc:Choice>
        <mc:Fallback xmlns="">
          <p:sp>
            <p:nvSpPr>
              <p:cNvPr id="16" name="TextBox 15"/>
              <p:cNvSpPr txBox="1">
                <a:spLocks noRot="1" noChangeAspect="1" noMove="1" noResize="1" noEditPoints="1" noAdjustHandles="1" noChangeArrowheads="1" noChangeShapeType="1" noTextEdit="1"/>
              </p:cNvSpPr>
              <p:nvPr/>
            </p:nvSpPr>
            <p:spPr>
              <a:xfrm>
                <a:off x="395536" y="900874"/>
                <a:ext cx="2664296" cy="1242456"/>
              </a:xfrm>
              <a:prstGeom prst="rect">
                <a:avLst/>
              </a:prstGeom>
              <a:blipFill rotWithShape="0">
                <a:blip r:embed="rId6"/>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3215662" y="1334065"/>
                <a:ext cx="1440160" cy="40754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𝟖</m:t>
                      </m:r>
                      <m:r>
                        <a:rPr lang="en-GB" b="1" i="1" smtClean="0">
                          <a:latin typeface="Cambria Math" panose="02040503050406030204" pitchFamily="18" charset="0"/>
                        </a:rPr>
                        <m:t>+</m:t>
                      </m:r>
                      <m:r>
                        <a:rPr lang="en-GB" b="1" i="1" smtClean="0">
                          <a:latin typeface="Cambria Math" panose="02040503050406030204" pitchFamily="18" charset="0"/>
                        </a:rPr>
                        <m:t>𝟒</m:t>
                      </m:r>
                      <m:rad>
                        <m:radPr>
                          <m:degHide m:val="on"/>
                          <m:ctrlPr>
                            <a:rPr lang="en-GB" b="1" i="1" smtClean="0">
                              <a:latin typeface="Cambria Math" panose="02040503050406030204" pitchFamily="18" charset="0"/>
                            </a:rPr>
                          </m:ctrlPr>
                        </m:radPr>
                        <m:deg/>
                        <m:e>
                          <m:r>
                            <a:rPr lang="en-GB" b="1" i="1" smtClean="0">
                              <a:latin typeface="Cambria Math" panose="02040503050406030204" pitchFamily="18" charset="0"/>
                            </a:rPr>
                            <m:t>𝟓</m:t>
                          </m:r>
                        </m:e>
                      </m:rad>
                    </m:oMath>
                  </m:oMathPara>
                </a14:m>
                <a:endParaRPr lang="en-GB" b="1" dirty="0"/>
              </a:p>
            </p:txBody>
          </p:sp>
        </mc:Choice>
        <mc:Fallback xmlns="">
          <p:sp>
            <p:nvSpPr>
              <p:cNvPr id="17" name="TextBox 16"/>
              <p:cNvSpPr txBox="1">
                <a:spLocks noRot="1" noChangeAspect="1" noMove="1" noResize="1" noEditPoints="1" noAdjustHandles="1" noChangeArrowheads="1" noChangeShapeType="1" noTextEdit="1"/>
              </p:cNvSpPr>
              <p:nvPr/>
            </p:nvSpPr>
            <p:spPr>
              <a:xfrm>
                <a:off x="3215662" y="1334065"/>
                <a:ext cx="1440160" cy="407547"/>
              </a:xfrm>
              <a:prstGeom prst="rect">
                <a:avLst/>
              </a:prstGeom>
              <a:blipFill rotWithShape="0">
                <a:blip r:embed="rId7"/>
                <a:stretch>
                  <a:fillRect/>
                </a:stretch>
              </a:blipFill>
            </p:spPr>
            <p:txBody>
              <a:bodyPr/>
              <a:lstStyle/>
              <a:p>
                <a:r>
                  <a:rPr lang="en-GB">
                    <a:noFill/>
                  </a:rPr>
                  <a:t> </a:t>
                </a:r>
              </a:p>
            </p:txBody>
          </p:sp>
        </mc:Fallback>
      </mc:AlternateContent>
      <p:sp>
        <p:nvSpPr>
          <p:cNvPr id="18" name="Rectangle 17"/>
          <p:cNvSpPr/>
          <p:nvPr/>
        </p:nvSpPr>
        <p:spPr>
          <a:xfrm>
            <a:off x="3408661" y="1203633"/>
            <a:ext cx="1097237" cy="66923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12786767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8"/>
                                        </p:tgtEl>
                                      </p:cBhvr>
                                    </p:animEffect>
                                    <p:set>
                                      <p:cBhvr>
                                        <p:cTn id="1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14" grpId="0" animBg="1"/>
      <p:bldP spid="15" grpId="0" animBg="1"/>
      <p:bldP spid="1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C3A6C8C-42D9-4F92-AB63-F6278C434A6C}"/>
              </a:ext>
            </a:extLst>
          </p:cNvPr>
          <p:cNvGrpSpPr/>
          <p:nvPr/>
        </p:nvGrpSpPr>
        <p:grpSpPr>
          <a:xfrm>
            <a:off x="0" y="0"/>
            <a:ext cx="9143074" cy="599127"/>
            <a:chOff x="0" y="13335"/>
            <a:chExt cx="9144218" cy="599127"/>
          </a:xfrm>
        </p:grpSpPr>
        <p:sp>
          <p:nvSpPr>
            <p:cNvPr id="3" name="TextBox 32">
              <a:extLst>
                <a:ext uri="{FF2B5EF4-FFF2-40B4-BE49-F238E27FC236}">
                  <a16:creationId xmlns:a16="http://schemas.microsoft.com/office/drawing/2014/main" id="{5F823278-7D07-411A-B6B5-B3A25CF27758}"/>
                </a:ext>
              </a:extLst>
            </p:cNvPr>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Writing surd expressions in power form</a:t>
              </a:r>
              <a:endParaRPr lang="en-GB" sz="3200" dirty="0"/>
            </a:p>
          </p:txBody>
        </p:sp>
        <p:cxnSp>
          <p:nvCxnSpPr>
            <p:cNvPr id="4" name="Straight Connector 3">
              <a:extLst>
                <a:ext uri="{FF2B5EF4-FFF2-40B4-BE49-F238E27FC236}">
                  <a16:creationId xmlns:a16="http://schemas.microsoft.com/office/drawing/2014/main" id="{09F05C23-D8CD-4339-BA7C-FBEBE88EBB2D}"/>
                </a:ext>
              </a:extLst>
            </p:cNvPr>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59A2C728-FFFC-4EFE-B79C-14F93260A0ED}"/>
                  </a:ext>
                </a:extLst>
              </p:cNvPr>
              <p:cNvSpPr txBox="1"/>
              <p:nvPr/>
            </p:nvSpPr>
            <p:spPr>
              <a:xfrm>
                <a:off x="395536" y="1844824"/>
                <a:ext cx="3600400" cy="58176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Express </a:t>
                </a:r>
                <a14:m>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2+</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e>
                            </m:d>
                          </m:e>
                          <m:sup>
                            <m:r>
                              <a:rPr lang="en-GB" b="0" i="0" smtClean="0">
                                <a:latin typeface="Cambria Math" panose="02040503050406030204" pitchFamily="18" charset="0"/>
                              </a:rPr>
                              <m:t>2</m:t>
                            </m:r>
                          </m:sup>
                        </m:sSup>
                      </m:num>
                      <m:den>
                        <m:r>
                          <a:rPr lang="en-GB" b="0" i="1" smtClean="0">
                            <a:latin typeface="Cambria Math" panose="02040503050406030204" pitchFamily="18" charset="0"/>
                          </a:rPr>
                          <m:t>𝑥</m:t>
                        </m:r>
                      </m:den>
                    </m:f>
                  </m:oMath>
                </a14:m>
                <a:r>
                  <a:rPr lang="en-GB" dirty="0"/>
                  <a:t> as powers of </a:t>
                </a:r>
                <a14:m>
                  <m:oMath xmlns:m="http://schemas.openxmlformats.org/officeDocument/2006/math">
                    <m:r>
                      <a:rPr lang="en-GB" b="0" i="1" smtClean="0">
                        <a:latin typeface="Cambria Math" panose="02040503050406030204" pitchFamily="18" charset="0"/>
                      </a:rPr>
                      <m:t>𝑥</m:t>
                    </m:r>
                  </m:oMath>
                </a14:m>
                <a:r>
                  <a:rPr lang="en-GB" dirty="0"/>
                  <a:t>.</a:t>
                </a:r>
              </a:p>
            </p:txBody>
          </p:sp>
        </mc:Choice>
        <mc:Fallback xmlns="">
          <p:sp>
            <p:nvSpPr>
              <p:cNvPr id="5" name="TextBox 4">
                <a:extLst>
                  <a:ext uri="{FF2B5EF4-FFF2-40B4-BE49-F238E27FC236}">
                    <a16:creationId xmlns:a16="http://schemas.microsoft.com/office/drawing/2014/main" id="{59A2C728-FFFC-4EFE-B79C-14F93260A0ED}"/>
                  </a:ext>
                </a:extLst>
              </p:cNvPr>
              <p:cNvSpPr txBox="1">
                <a:spLocks noRot="1" noChangeAspect="1" noMove="1" noResize="1" noEditPoints="1" noAdjustHandles="1" noChangeArrowheads="1" noChangeShapeType="1" noTextEdit="1"/>
              </p:cNvSpPr>
              <p:nvPr/>
            </p:nvSpPr>
            <p:spPr>
              <a:xfrm>
                <a:off x="395536" y="1844824"/>
                <a:ext cx="3600400" cy="581762"/>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65CEBB1D-0610-4705-8051-660DCCBCEFF3}"/>
                  </a:ext>
                </a:extLst>
              </p:cNvPr>
              <p:cNvSpPr txBox="1"/>
              <p:nvPr/>
            </p:nvSpPr>
            <p:spPr>
              <a:xfrm>
                <a:off x="683568" y="2708920"/>
                <a:ext cx="2664296" cy="241412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4+4</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m:t>
                          </m:r>
                          <m:r>
                            <a:rPr lang="en-GB" b="0" i="1" smtClean="0">
                              <a:latin typeface="Cambria Math" panose="02040503050406030204" pitchFamily="18" charset="0"/>
                            </a:rPr>
                            <m:t>𝑥</m:t>
                          </m:r>
                        </m:num>
                        <m:den>
                          <m:r>
                            <a:rPr lang="en-GB" b="0" i="1" smtClean="0">
                              <a:latin typeface="Cambria Math" panose="02040503050406030204" pitchFamily="18" charset="0"/>
                            </a:rPr>
                            <m:t>𝑥</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r>
                            <a:rPr lang="en-GB" b="0" i="1" smtClean="0">
                              <a:latin typeface="Cambria Math" panose="02040503050406030204" pitchFamily="18" charset="0"/>
                            </a:rPr>
                            <m:t>𝑥</m:t>
                          </m:r>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1</m:t>
                              </m:r>
                            </m:sup>
                          </m:sSup>
                        </m:den>
                      </m:f>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m:t>
                          </m:r>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1</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1</m:t>
                              </m:r>
                            </m:sup>
                          </m:sSup>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𝑥</m:t>
                          </m:r>
                        </m:num>
                        <m:den>
                          <m:r>
                            <a:rPr lang="en-GB" b="0" i="1" smtClean="0">
                              <a:latin typeface="Cambria Math" panose="02040503050406030204" pitchFamily="18" charset="0"/>
                            </a:rPr>
                            <m:t>𝑥</m:t>
                          </m:r>
                        </m:den>
                      </m:f>
                    </m:oMath>
                    <m:oMath xmlns:m="http://schemas.openxmlformats.org/officeDocument/2006/math">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−1</m:t>
                          </m:r>
                        </m:sup>
                      </m:sSup>
                      <m:r>
                        <a:rPr lang="en-GB" b="0" i="1" smtClean="0">
                          <a:latin typeface="Cambria Math" panose="02040503050406030204" pitchFamily="18" charset="0"/>
                        </a:rPr>
                        <m:t>+4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r>
                        <a:rPr lang="en-GB" b="0" i="1" smtClean="0">
                          <a:latin typeface="Cambria Math" panose="02040503050406030204" pitchFamily="18" charset="0"/>
                        </a:rPr>
                        <m:t>+1</m:t>
                      </m:r>
                    </m:oMath>
                  </m:oMathPara>
                </a14:m>
                <a:endParaRPr lang="en-GB" dirty="0"/>
              </a:p>
            </p:txBody>
          </p:sp>
        </mc:Choice>
        <mc:Fallback xmlns="">
          <p:sp>
            <p:nvSpPr>
              <p:cNvPr id="6" name="TextBox 5">
                <a:extLst>
                  <a:ext uri="{FF2B5EF4-FFF2-40B4-BE49-F238E27FC236}">
                    <a16:creationId xmlns:a16="http://schemas.microsoft.com/office/drawing/2014/main" id="{65CEBB1D-0610-4705-8051-660DCCBCEFF3}"/>
                  </a:ext>
                </a:extLst>
              </p:cNvPr>
              <p:cNvSpPr txBox="1">
                <a:spLocks noRot="1" noChangeAspect="1" noMove="1" noResize="1" noEditPoints="1" noAdjustHandles="1" noChangeArrowheads="1" noChangeShapeType="1" noTextEdit="1"/>
              </p:cNvSpPr>
              <p:nvPr/>
            </p:nvSpPr>
            <p:spPr>
              <a:xfrm>
                <a:off x="683568" y="2708920"/>
                <a:ext cx="2664296" cy="2414122"/>
              </a:xfrm>
              <a:prstGeom prst="rect">
                <a:avLst/>
              </a:prstGeom>
              <a:blipFill>
                <a:blip r:embed="rId3"/>
                <a:stretch>
                  <a:fillRect/>
                </a:stretch>
              </a:blipFill>
            </p:spPr>
            <p:txBody>
              <a:bodyPr/>
              <a:lstStyle/>
              <a:p>
                <a:r>
                  <a:rPr lang="en-GB">
                    <a:noFill/>
                  </a:rPr>
                  <a:t> </a:t>
                </a:r>
              </a:p>
            </p:txBody>
          </p:sp>
        </mc:Fallback>
      </mc:AlternateContent>
      <p:sp>
        <p:nvSpPr>
          <p:cNvPr id="7" name="TextBox 6">
            <a:extLst>
              <a:ext uri="{FF2B5EF4-FFF2-40B4-BE49-F238E27FC236}">
                <a16:creationId xmlns:a16="http://schemas.microsoft.com/office/drawing/2014/main" id="{CBACE758-E8E1-4040-AA26-03D14C70EA29}"/>
              </a:ext>
            </a:extLst>
          </p:cNvPr>
          <p:cNvSpPr txBox="1"/>
          <p:nvPr/>
        </p:nvSpPr>
        <p:spPr>
          <a:xfrm>
            <a:off x="395536" y="836712"/>
            <a:ext cx="6768752" cy="646331"/>
          </a:xfrm>
          <a:prstGeom prst="rect">
            <a:avLst/>
          </a:prstGeom>
          <a:noFill/>
        </p:spPr>
        <p:txBody>
          <a:bodyPr wrap="square" rtlCol="0">
            <a:spAutoFit/>
          </a:bodyPr>
          <a:lstStyle/>
          <a:p>
            <a:r>
              <a:rPr lang="en-GB" dirty="0"/>
              <a:t>This is not in the textbook, but a common type of question in exams, often asked in conjunction with differentiation (a later chapter).</a:t>
            </a:r>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3F97BD9-1949-4797-AAC1-98949587BF72}"/>
                  </a:ext>
                </a:extLst>
              </p:cNvPr>
              <p:cNvSpPr txBox="1"/>
              <p:nvPr/>
            </p:nvSpPr>
            <p:spPr>
              <a:xfrm>
                <a:off x="5292080" y="1782713"/>
                <a:ext cx="3600400" cy="886205"/>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b="1" dirty="0"/>
                  <a:t>Test Your Understanding</a:t>
                </a:r>
              </a:p>
              <a:p>
                <a:r>
                  <a:rPr lang="en-GB" dirty="0"/>
                  <a:t>Express </a:t>
                </a:r>
                <a14:m>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e>
                            </m:d>
                          </m:e>
                          <m:sup>
                            <m:r>
                              <a:rPr lang="en-GB" b="0" i="0" smtClean="0">
                                <a:latin typeface="Cambria Math" panose="02040503050406030204" pitchFamily="18" charset="0"/>
                              </a:rPr>
                              <m:t>2</m:t>
                            </m:r>
                          </m:sup>
                        </m:sSup>
                      </m:num>
                      <m:den>
                        <m:r>
                          <a:rPr lang="en-GB" b="0" i="1" smtClean="0">
                            <a:latin typeface="Cambria Math" panose="02040503050406030204" pitchFamily="18" charset="0"/>
                          </a:rPr>
                          <m:t>2</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den>
                    </m:f>
                  </m:oMath>
                </a14:m>
                <a:r>
                  <a:rPr lang="en-GB" dirty="0"/>
                  <a:t> as powers of </a:t>
                </a:r>
                <a14:m>
                  <m:oMath xmlns:m="http://schemas.openxmlformats.org/officeDocument/2006/math">
                    <m:r>
                      <a:rPr lang="en-GB" b="0" i="1" smtClean="0">
                        <a:latin typeface="Cambria Math" panose="02040503050406030204" pitchFamily="18" charset="0"/>
                      </a:rPr>
                      <m:t>𝑥</m:t>
                    </m:r>
                  </m:oMath>
                </a14:m>
                <a:r>
                  <a:rPr lang="en-GB" dirty="0"/>
                  <a:t>.</a:t>
                </a:r>
              </a:p>
            </p:txBody>
          </p:sp>
        </mc:Choice>
        <mc:Fallback xmlns="">
          <p:sp>
            <p:nvSpPr>
              <p:cNvPr id="8" name="TextBox 7">
                <a:extLst>
                  <a:ext uri="{FF2B5EF4-FFF2-40B4-BE49-F238E27FC236}">
                    <a16:creationId xmlns:a16="http://schemas.microsoft.com/office/drawing/2014/main" id="{53F97BD9-1949-4797-AAC1-98949587BF72}"/>
                  </a:ext>
                </a:extLst>
              </p:cNvPr>
              <p:cNvSpPr txBox="1">
                <a:spLocks noRot="1" noChangeAspect="1" noMove="1" noResize="1" noEditPoints="1" noAdjustHandles="1" noChangeArrowheads="1" noChangeShapeType="1" noTextEdit="1"/>
              </p:cNvSpPr>
              <p:nvPr/>
            </p:nvSpPr>
            <p:spPr>
              <a:xfrm>
                <a:off x="5292080" y="1782713"/>
                <a:ext cx="3600400" cy="886205"/>
              </a:xfrm>
              <a:prstGeom prst="rect">
                <a:avLst/>
              </a:prstGeom>
              <a:blipFill>
                <a:blip r:embed="rId4"/>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559779E3-198B-4555-A8B4-B001B1CE9697}"/>
                  </a:ext>
                </a:extLst>
              </p:cNvPr>
              <p:cNvSpPr txBox="1"/>
              <p:nvPr/>
            </p:nvSpPr>
            <p:spPr>
              <a:xfrm>
                <a:off x="5472100" y="2960948"/>
                <a:ext cx="2880320" cy="2036007"/>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f>
                        <m:fPr>
                          <m:ctrlPr>
                            <a:rPr lang="en-GB" b="0" i="1" smtClean="0">
                              <a:latin typeface="Cambria Math" panose="02040503050406030204" pitchFamily="18" charset="0"/>
                            </a:rPr>
                          </m:ctrlPr>
                        </m:fPr>
                        <m:num>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r>
                            <a:rPr lang="en-GB" b="0" i="1" smtClean="0">
                              <a:latin typeface="Cambria Math" panose="02040503050406030204" pitchFamily="18" charset="0"/>
                            </a:rPr>
                            <m:t>𝑥</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m:t>
                          </m:r>
                          <m:r>
                            <a:rPr lang="en-GB" b="0" i="1" smtClean="0">
                              <a:latin typeface="Cambria Math" panose="02040503050406030204" pitchFamily="18" charset="0"/>
                            </a:rPr>
                            <m:t>𝑥</m:t>
                          </m:r>
                        </m:num>
                        <m:den>
                          <m:r>
                            <a:rPr lang="en-GB" b="0" i="1" smtClean="0">
                              <a:latin typeface="Cambria Math" panose="02040503050406030204" pitchFamily="18" charset="0"/>
                            </a:rPr>
                            <m:t>2</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den>
                      </m:f>
                    </m:oMath>
                    <m:oMath xmlns:m="http://schemas.openxmlformats.org/officeDocument/2006/math">
                      <m:r>
                        <a:rPr lang="en-GB" b="0" i="1" smtClean="0">
                          <a:latin typeface="Cambria Math" panose="02040503050406030204" pitchFamily="18" charset="0"/>
                        </a:rPr>
                        <m:t>=</m:t>
                      </m:r>
                      <m:f>
                        <m:fPr>
                          <m:ctrlPr>
                            <a:rPr lang="en-GB" i="1">
                              <a:latin typeface="Cambria Math" panose="02040503050406030204" pitchFamily="18" charset="0"/>
                            </a:rPr>
                          </m:ctrlPr>
                        </m:fPr>
                        <m:num>
                          <m:sSup>
                            <m:sSupPr>
                              <m:ctrlPr>
                                <a:rPr lang="en-GB" i="1">
                                  <a:latin typeface="Cambria Math" panose="02040503050406030204" pitchFamily="18" charset="0"/>
                                </a:rPr>
                              </m:ctrlPr>
                            </m:sSupPr>
                            <m:e>
                              <m:r>
                                <a:rPr lang="en-GB" i="1">
                                  <a:latin typeface="Cambria Math" panose="02040503050406030204" pitchFamily="18" charset="0"/>
                                </a:rPr>
                                <m:t>𝑥</m:t>
                              </m:r>
                            </m:e>
                            <m:sup>
                              <m:r>
                                <a:rPr lang="en-GB" i="1">
                                  <a:latin typeface="Cambria Math" panose="02040503050406030204" pitchFamily="18" charset="0"/>
                                </a:rPr>
                                <m:t>2</m:t>
                              </m:r>
                            </m:sup>
                          </m:sSup>
                          <m:r>
                            <a:rPr lang="en-GB" i="1">
                              <a:latin typeface="Cambria Math" panose="02040503050406030204" pitchFamily="18" charset="0"/>
                            </a:rPr>
                            <m:t>+2</m:t>
                          </m:r>
                          <m:sSup>
                            <m:sSupPr>
                              <m:ctrlPr>
                                <a:rPr lang="en-GB" b="0" i="1" smtClean="0">
                                  <a:latin typeface="Cambria Math" panose="02040503050406030204" pitchFamily="18" charset="0"/>
                                </a:rPr>
                              </m:ctrlPr>
                            </m:sSupPr>
                            <m:e>
                              <m:r>
                                <a:rPr lang="en-GB" i="1">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2</m:t>
                                  </m:r>
                                </m:den>
                              </m:f>
                            </m:sup>
                          </m:sSup>
                          <m:r>
                            <a:rPr lang="en-GB" i="1">
                              <a:latin typeface="Cambria Math" panose="02040503050406030204" pitchFamily="18" charset="0"/>
                            </a:rPr>
                            <m:t>+</m:t>
                          </m:r>
                          <m:r>
                            <a:rPr lang="en-GB" i="1">
                              <a:latin typeface="Cambria Math" panose="02040503050406030204" pitchFamily="18" charset="0"/>
                            </a:rPr>
                            <m:t>𝑥</m:t>
                          </m:r>
                        </m:num>
                        <m:den>
                          <m:r>
                            <a:rPr lang="en-GB" i="1">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den>
                      </m:f>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3</m:t>
                              </m:r>
                            </m:num>
                            <m:den>
                              <m:r>
                                <a:rPr lang="en-GB" b="0" i="1" smtClean="0">
                                  <a:latin typeface="Cambria Math" panose="02040503050406030204" pitchFamily="18" charset="0"/>
                                </a:rPr>
                                <m:t>2</m:t>
                              </m:r>
                            </m:den>
                          </m:f>
                        </m:sup>
                      </m:sSup>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up>
                      </m:sSup>
                    </m:oMath>
                  </m:oMathPara>
                </a14:m>
                <a:endParaRPr lang="en-GB" dirty="0"/>
              </a:p>
            </p:txBody>
          </p:sp>
        </mc:Choice>
        <mc:Fallback xmlns="">
          <p:sp>
            <p:nvSpPr>
              <p:cNvPr id="9" name="TextBox 8">
                <a:extLst>
                  <a:ext uri="{FF2B5EF4-FFF2-40B4-BE49-F238E27FC236}">
                    <a16:creationId xmlns:a16="http://schemas.microsoft.com/office/drawing/2014/main" id="{559779E3-198B-4555-A8B4-B001B1CE9697}"/>
                  </a:ext>
                </a:extLst>
              </p:cNvPr>
              <p:cNvSpPr txBox="1">
                <a:spLocks noRot="1" noChangeAspect="1" noMove="1" noResize="1" noEditPoints="1" noAdjustHandles="1" noChangeArrowheads="1" noChangeShapeType="1" noTextEdit="1"/>
              </p:cNvSpPr>
              <p:nvPr/>
            </p:nvSpPr>
            <p:spPr>
              <a:xfrm>
                <a:off x="5472100" y="2960948"/>
                <a:ext cx="2880320" cy="2036007"/>
              </a:xfrm>
              <a:prstGeom prst="rect">
                <a:avLst/>
              </a:prstGeom>
              <a:blipFill>
                <a:blip r:embed="rId5"/>
                <a:stretch>
                  <a:fillRect/>
                </a:stretch>
              </a:blipFill>
            </p:spPr>
            <p:txBody>
              <a:bodyPr/>
              <a:lstStyle/>
              <a:p>
                <a:r>
                  <a:rPr lang="en-GB">
                    <a:noFill/>
                  </a:rPr>
                  <a:t> </a:t>
                </a:r>
              </a:p>
            </p:txBody>
          </p:sp>
        </mc:Fallback>
      </mc:AlternateContent>
      <p:sp>
        <p:nvSpPr>
          <p:cNvPr id="11" name="TextBox 10">
            <a:extLst>
              <a:ext uri="{FF2B5EF4-FFF2-40B4-BE49-F238E27FC236}">
                <a16:creationId xmlns:a16="http://schemas.microsoft.com/office/drawing/2014/main" id="{32BC02B1-DDD7-40F2-9473-2C1305D420A9}"/>
              </a:ext>
            </a:extLst>
          </p:cNvPr>
          <p:cNvSpPr txBox="1"/>
          <p:nvPr/>
        </p:nvSpPr>
        <p:spPr>
          <a:xfrm>
            <a:off x="2988593" y="2769865"/>
            <a:ext cx="930063"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r>
              <a:rPr lang="en-GB" dirty="0"/>
              <a:t>Expand.</a:t>
            </a:r>
          </a:p>
        </p:txBody>
      </p:sp>
      <p:cxnSp>
        <p:nvCxnSpPr>
          <p:cNvPr id="13" name="Straight Arrow Connector 12">
            <a:extLst>
              <a:ext uri="{FF2B5EF4-FFF2-40B4-BE49-F238E27FC236}">
                <a16:creationId xmlns:a16="http://schemas.microsoft.com/office/drawing/2014/main" id="{E2FBB805-83C6-4DE0-ACE3-44D6B22E544A}"/>
              </a:ext>
            </a:extLst>
          </p:cNvPr>
          <p:cNvCxnSpPr/>
          <p:nvPr/>
        </p:nvCxnSpPr>
        <p:spPr>
          <a:xfrm flipH="1" flipV="1">
            <a:off x="2627784" y="2924944"/>
            <a:ext cx="360040" cy="72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85C7341E-9E1C-4367-A4DF-41D72443D625}"/>
                  </a:ext>
                </a:extLst>
              </p:cNvPr>
              <p:cNvSpPr txBox="1"/>
              <p:nvPr/>
            </p:nvSpPr>
            <p:spPr>
              <a:xfrm>
                <a:off x="3168613" y="3491717"/>
                <a:ext cx="1763427"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Write any roots as powers of </a:t>
                </a:r>
                <a14:m>
                  <m:oMath xmlns:m="http://schemas.openxmlformats.org/officeDocument/2006/math">
                    <m:r>
                      <a:rPr lang="en-GB" b="0" i="1" smtClean="0">
                        <a:latin typeface="Cambria Math" panose="02040503050406030204" pitchFamily="18" charset="0"/>
                      </a:rPr>
                      <m:t>𝑥</m:t>
                    </m:r>
                  </m:oMath>
                </a14:m>
                <a:r>
                  <a:rPr lang="en-GB" dirty="0"/>
                  <a:t>.</a:t>
                </a:r>
              </a:p>
            </p:txBody>
          </p:sp>
        </mc:Choice>
        <mc:Fallback xmlns="">
          <p:sp>
            <p:nvSpPr>
              <p:cNvPr id="14" name="TextBox 13">
                <a:extLst>
                  <a:ext uri="{FF2B5EF4-FFF2-40B4-BE49-F238E27FC236}">
                    <a16:creationId xmlns:a16="http://schemas.microsoft.com/office/drawing/2014/main" id="{85C7341E-9E1C-4367-A4DF-41D72443D625}"/>
                  </a:ext>
                </a:extLst>
              </p:cNvPr>
              <p:cNvSpPr txBox="1">
                <a:spLocks noRot="1" noChangeAspect="1" noMove="1" noResize="1" noEditPoints="1" noAdjustHandles="1" noChangeArrowheads="1" noChangeShapeType="1" noTextEdit="1"/>
              </p:cNvSpPr>
              <p:nvPr/>
            </p:nvSpPr>
            <p:spPr>
              <a:xfrm>
                <a:off x="3168613" y="3491717"/>
                <a:ext cx="1763427" cy="646331"/>
              </a:xfrm>
              <a:prstGeom prst="rect">
                <a:avLst/>
              </a:prstGeom>
              <a:blipFill>
                <a:blip r:embed="rId6"/>
                <a:stretch>
                  <a:fillRect l="-2389" t="-3636" b="-11818"/>
                </a:stretch>
              </a:blipFill>
            </p:spPr>
            <p:txBody>
              <a:bodyPr/>
              <a:lstStyle/>
              <a:p>
                <a:r>
                  <a:rPr lang="en-GB">
                    <a:noFill/>
                  </a:rPr>
                  <a:t> </a:t>
                </a:r>
              </a:p>
            </p:txBody>
          </p:sp>
        </mc:Fallback>
      </mc:AlternateContent>
      <p:cxnSp>
        <p:nvCxnSpPr>
          <p:cNvPr id="15" name="Straight Arrow Connector 14">
            <a:extLst>
              <a:ext uri="{FF2B5EF4-FFF2-40B4-BE49-F238E27FC236}">
                <a16:creationId xmlns:a16="http://schemas.microsoft.com/office/drawing/2014/main" id="{9F58C420-585A-47F5-87A4-78D76C3088A8}"/>
              </a:ext>
            </a:extLst>
          </p:cNvPr>
          <p:cNvCxnSpPr/>
          <p:nvPr/>
        </p:nvCxnSpPr>
        <p:spPr>
          <a:xfrm flipH="1" flipV="1">
            <a:off x="2807804" y="3646796"/>
            <a:ext cx="360040" cy="720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D36627E5-EA18-4F11-AE0A-5FE91DC3D92A}"/>
              </a:ext>
            </a:extLst>
          </p:cNvPr>
          <p:cNvSpPr txBox="1"/>
          <p:nvPr/>
        </p:nvSpPr>
        <p:spPr>
          <a:xfrm>
            <a:off x="3320610" y="4538847"/>
            <a:ext cx="1763427" cy="80021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Split fraction </a:t>
            </a:r>
            <a:r>
              <a:rPr lang="en-GB" sz="1400" dirty="0"/>
              <a:t>(some may wish to do this step mentally)</a:t>
            </a:r>
          </a:p>
        </p:txBody>
      </p:sp>
      <p:cxnSp>
        <p:nvCxnSpPr>
          <p:cNvPr id="17" name="Straight Arrow Connector 16">
            <a:extLst>
              <a:ext uri="{FF2B5EF4-FFF2-40B4-BE49-F238E27FC236}">
                <a16:creationId xmlns:a16="http://schemas.microsoft.com/office/drawing/2014/main" id="{2BB87E9F-EFF1-4393-95A7-C20664523CD7}"/>
              </a:ext>
            </a:extLst>
          </p:cNvPr>
          <p:cNvCxnSpPr>
            <a:cxnSpLocks/>
          </p:cNvCxnSpPr>
          <p:nvPr/>
        </p:nvCxnSpPr>
        <p:spPr>
          <a:xfrm flipH="1" flipV="1">
            <a:off x="2987824" y="4538847"/>
            <a:ext cx="332786" cy="17880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Rectangle 18">
            <a:extLst>
              <a:ext uri="{FF2B5EF4-FFF2-40B4-BE49-F238E27FC236}">
                <a16:creationId xmlns:a16="http://schemas.microsoft.com/office/drawing/2014/main" id="{886E653E-6452-4D94-88BD-AD58B5DB00B7}"/>
              </a:ext>
            </a:extLst>
          </p:cNvPr>
          <p:cNvSpPr/>
          <p:nvPr/>
        </p:nvSpPr>
        <p:spPr>
          <a:xfrm>
            <a:off x="411163" y="2435248"/>
            <a:ext cx="4672874" cy="3226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a:extLst>
              <a:ext uri="{FF2B5EF4-FFF2-40B4-BE49-F238E27FC236}">
                <a16:creationId xmlns:a16="http://schemas.microsoft.com/office/drawing/2014/main" id="{39FC9D11-F2A2-4D6E-8D71-EA9289B753C3}"/>
              </a:ext>
            </a:extLst>
          </p:cNvPr>
          <p:cNvSpPr/>
          <p:nvPr/>
        </p:nvSpPr>
        <p:spPr>
          <a:xfrm>
            <a:off x="5295131" y="2666629"/>
            <a:ext cx="3597349" cy="299461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40152746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 restart="whenNotActive" fill="hold" evtFilter="cancelBubble" nodeType="interactiveSeq">
                <p:stCondLst>
                  <p:cond evt="onClick" delay="0">
                    <p:tgtEl>
                      <p:spTgt spid="20"/>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20"/>
                                        </p:tgtEl>
                                      </p:cBhvr>
                                    </p:animEffect>
                                    <p:set>
                                      <p:cBhvr>
                                        <p:cTn id="13"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animBg="1"/>
      <p:bldP spid="2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AS Pure Chapter 2 :: </a:t>
            </a:r>
            <a:r>
              <a:rPr lang="en-GB" dirty="0"/>
              <a:t>Quadratics</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
        <p:nvSpPr>
          <p:cNvPr id="7" name="TextBox 6">
            <a:extLst>
              <a:ext uri="{FF2B5EF4-FFF2-40B4-BE49-F238E27FC236}">
                <a16:creationId xmlns:a16="http://schemas.microsoft.com/office/drawing/2014/main" id="{A5C90477-F876-A2DA-4999-04B63616547C}"/>
              </a:ext>
            </a:extLst>
          </p:cNvPr>
          <p:cNvSpPr txBox="1"/>
          <p:nvPr/>
        </p:nvSpPr>
        <p:spPr>
          <a:xfrm>
            <a:off x="3203848" y="5589240"/>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Exercises 10-14</a:t>
            </a:r>
          </a:p>
        </p:txBody>
      </p:sp>
    </p:spTree>
    <p:extLst>
      <p:ext uri="{BB962C8B-B14F-4D97-AF65-F5344CB8AC3E}">
        <p14:creationId xmlns:p14="http://schemas.microsoft.com/office/powerpoint/2010/main" val="2200335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Chapter Overview</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23528" y="764704"/>
            <a:ext cx="8136904" cy="646331"/>
          </a:xfrm>
          <a:prstGeom prst="rect">
            <a:avLst/>
          </a:prstGeom>
          <a:noFill/>
        </p:spPr>
        <p:txBody>
          <a:bodyPr wrap="square" rtlCol="0">
            <a:spAutoFit/>
          </a:bodyPr>
          <a:lstStyle/>
          <a:p>
            <a:r>
              <a:rPr lang="en-GB" dirty="0"/>
              <a:t>Again, most of the content in this chapter is not new, but brings together a variety of algebraic and graph sketching GCSE skills regarding quadratic equations.</a:t>
            </a:r>
          </a:p>
        </p:txBody>
      </p:sp>
      <mc:AlternateContent xmlns:mc="http://schemas.openxmlformats.org/markup-compatibility/2006" xmlns:a14="http://schemas.microsoft.com/office/drawing/2010/main">
        <mc:Choice Requires="a14">
          <p:sp>
            <p:nvSpPr>
              <p:cNvPr id="6" name="TextBox 5"/>
              <p:cNvSpPr txBox="1"/>
              <p:nvPr/>
            </p:nvSpPr>
            <p:spPr>
              <a:xfrm>
                <a:off x="467544" y="1999434"/>
                <a:ext cx="3168352"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pPr/>
                <a:r>
                  <a:rPr lang="en-GB" dirty="0"/>
                  <a:t>Solve </a:t>
                </a:r>
                <a:br>
                  <a:rPr lang="en-GB" dirty="0"/>
                </a:b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e>
                        <m:sup>
                          <m:r>
                            <a:rPr lang="en-GB" b="0" i="1" smtClean="0">
                              <a:latin typeface="Cambria Math" panose="02040503050406030204" pitchFamily="18" charset="0"/>
                            </a:rPr>
                            <m:t>2</m:t>
                          </m:r>
                        </m:sup>
                      </m:sSup>
                      <m:r>
                        <a:rPr lang="en-GB" b="0" i="1" smtClean="0">
                          <a:latin typeface="Cambria Math" panose="02040503050406030204" pitchFamily="18" charset="0"/>
                        </a:rPr>
                        <m:t>−3</m:t>
                      </m:r>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r>
                        <a:rPr lang="en-GB" b="0" i="1" smtClean="0">
                          <a:latin typeface="Cambria Math" panose="02040503050406030204" pitchFamily="18" charset="0"/>
                        </a:rPr>
                        <m:t>+2=0</m:t>
                      </m:r>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467544" y="1999434"/>
                <a:ext cx="3168352" cy="646331"/>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7" name="TextBox 6"/>
          <p:cNvSpPr txBox="1"/>
          <p:nvPr/>
        </p:nvSpPr>
        <p:spPr>
          <a:xfrm>
            <a:off x="467544" y="1627117"/>
            <a:ext cx="3168352"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1</a:t>
            </a:r>
            <a:r>
              <a:rPr lang="en-GB" dirty="0"/>
              <a:t>:: Solving quadratic equations</a:t>
            </a:r>
          </a:p>
        </p:txBody>
      </p:sp>
      <mc:AlternateContent xmlns:mc="http://schemas.openxmlformats.org/markup-compatibility/2006" xmlns:a14="http://schemas.microsoft.com/office/drawing/2010/main">
        <mc:Choice Requires="a14">
          <p:sp>
            <p:nvSpPr>
              <p:cNvPr id="8" name="TextBox 7"/>
              <p:cNvSpPr txBox="1"/>
              <p:nvPr/>
            </p:nvSpPr>
            <p:spPr>
              <a:xfrm>
                <a:off x="4355976" y="1987157"/>
                <a:ext cx="2736304"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Write </a:t>
                </a:r>
                <a14:m>
                  <m:oMath xmlns:m="http://schemas.openxmlformats.org/officeDocument/2006/math">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+8</m:t>
                    </m:r>
                    <m:r>
                      <a:rPr lang="en-GB" b="0" i="1" smtClean="0">
                        <a:latin typeface="Cambria Math" panose="02040503050406030204" pitchFamily="18" charset="0"/>
                      </a:rPr>
                      <m:t>𝑥</m:t>
                    </m:r>
                    <m:r>
                      <a:rPr lang="en-GB" b="0" i="1" smtClean="0">
                        <a:latin typeface="Cambria Math" panose="02040503050406030204" pitchFamily="18" charset="0"/>
                      </a:rPr>
                      <m:t>−5</m:t>
                    </m:r>
                  </m:oMath>
                </a14:m>
                <a:r>
                  <a:rPr lang="en-GB" dirty="0"/>
                  <a:t> in the form </a:t>
                </a:r>
                <a14:m>
                  <m:oMath xmlns:m="http://schemas.openxmlformats.org/officeDocument/2006/math">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𝑏</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𝑐</m:t>
                    </m:r>
                  </m:oMath>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4355976" y="1987157"/>
                <a:ext cx="2736304" cy="646331"/>
              </a:xfrm>
              <a:prstGeom prst="rect">
                <a:avLst/>
              </a:prstGeom>
              <a:blipFill>
                <a:blip r:embed="rId3"/>
                <a:stretch>
                  <a:fillRect b="-2308"/>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9" name="TextBox 8"/>
          <p:cNvSpPr txBox="1"/>
          <p:nvPr/>
        </p:nvSpPr>
        <p:spPr>
          <a:xfrm>
            <a:off x="4355976" y="1617825"/>
            <a:ext cx="2736304"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2</a:t>
            </a:r>
            <a:r>
              <a:rPr lang="en-GB" dirty="0"/>
              <a:t>:: Completing the square</a:t>
            </a:r>
          </a:p>
        </p:txBody>
      </p:sp>
    </p:spTree>
    <p:extLst>
      <p:ext uri="{BB962C8B-B14F-4D97-AF65-F5344CB8AC3E}">
        <p14:creationId xmlns:p14="http://schemas.microsoft.com/office/powerpoint/2010/main" val="9211363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Why do we care about quadratics…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611560" y="908720"/>
            <a:ext cx="7128792" cy="923330"/>
          </a:xfrm>
          <a:prstGeom prst="rect">
            <a:avLst/>
          </a:prstGeom>
          <a:noFill/>
        </p:spPr>
        <p:txBody>
          <a:bodyPr wrap="square" rtlCol="0">
            <a:spAutoFit/>
          </a:bodyPr>
          <a:lstStyle/>
          <a:p>
            <a:r>
              <a:rPr lang="en-GB" dirty="0"/>
              <a:t>Good question!</a:t>
            </a:r>
          </a:p>
          <a:p>
            <a:r>
              <a:rPr lang="en-GB" dirty="0"/>
              <a:t>There are a number of </a:t>
            </a:r>
            <a:r>
              <a:rPr lang="en-GB" b="1" dirty="0"/>
              <a:t>practical scenarios </a:t>
            </a:r>
            <a:r>
              <a:rPr lang="en-GB" dirty="0"/>
              <a:t>where a quadratic relationship arises between variables…</a:t>
            </a:r>
          </a:p>
        </p:txBody>
      </p:sp>
      <p:sp>
        <p:nvSpPr>
          <p:cNvPr id="6" name="TextBox 5"/>
          <p:cNvSpPr txBox="1"/>
          <p:nvPr/>
        </p:nvSpPr>
        <p:spPr>
          <a:xfrm>
            <a:off x="683568" y="2204864"/>
            <a:ext cx="1512168"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Summations</a:t>
            </a:r>
          </a:p>
        </p:txBody>
      </p:sp>
      <mc:AlternateContent xmlns:mc="http://schemas.openxmlformats.org/markup-compatibility/2006" xmlns:a14="http://schemas.microsoft.com/office/drawing/2010/main">
        <mc:Choice Requires="a14">
          <p:sp>
            <p:nvSpPr>
              <p:cNvPr id="7" name="TextBox 6"/>
              <p:cNvSpPr txBox="1"/>
              <p:nvPr/>
            </p:nvSpPr>
            <p:spPr>
              <a:xfrm>
                <a:off x="612103" y="2708920"/>
                <a:ext cx="4076011" cy="3652218"/>
              </a:xfrm>
              <a:prstGeom prst="rect">
                <a:avLst/>
              </a:prstGeom>
              <a:noFill/>
            </p:spPr>
            <p:txBody>
              <a:bodyPr wrap="square" rtlCol="0">
                <a:spAutoFit/>
              </a:bodyPr>
              <a:lstStyle/>
              <a:p>
                <a:r>
                  <a:rPr lang="en-GB" dirty="0"/>
                  <a:t>The sum of </a:t>
                </a:r>
                <a14:m>
                  <m:oMath xmlns:m="http://schemas.openxmlformats.org/officeDocument/2006/math">
                    <m:r>
                      <a:rPr lang="en-GB" b="0" i="1" smtClean="0">
                        <a:latin typeface="Cambria Math" panose="02040503050406030204" pitchFamily="18" charset="0"/>
                      </a:rPr>
                      <m:t>1</m:t>
                    </m:r>
                  </m:oMath>
                </a14:m>
                <a:r>
                  <a:rPr lang="en-GB" dirty="0"/>
                  <a:t> to </a:t>
                </a:r>
                <a14:m>
                  <m:oMath xmlns:m="http://schemas.openxmlformats.org/officeDocument/2006/math">
                    <m:r>
                      <a:rPr lang="en-GB" b="0" i="1" smtClean="0">
                        <a:latin typeface="Cambria Math" panose="02040503050406030204" pitchFamily="18" charset="0"/>
                      </a:rPr>
                      <m:t>𝑛</m:t>
                    </m:r>
                  </m:oMath>
                </a14:m>
                <a:r>
                  <a:rPr lang="en-GB" dirty="0"/>
                  <a:t> is </a:t>
                </a:r>
                <a14:m>
                  <m:oMath xmlns:m="http://schemas.openxmlformats.org/officeDocument/2006/math">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Sup>
                      <m:sSupPr>
                        <m:ctrlPr>
                          <a:rPr lang="en-GB" b="0" i="1" smtClean="0">
                            <a:latin typeface="Cambria Math" panose="02040503050406030204" pitchFamily="18" charset="0"/>
                          </a:rPr>
                        </m:ctrlPr>
                      </m:sSupPr>
                      <m:e>
                        <m:r>
                          <a:rPr lang="en-GB" b="0" i="1" smtClean="0">
                            <a:latin typeface="Cambria Math" panose="02040503050406030204" pitchFamily="18" charset="0"/>
                          </a:rPr>
                          <m:t>𝑛</m:t>
                        </m:r>
                      </m:e>
                      <m:sup>
                        <m:r>
                          <a:rPr lang="en-GB" b="0" i="1" smtClean="0">
                            <a:latin typeface="Cambria Math" panose="02040503050406030204" pitchFamily="18" charset="0"/>
                          </a:rPr>
                          <m:t>2</m:t>
                        </m:r>
                      </m:sup>
                    </m:sSup>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𝑛</m:t>
                    </m:r>
                  </m:oMath>
                </a14:m>
                <a:r>
                  <a:rPr lang="en-GB" dirty="0"/>
                  <a:t>. I recently had to make a Sports Day spreadsheet which took the number of competing school ‘houses’ and worked out the total points allocated for an event by finding the formula of the resulting quadratic sequence.</a:t>
                </a:r>
              </a:p>
              <a:p>
                <a:endParaRPr lang="en-GB" dirty="0"/>
              </a:p>
              <a:p>
                <a:r>
                  <a:rPr lang="en-GB" b="1" dirty="0"/>
                  <a:t>                1 competitor: </a:t>
                </a:r>
                <a14:m>
                  <m:oMath xmlns:m="http://schemas.openxmlformats.org/officeDocument/2006/math">
                    <m:r>
                      <a:rPr lang="en-GB" b="1" i="1" smtClean="0">
                        <a:latin typeface="Cambria Math" panose="02040503050406030204" pitchFamily="18" charset="0"/>
                      </a:rPr>
                      <m:t>𝟖</m:t>
                    </m:r>
                  </m:oMath>
                </a14:m>
                <a:r>
                  <a:rPr lang="en-GB" b="1" dirty="0"/>
                  <a:t> points</a:t>
                </a:r>
              </a:p>
              <a:p>
                <a:r>
                  <a:rPr lang="en-GB" b="1" dirty="0"/>
                  <a:t>               2 competitors: </a:t>
                </a:r>
                <a14:m>
                  <m:oMath xmlns:m="http://schemas.openxmlformats.org/officeDocument/2006/math">
                    <m:r>
                      <a:rPr lang="en-GB" b="1" i="1" smtClean="0">
                        <a:latin typeface="Cambria Math" panose="02040503050406030204" pitchFamily="18" charset="0"/>
                      </a:rPr>
                      <m:t>𝟖</m:t>
                    </m:r>
                    <m:r>
                      <a:rPr lang="en-GB" b="1" i="1" smtClean="0">
                        <a:latin typeface="Cambria Math" panose="02040503050406030204" pitchFamily="18" charset="0"/>
                      </a:rPr>
                      <m:t>+</m:t>
                    </m:r>
                    <m:r>
                      <a:rPr lang="en-GB" b="1" i="1" smtClean="0">
                        <a:latin typeface="Cambria Math" panose="02040503050406030204" pitchFamily="18" charset="0"/>
                      </a:rPr>
                      <m:t>𝟕</m:t>
                    </m:r>
                    <m:r>
                      <a:rPr lang="en-GB" b="1" i="1" smtClean="0">
                        <a:latin typeface="Cambria Math" panose="02040503050406030204" pitchFamily="18" charset="0"/>
                      </a:rPr>
                      <m:t>=</m:t>
                    </m:r>
                    <m:r>
                      <a:rPr lang="en-GB" b="1" i="1" smtClean="0">
                        <a:latin typeface="Cambria Math" panose="02040503050406030204" pitchFamily="18" charset="0"/>
                      </a:rPr>
                      <m:t>𝟏𝟓</m:t>
                    </m:r>
                  </m:oMath>
                </a14:m>
                <a:endParaRPr lang="en-GB" b="1" dirty="0"/>
              </a:p>
              <a:p>
                <a:r>
                  <a:rPr lang="en-GB" b="1" dirty="0"/>
                  <a:t>               3 competitors: </a:t>
                </a:r>
                <a14:m>
                  <m:oMath xmlns:m="http://schemas.openxmlformats.org/officeDocument/2006/math">
                    <m:r>
                      <a:rPr lang="en-GB" b="1" i="1" smtClean="0">
                        <a:latin typeface="Cambria Math" panose="02040503050406030204" pitchFamily="18" charset="0"/>
                      </a:rPr>
                      <m:t>𝟖</m:t>
                    </m:r>
                    <m:r>
                      <a:rPr lang="en-GB" b="1" i="1" smtClean="0">
                        <a:latin typeface="Cambria Math" panose="02040503050406030204" pitchFamily="18" charset="0"/>
                      </a:rPr>
                      <m:t>+</m:t>
                    </m:r>
                    <m:r>
                      <a:rPr lang="en-GB" b="1" i="1" smtClean="0">
                        <a:latin typeface="Cambria Math" panose="02040503050406030204" pitchFamily="18" charset="0"/>
                      </a:rPr>
                      <m:t>𝟕</m:t>
                    </m:r>
                    <m:r>
                      <a:rPr lang="en-GB" b="1" i="1" smtClean="0">
                        <a:latin typeface="Cambria Math" panose="02040503050406030204" pitchFamily="18" charset="0"/>
                      </a:rPr>
                      <m:t>+</m:t>
                    </m:r>
                    <m:r>
                      <a:rPr lang="en-GB" b="1" i="1" smtClean="0">
                        <a:latin typeface="Cambria Math" panose="02040503050406030204" pitchFamily="18" charset="0"/>
                      </a:rPr>
                      <m:t>𝟔</m:t>
                    </m:r>
                    <m:r>
                      <a:rPr lang="en-GB" b="1" i="1" smtClean="0">
                        <a:latin typeface="Cambria Math" panose="02040503050406030204" pitchFamily="18" charset="0"/>
                      </a:rPr>
                      <m:t>=</m:t>
                    </m:r>
                    <m:r>
                      <a:rPr lang="en-GB" b="1" i="1" smtClean="0">
                        <a:latin typeface="Cambria Math" panose="02040503050406030204" pitchFamily="18" charset="0"/>
                      </a:rPr>
                      <m:t>𝟐𝟏</m:t>
                    </m:r>
                  </m:oMath>
                </a14:m>
                <a:endParaRPr lang="en-GB" b="1" dirty="0"/>
              </a:p>
              <a:p>
                <a:r>
                  <a:rPr lang="en-GB" b="1" dirty="0"/>
                  <a:t>               </a:t>
                </a:r>
                <a14:m>
                  <m:oMath xmlns:m="http://schemas.openxmlformats.org/officeDocument/2006/math">
                    <m:r>
                      <a:rPr lang="en-GB" b="1" i="1" smtClean="0">
                        <a:latin typeface="Cambria Math" panose="02040503050406030204" pitchFamily="18" charset="0"/>
                      </a:rPr>
                      <m:t>𝒏</m:t>
                    </m:r>
                  </m:oMath>
                </a14:m>
                <a:r>
                  <a:rPr lang="en-GB" b="1" dirty="0"/>
                  <a:t> competitors: </a:t>
                </a:r>
                <a14:m>
                  <m:oMath xmlns:m="http://schemas.openxmlformats.org/officeDocument/2006/math">
                    <m:f>
                      <m:fPr>
                        <m:ctrlPr>
                          <a:rPr lang="en-GB" b="1" i="1" smtClean="0">
                            <a:latin typeface="Cambria Math" panose="02040503050406030204" pitchFamily="18" charset="0"/>
                          </a:rPr>
                        </m:ctrlPr>
                      </m:fPr>
                      <m:num>
                        <m:r>
                          <a:rPr lang="en-GB" b="1" i="1" smtClean="0">
                            <a:latin typeface="Cambria Math" panose="02040503050406030204" pitchFamily="18" charset="0"/>
                          </a:rPr>
                          <m:t>𝟏𝟕</m:t>
                        </m:r>
                      </m:num>
                      <m:den>
                        <m:r>
                          <a:rPr lang="en-GB" b="1" i="1" smtClean="0">
                            <a:latin typeface="Cambria Math" panose="02040503050406030204" pitchFamily="18" charset="0"/>
                          </a:rPr>
                          <m:t>𝟐</m:t>
                        </m:r>
                      </m:den>
                    </m:f>
                    <m:r>
                      <a:rPr lang="en-GB" b="1" i="1" smtClean="0">
                        <a:latin typeface="Cambria Math" panose="02040503050406030204" pitchFamily="18" charset="0"/>
                      </a:rPr>
                      <m:t>𝒏</m:t>
                    </m:r>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𝟐</m:t>
                        </m:r>
                      </m:den>
                    </m:f>
                    <m:sSup>
                      <m:sSupPr>
                        <m:ctrlPr>
                          <a:rPr lang="en-GB" b="1" i="1" smtClean="0">
                            <a:latin typeface="Cambria Math" panose="02040503050406030204" pitchFamily="18" charset="0"/>
                          </a:rPr>
                        </m:ctrlPr>
                      </m:sSupPr>
                      <m:e>
                        <m:r>
                          <a:rPr lang="en-GB" b="1" i="1" smtClean="0">
                            <a:latin typeface="Cambria Math" panose="02040503050406030204" pitchFamily="18" charset="0"/>
                          </a:rPr>
                          <m:t>𝒏</m:t>
                        </m:r>
                      </m:e>
                      <m:sup>
                        <m:r>
                          <a:rPr lang="en-GB" b="1" i="1" smtClean="0">
                            <a:latin typeface="Cambria Math" panose="02040503050406030204" pitchFamily="18" charset="0"/>
                          </a:rPr>
                          <m:t>𝟐</m:t>
                        </m:r>
                      </m:sup>
                    </m:sSup>
                  </m:oMath>
                </a14:m>
                <a:endParaRPr lang="en-GB" b="1" dirty="0"/>
              </a:p>
            </p:txBody>
          </p:sp>
        </mc:Choice>
        <mc:Fallback xmlns="">
          <p:sp>
            <p:nvSpPr>
              <p:cNvPr id="7" name="TextBox 6"/>
              <p:cNvSpPr txBox="1">
                <a:spLocks noRot="1" noChangeAspect="1" noMove="1" noResize="1" noEditPoints="1" noAdjustHandles="1" noChangeArrowheads="1" noChangeShapeType="1" noTextEdit="1"/>
              </p:cNvSpPr>
              <p:nvPr/>
            </p:nvSpPr>
            <p:spPr>
              <a:xfrm>
                <a:off x="612103" y="2708920"/>
                <a:ext cx="4076011" cy="3652218"/>
              </a:xfrm>
              <a:prstGeom prst="rect">
                <a:avLst/>
              </a:prstGeom>
              <a:blipFill>
                <a:blip r:embed="rId2"/>
                <a:stretch>
                  <a:fillRect l="-1196" b="-167"/>
                </a:stretch>
              </a:blipFill>
            </p:spPr>
            <p:txBody>
              <a:bodyPr/>
              <a:lstStyle/>
              <a:p>
                <a:r>
                  <a:rPr lang="en-GB">
                    <a:noFill/>
                  </a:rPr>
                  <a:t> </a:t>
                </a:r>
              </a:p>
            </p:txBody>
          </p:sp>
        </mc:Fallback>
      </mc:AlternateContent>
      <p:pic>
        <p:nvPicPr>
          <p:cNvPr id="8" name="Picture 7"/>
          <p:cNvPicPr>
            <a:picLocks noChangeAspect="1"/>
          </p:cNvPicPr>
          <p:nvPr/>
        </p:nvPicPr>
        <p:blipFill>
          <a:blip r:embed="rId3"/>
          <a:stretch>
            <a:fillRect/>
          </a:stretch>
        </p:blipFill>
        <p:spPr>
          <a:xfrm>
            <a:off x="164455" y="5076825"/>
            <a:ext cx="1038225" cy="1781175"/>
          </a:xfrm>
          <a:prstGeom prst="rect">
            <a:avLst/>
          </a:prstGeom>
        </p:spPr>
      </p:pic>
      <p:sp>
        <p:nvSpPr>
          <p:cNvPr id="9" name="TextBox 8"/>
          <p:cNvSpPr txBox="1"/>
          <p:nvPr/>
        </p:nvSpPr>
        <p:spPr>
          <a:xfrm>
            <a:off x="5004048" y="1956977"/>
            <a:ext cx="2001350"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Projectile Motion</a:t>
            </a:r>
          </a:p>
        </p:txBody>
      </p:sp>
      <p:sp>
        <p:nvSpPr>
          <p:cNvPr id="10" name="Freeform: Shape 9"/>
          <p:cNvSpPr/>
          <p:nvPr/>
        </p:nvSpPr>
        <p:spPr>
          <a:xfrm>
            <a:off x="5781262" y="2510408"/>
            <a:ext cx="1689375" cy="795494"/>
          </a:xfrm>
          <a:custGeom>
            <a:avLst/>
            <a:gdLst>
              <a:gd name="connsiteX0" fmla="*/ 0 w 1491916"/>
              <a:gd name="connsiteY0" fmla="*/ 938470 h 938470"/>
              <a:gd name="connsiteX1" fmla="*/ 806116 w 1491916"/>
              <a:gd name="connsiteY1" fmla="*/ 6 h 938470"/>
              <a:gd name="connsiteX2" fmla="*/ 1491916 w 1491916"/>
              <a:gd name="connsiteY2" fmla="*/ 926438 h 938470"/>
            </a:gdLst>
            <a:ahLst/>
            <a:cxnLst>
              <a:cxn ang="0">
                <a:pos x="connsiteX0" y="connsiteY0"/>
              </a:cxn>
              <a:cxn ang="0">
                <a:pos x="connsiteX1" y="connsiteY1"/>
              </a:cxn>
              <a:cxn ang="0">
                <a:pos x="connsiteX2" y="connsiteY2"/>
              </a:cxn>
            </a:cxnLst>
            <a:rect l="l" t="t" r="r" b="b"/>
            <a:pathLst>
              <a:path w="1491916" h="938470">
                <a:moveTo>
                  <a:pt x="0" y="938470"/>
                </a:moveTo>
                <a:cubicBezTo>
                  <a:pt x="278731" y="470240"/>
                  <a:pt x="557463" y="2011"/>
                  <a:pt x="806116" y="6"/>
                </a:cubicBezTo>
                <a:cubicBezTo>
                  <a:pt x="1054769" y="-1999"/>
                  <a:pt x="1273342" y="462219"/>
                  <a:pt x="1491916" y="926438"/>
                </a:cubicBezTo>
              </a:path>
            </a:pathLst>
          </a:custGeom>
          <a:noFill/>
          <a:ln>
            <a:prstDash val="sysDot"/>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a14="http://schemas.microsoft.com/office/drawing/2010/main">
        <mc:Choice Requires="a14">
          <p:sp>
            <p:nvSpPr>
              <p:cNvPr id="11" name="TextBox 10"/>
              <p:cNvSpPr txBox="1"/>
              <p:nvPr/>
            </p:nvSpPr>
            <p:spPr>
              <a:xfrm>
                <a:off x="5004048" y="3388339"/>
                <a:ext cx="3801550" cy="3380926"/>
              </a:xfrm>
              <a:prstGeom prst="rect">
                <a:avLst/>
              </a:prstGeom>
              <a:noFill/>
            </p:spPr>
            <p:txBody>
              <a:bodyPr wrap="square" rtlCol="0">
                <a:spAutoFit/>
              </a:bodyPr>
              <a:lstStyle/>
              <a:p>
                <a:r>
                  <a:rPr lang="en-GB" dirty="0"/>
                  <a:t>A projected object, acting only under gravity, follows a </a:t>
                </a:r>
                <a:r>
                  <a:rPr lang="en-GB" i="1" dirty="0"/>
                  <a:t>parabolic</a:t>
                </a:r>
                <a:r>
                  <a:rPr lang="en-GB" dirty="0"/>
                  <a:t> trajectory, i.e. its path can be described using a quadratic equation.</a:t>
                </a:r>
              </a:p>
              <a:p>
                <a:r>
                  <a:rPr lang="en-GB" dirty="0"/>
                  <a:t>In Mechanics you will see the formula:</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𝑠</m:t>
                      </m:r>
                      <m:r>
                        <a:rPr lang="en-GB" b="0" i="1" smtClean="0">
                          <a:latin typeface="Cambria Math" panose="02040503050406030204" pitchFamily="18" charset="0"/>
                        </a:rPr>
                        <m:t>=</m:t>
                      </m:r>
                      <m:r>
                        <a:rPr lang="en-GB" b="0" i="1" smtClean="0">
                          <a:latin typeface="Cambria Math" panose="02040503050406030204" pitchFamily="18" charset="0"/>
                        </a:rPr>
                        <m:t>𝑢𝑡</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𝑡</m:t>
                          </m:r>
                        </m:e>
                        <m:sup>
                          <m:r>
                            <a:rPr lang="en-GB" b="0" i="1" smtClean="0">
                              <a:latin typeface="Cambria Math" panose="02040503050406030204" pitchFamily="18" charset="0"/>
                            </a:rPr>
                            <m:t>2</m:t>
                          </m:r>
                        </m:sup>
                      </m:sSup>
                    </m:oMath>
                  </m:oMathPara>
                </a14:m>
                <a:endParaRPr lang="en-GB" dirty="0"/>
              </a:p>
              <a:p>
                <a:r>
                  <a:rPr lang="en-GB" dirty="0"/>
                  <a:t>Where </a:t>
                </a:r>
                <a14:m>
                  <m:oMath xmlns:m="http://schemas.openxmlformats.org/officeDocument/2006/math">
                    <m:r>
                      <a:rPr lang="en-GB" b="0" i="1" smtClean="0">
                        <a:latin typeface="Cambria Math" panose="02040503050406030204" pitchFamily="18" charset="0"/>
                      </a:rPr>
                      <m:t>𝑠</m:t>
                    </m:r>
                  </m:oMath>
                </a14:m>
                <a:r>
                  <a:rPr lang="en-GB" dirty="0"/>
                  <a:t> is distance/displacement, </a:t>
                </a:r>
                <a14:m>
                  <m:oMath xmlns:m="http://schemas.openxmlformats.org/officeDocument/2006/math">
                    <m:r>
                      <a:rPr lang="en-GB" b="0" i="1" smtClean="0">
                        <a:latin typeface="Cambria Math" panose="02040503050406030204" pitchFamily="18" charset="0"/>
                      </a:rPr>
                      <m:t>𝑢</m:t>
                    </m:r>
                  </m:oMath>
                </a14:m>
                <a:r>
                  <a:rPr lang="en-GB" dirty="0"/>
                  <a:t> is initial speed/velocity, </a:t>
                </a:r>
                <a14:m>
                  <m:oMath xmlns:m="http://schemas.openxmlformats.org/officeDocument/2006/math">
                    <m:r>
                      <a:rPr lang="en-GB" b="0" i="1" smtClean="0">
                        <a:latin typeface="Cambria Math" panose="02040503050406030204" pitchFamily="18" charset="0"/>
                      </a:rPr>
                      <m:t>𝑡</m:t>
                    </m:r>
                  </m:oMath>
                </a14:m>
                <a:r>
                  <a:rPr lang="en-GB" dirty="0"/>
                  <a:t> is time and </a:t>
                </a:r>
                <a14:m>
                  <m:oMath xmlns:m="http://schemas.openxmlformats.org/officeDocument/2006/math">
                    <m:r>
                      <a:rPr lang="en-GB" b="0" i="1" smtClean="0">
                        <a:latin typeface="Cambria Math" panose="02040503050406030204" pitchFamily="18" charset="0"/>
                      </a:rPr>
                      <m:t>𝑎</m:t>
                    </m:r>
                  </m:oMath>
                </a14:m>
                <a:r>
                  <a:rPr lang="en-GB" dirty="0"/>
                  <a:t> is acceleration (in this case gravitational acceleration).</a:t>
                </a:r>
              </a:p>
              <a:p>
                <a:r>
                  <a:rPr lang="en-GB" dirty="0"/>
                  <a:t>This equation is quadratic in </a:t>
                </a:r>
                <a14:m>
                  <m:oMath xmlns:m="http://schemas.openxmlformats.org/officeDocument/2006/math">
                    <m:r>
                      <a:rPr lang="en-GB" b="0" i="1" smtClean="0">
                        <a:latin typeface="Cambria Math" panose="02040503050406030204" pitchFamily="18" charset="0"/>
                      </a:rPr>
                      <m:t>𝑡</m:t>
                    </m:r>
                  </m:oMath>
                </a14:m>
                <a:r>
                  <a:rPr lang="en-GB" dirty="0"/>
                  <a:t>.</a:t>
                </a:r>
              </a:p>
            </p:txBody>
          </p:sp>
        </mc:Choice>
        <mc:Fallback xmlns="">
          <p:sp>
            <p:nvSpPr>
              <p:cNvPr id="11" name="TextBox 10"/>
              <p:cNvSpPr txBox="1">
                <a:spLocks noRot="1" noChangeAspect="1" noMove="1" noResize="1" noEditPoints="1" noAdjustHandles="1" noChangeArrowheads="1" noChangeShapeType="1" noTextEdit="1"/>
              </p:cNvSpPr>
              <p:nvPr/>
            </p:nvSpPr>
            <p:spPr>
              <a:xfrm>
                <a:off x="5004048" y="3388339"/>
                <a:ext cx="3801550" cy="3380926"/>
              </a:xfrm>
              <a:prstGeom prst="rect">
                <a:avLst/>
              </a:prstGeom>
              <a:blipFill>
                <a:blip r:embed="rId4"/>
                <a:stretch>
                  <a:fillRect l="-1445" t="-1083" r="-2087" b="-1986"/>
                </a:stretch>
              </a:blipFill>
            </p:spPr>
            <p:txBody>
              <a:bodyPr/>
              <a:lstStyle/>
              <a:p>
                <a:r>
                  <a:rPr lang="en-GB">
                    <a:noFill/>
                  </a:rPr>
                  <a:t> </a:t>
                </a:r>
              </a:p>
            </p:txBody>
          </p:sp>
        </mc:Fallback>
      </mc:AlternateContent>
    </p:spTree>
    <p:extLst>
      <p:ext uri="{BB962C8B-B14F-4D97-AF65-F5344CB8AC3E}">
        <p14:creationId xmlns:p14="http://schemas.microsoft.com/office/powerpoint/2010/main" val="32869680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Why do we care about quadratics…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467544" y="990823"/>
            <a:ext cx="2088232"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Hannah’s sweets</a:t>
            </a:r>
          </a:p>
        </p:txBody>
      </p:sp>
      <p:pic>
        <p:nvPicPr>
          <p:cNvPr id="6" name="Picture 5"/>
          <p:cNvPicPr>
            <a:picLocks noChangeAspect="1"/>
          </p:cNvPicPr>
          <p:nvPr/>
        </p:nvPicPr>
        <p:blipFill>
          <a:blip r:embed="rId2"/>
          <a:stretch>
            <a:fillRect/>
          </a:stretch>
        </p:blipFill>
        <p:spPr>
          <a:xfrm>
            <a:off x="2267744" y="1556792"/>
            <a:ext cx="4981575" cy="3038475"/>
          </a:xfrm>
          <a:prstGeom prst="rect">
            <a:avLst/>
          </a:prstGeom>
        </p:spPr>
      </p:pic>
      <p:sp>
        <p:nvSpPr>
          <p:cNvPr id="7" name="TextBox 6"/>
          <p:cNvSpPr txBox="1"/>
          <p:nvPr/>
        </p:nvSpPr>
        <p:spPr>
          <a:xfrm>
            <a:off x="1632695" y="4941168"/>
            <a:ext cx="5616624" cy="923330"/>
          </a:xfrm>
          <a:prstGeom prst="rect">
            <a:avLst/>
          </a:prstGeom>
          <a:noFill/>
        </p:spPr>
        <p:txBody>
          <a:bodyPr wrap="square" rtlCol="0">
            <a:spAutoFit/>
          </a:bodyPr>
          <a:lstStyle/>
          <a:p>
            <a:r>
              <a:rPr lang="en-GB" dirty="0"/>
              <a:t>Quadratic expressions also regularly emerge when there’s a product of two expressions involving the same variable (in this case because Hannah ate two orange sweets).</a:t>
            </a:r>
          </a:p>
        </p:txBody>
      </p:sp>
    </p:spTree>
    <p:extLst>
      <p:ext uri="{BB962C8B-B14F-4D97-AF65-F5344CB8AC3E}">
        <p14:creationId xmlns:p14="http://schemas.microsoft.com/office/powerpoint/2010/main" val="245375172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1</a:t>
              </a:r>
              <a:r>
                <a:rPr lang="en-GB" sz="3200" dirty="0">
                  <a:latin typeface="+mj-lt"/>
                </a:rPr>
                <a:t> :: Solving Quadratic Equations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8" name="TextBox 7"/>
              <p:cNvSpPr txBox="1"/>
              <p:nvPr/>
            </p:nvSpPr>
            <p:spPr>
              <a:xfrm>
                <a:off x="2084129" y="894206"/>
                <a:ext cx="4320480" cy="70788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4000" b="0" i="1" smtClean="0">
                              <a:latin typeface="Cambria Math" panose="02040503050406030204" pitchFamily="18" charset="0"/>
                            </a:rPr>
                          </m:ctrlPr>
                        </m:sSupPr>
                        <m:e>
                          <m:r>
                            <a:rPr lang="en-GB" sz="4000" b="0" i="1" smtClean="0">
                              <a:latin typeface="Cambria Math" panose="02040503050406030204" pitchFamily="18" charset="0"/>
                            </a:rPr>
                            <m:t>𝑥</m:t>
                          </m:r>
                        </m:e>
                        <m:sup>
                          <m:r>
                            <a:rPr lang="en-GB" sz="4000" b="0" i="1" smtClean="0">
                              <a:latin typeface="Cambria Math" panose="02040503050406030204" pitchFamily="18" charset="0"/>
                            </a:rPr>
                            <m:t>2</m:t>
                          </m:r>
                        </m:sup>
                      </m:sSup>
                      <m:r>
                        <a:rPr lang="en-GB" sz="4000" b="0" i="1" smtClean="0">
                          <a:latin typeface="Cambria Math" panose="02040503050406030204" pitchFamily="18" charset="0"/>
                        </a:rPr>
                        <m:t>+5</m:t>
                      </m:r>
                      <m:r>
                        <a:rPr lang="en-GB" sz="4000" b="0" i="1" smtClean="0">
                          <a:latin typeface="Cambria Math" panose="02040503050406030204" pitchFamily="18" charset="0"/>
                        </a:rPr>
                        <m:t>𝑥</m:t>
                      </m:r>
                      <m:r>
                        <a:rPr lang="en-GB" sz="4000" b="0" i="1" smtClean="0">
                          <a:latin typeface="Cambria Math" panose="02040503050406030204" pitchFamily="18" charset="0"/>
                        </a:rPr>
                        <m:t>=6</m:t>
                      </m:r>
                    </m:oMath>
                  </m:oMathPara>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2084129" y="894206"/>
                <a:ext cx="4320480" cy="707886"/>
              </a:xfrm>
              <a:prstGeom prst="rect">
                <a:avLst/>
              </a:prstGeom>
              <a:blipFill>
                <a:blip r:embed="rId2"/>
                <a:stretch>
                  <a:fillRect/>
                </a:stretch>
              </a:blipFill>
            </p:spPr>
            <p:txBody>
              <a:bodyPr/>
              <a:lstStyle/>
              <a:p>
                <a:r>
                  <a:rPr lang="en-GB">
                    <a:noFill/>
                  </a:rPr>
                  <a:t> </a:t>
                </a:r>
              </a:p>
            </p:txBody>
          </p:sp>
        </mc:Fallback>
      </mc:AlternateContent>
      <p:sp>
        <p:nvSpPr>
          <p:cNvPr id="12" name="TextBox 11"/>
          <p:cNvSpPr txBox="1"/>
          <p:nvPr/>
        </p:nvSpPr>
        <p:spPr>
          <a:xfrm>
            <a:off x="1715210" y="1602092"/>
            <a:ext cx="5544616" cy="923330"/>
          </a:xfrm>
          <a:prstGeom prst="rect">
            <a:avLst/>
          </a:prstGeom>
          <a:noFill/>
        </p:spPr>
        <p:txBody>
          <a:bodyPr wrap="square" rtlCol="0">
            <a:spAutoFit/>
          </a:bodyPr>
          <a:lstStyle/>
          <a:p>
            <a:r>
              <a:rPr lang="en-GB" dirty="0"/>
              <a:t>There are three ways of solving a quadratic equation.</a:t>
            </a:r>
          </a:p>
          <a:p>
            <a:r>
              <a:rPr lang="en-GB" dirty="0"/>
              <a:t>One is by </a:t>
            </a:r>
            <a:r>
              <a:rPr lang="en-GB" i="1" dirty="0"/>
              <a:t>completing the square</a:t>
            </a:r>
            <a:r>
              <a:rPr lang="en-GB" dirty="0"/>
              <a:t>, which we’ll do later.</a:t>
            </a:r>
          </a:p>
          <a:p>
            <a:r>
              <a:rPr lang="en-GB" dirty="0"/>
              <a:t>What are the other two ways?</a:t>
            </a:r>
          </a:p>
        </p:txBody>
      </p:sp>
      <p:sp>
        <p:nvSpPr>
          <p:cNvPr id="31" name="TextBox 30"/>
          <p:cNvSpPr txBox="1"/>
          <p:nvPr/>
        </p:nvSpPr>
        <p:spPr>
          <a:xfrm>
            <a:off x="467544" y="2780928"/>
            <a:ext cx="4921064"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By factorisation</a:t>
            </a:r>
          </a:p>
        </p:txBody>
      </p:sp>
      <mc:AlternateContent xmlns:mc="http://schemas.openxmlformats.org/markup-compatibility/2006" xmlns:a14="http://schemas.microsoft.com/office/drawing/2010/main">
        <mc:Choice Requires="a14">
          <p:sp>
            <p:nvSpPr>
              <p:cNvPr id="15" name="TextBox 14"/>
              <p:cNvSpPr txBox="1"/>
              <p:nvPr/>
            </p:nvSpPr>
            <p:spPr>
              <a:xfrm>
                <a:off x="438515" y="3394799"/>
                <a:ext cx="2736304" cy="120032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+5</m:t>
                      </m:r>
                      <m:r>
                        <a:rPr lang="en-GB" sz="2400" b="0" i="1" smtClean="0">
                          <a:latin typeface="Cambria Math" panose="02040503050406030204" pitchFamily="18" charset="0"/>
                        </a:rPr>
                        <m:t>𝑥</m:t>
                      </m:r>
                      <m:r>
                        <a:rPr lang="en-GB" sz="2400" b="0" i="1" smtClean="0">
                          <a:latin typeface="Cambria Math" panose="02040503050406030204" pitchFamily="18" charset="0"/>
                        </a:rPr>
                        <m:t>−6=0</m:t>
                      </m:r>
                    </m:oMath>
                    <m:oMath xmlns:m="http://schemas.openxmlformats.org/officeDocument/2006/math">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+6</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r>
                        <a:rPr lang="en-GB" sz="2400" b="0" i="1" smtClean="0">
                          <a:latin typeface="Cambria Math" panose="02040503050406030204" pitchFamily="18" charset="0"/>
                        </a:rPr>
                        <m:t>=0</m:t>
                      </m:r>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=−6, </m:t>
                      </m:r>
                      <m:r>
                        <a:rPr lang="en-GB" sz="2400" b="0" i="1" smtClean="0">
                          <a:latin typeface="Cambria Math" panose="02040503050406030204" pitchFamily="18" charset="0"/>
                        </a:rPr>
                        <m:t>𝑥</m:t>
                      </m:r>
                      <m:r>
                        <a:rPr lang="en-GB" sz="2400" b="0" i="1" smtClean="0">
                          <a:latin typeface="Cambria Math" panose="02040503050406030204" pitchFamily="18" charset="0"/>
                        </a:rPr>
                        <m:t>=1</m:t>
                      </m:r>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438515" y="3394799"/>
                <a:ext cx="2736304" cy="1200329"/>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2" name="TextBox 31"/>
              <p:cNvSpPr txBox="1"/>
              <p:nvPr/>
            </p:nvSpPr>
            <p:spPr>
              <a:xfrm>
                <a:off x="3572767" y="3407725"/>
                <a:ext cx="1815841" cy="83099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Put in form.</a:t>
                </a:r>
              </a:p>
              <a:p>
                <a14:m>
                  <m:oMath xmlns:m="http://schemas.openxmlformats.org/officeDocument/2006/math">
                    <m:r>
                      <a:rPr lang="en-GB" sz="1600" i="1">
                        <a:latin typeface="Cambria Math" panose="02040503050406030204" pitchFamily="18" charset="0"/>
                      </a:rPr>
                      <m:t>𝑎</m:t>
                    </m:r>
                    <m:sSup>
                      <m:sSupPr>
                        <m:ctrlPr>
                          <a:rPr lang="en-GB" sz="1600" i="1">
                            <a:latin typeface="Cambria Math" panose="02040503050406030204" pitchFamily="18" charset="0"/>
                          </a:rPr>
                        </m:ctrlPr>
                      </m:sSupPr>
                      <m:e>
                        <m:r>
                          <a:rPr lang="en-GB" sz="1600" i="1">
                            <a:latin typeface="Cambria Math" panose="02040503050406030204" pitchFamily="18" charset="0"/>
                          </a:rPr>
                          <m:t>𝑥</m:t>
                        </m:r>
                      </m:e>
                      <m:sup>
                        <m:r>
                          <a:rPr lang="en-GB" sz="1600" i="1">
                            <a:latin typeface="Cambria Math" panose="02040503050406030204" pitchFamily="18" charset="0"/>
                          </a:rPr>
                          <m:t>2</m:t>
                        </m:r>
                      </m:sup>
                    </m:sSup>
                    <m:r>
                      <a:rPr lang="en-GB" sz="1600" i="1">
                        <a:latin typeface="Cambria Math" panose="02040503050406030204" pitchFamily="18" charset="0"/>
                      </a:rPr>
                      <m:t>+</m:t>
                    </m:r>
                    <m:r>
                      <a:rPr lang="en-GB" sz="1600" i="1">
                        <a:latin typeface="Cambria Math" panose="02040503050406030204" pitchFamily="18" charset="0"/>
                      </a:rPr>
                      <m:t>𝑏𝑥</m:t>
                    </m:r>
                    <m:r>
                      <a:rPr lang="en-GB" sz="1600" i="1">
                        <a:latin typeface="Cambria Math" panose="02040503050406030204" pitchFamily="18" charset="0"/>
                      </a:rPr>
                      <m:t>+</m:t>
                    </m:r>
                    <m:r>
                      <a:rPr lang="en-GB" sz="1600" i="1">
                        <a:latin typeface="Cambria Math" panose="02040503050406030204" pitchFamily="18" charset="0"/>
                      </a:rPr>
                      <m:t>𝑐</m:t>
                    </m:r>
                    <m:r>
                      <a:rPr lang="en-GB" sz="1600" i="1">
                        <a:latin typeface="Cambria Math" panose="02040503050406030204" pitchFamily="18" charset="0"/>
                      </a:rPr>
                      <m:t>=0</m:t>
                    </m:r>
                  </m:oMath>
                </a14:m>
                <a:r>
                  <a:rPr lang="en-GB" sz="1600" dirty="0"/>
                  <a:t> with 0 on one side</a:t>
                </a:r>
              </a:p>
            </p:txBody>
          </p:sp>
        </mc:Choice>
        <mc:Fallback xmlns="">
          <p:sp>
            <p:nvSpPr>
              <p:cNvPr id="32" name="TextBox 31"/>
              <p:cNvSpPr txBox="1">
                <a:spLocks noRot="1" noChangeAspect="1" noMove="1" noResize="1" noEditPoints="1" noAdjustHandles="1" noChangeArrowheads="1" noChangeShapeType="1" noTextEdit="1"/>
              </p:cNvSpPr>
              <p:nvPr/>
            </p:nvSpPr>
            <p:spPr>
              <a:xfrm>
                <a:off x="3572767" y="3407725"/>
                <a:ext cx="1815841" cy="830997"/>
              </a:xfrm>
              <a:prstGeom prst="rect">
                <a:avLst/>
              </a:prstGeom>
              <a:blipFill>
                <a:blip r:embed="rId4"/>
                <a:stretch>
                  <a:fillRect l="-993" t="-714" b="-7143"/>
                </a:stretch>
              </a:blipFill>
            </p:spPr>
            <p:txBody>
              <a:bodyPr/>
              <a:lstStyle/>
              <a:p>
                <a:r>
                  <a:rPr lang="en-GB">
                    <a:noFill/>
                  </a:rPr>
                  <a:t> </a:t>
                </a:r>
              </a:p>
            </p:txBody>
          </p:sp>
        </mc:Fallback>
      </mc:AlternateContent>
      <p:cxnSp>
        <p:nvCxnSpPr>
          <p:cNvPr id="34" name="Straight Arrow Connector 33"/>
          <p:cNvCxnSpPr>
            <a:stCxn id="32" idx="1"/>
          </p:cNvCxnSpPr>
          <p:nvPr/>
        </p:nvCxnSpPr>
        <p:spPr>
          <a:xfrm flipH="1" flipV="1">
            <a:off x="3059832" y="3645024"/>
            <a:ext cx="512935" cy="1782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5" name="TextBox 34"/>
          <p:cNvSpPr txBox="1"/>
          <p:nvPr/>
        </p:nvSpPr>
        <p:spPr>
          <a:xfrm>
            <a:off x="3348145" y="4384778"/>
            <a:ext cx="1815841" cy="1077218"/>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Factorise. If the product of two things is 0, at least one must be 0.</a:t>
            </a:r>
          </a:p>
        </p:txBody>
      </p:sp>
      <p:cxnSp>
        <p:nvCxnSpPr>
          <p:cNvPr id="36" name="Straight Arrow Connector 35"/>
          <p:cNvCxnSpPr/>
          <p:nvPr/>
        </p:nvCxnSpPr>
        <p:spPr>
          <a:xfrm flipH="1" flipV="1">
            <a:off x="2844800" y="4209143"/>
            <a:ext cx="503346" cy="59765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8" name="Rectangle 37"/>
          <p:cNvSpPr/>
          <p:nvPr/>
        </p:nvSpPr>
        <p:spPr>
          <a:xfrm>
            <a:off x="467544" y="3179108"/>
            <a:ext cx="4921064" cy="22828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9" name="TextBox 38"/>
          <p:cNvSpPr txBox="1"/>
          <p:nvPr/>
        </p:nvSpPr>
        <p:spPr>
          <a:xfrm>
            <a:off x="5652120" y="2780928"/>
            <a:ext cx="3187080"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Using the quadratic formula.</a:t>
            </a:r>
          </a:p>
        </p:txBody>
      </p:sp>
      <mc:AlternateContent xmlns:mc="http://schemas.openxmlformats.org/markup-compatibility/2006" xmlns:a14="http://schemas.microsoft.com/office/drawing/2010/main">
        <mc:Choice Requires="a14">
          <p:sp>
            <p:nvSpPr>
              <p:cNvPr id="40" name="TextBox 39"/>
              <p:cNvSpPr txBox="1"/>
              <p:nvPr/>
            </p:nvSpPr>
            <p:spPr>
              <a:xfrm>
                <a:off x="5652120" y="3179108"/>
                <a:ext cx="3024336" cy="3175741"/>
              </a:xfrm>
              <a:prstGeom prst="rect">
                <a:avLst/>
              </a:prstGeom>
              <a:noFill/>
            </p:spPr>
            <p:txBody>
              <a:bodyPr wrap="square" rtlCol="0">
                <a:spAutoFit/>
              </a:bodyPr>
              <a:lstStyle/>
              <a:p>
                <a:r>
                  <a:rPr lang="en-GB" dirty="0"/>
                  <a:t>If </a:t>
                </a:r>
                <a14:m>
                  <m:oMath xmlns:m="http://schemas.openxmlformats.org/officeDocument/2006/math">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𝑏𝑥</m:t>
                    </m:r>
                    <m:r>
                      <a:rPr lang="en-GB" b="0" i="1" smtClean="0">
                        <a:latin typeface="Cambria Math" panose="02040503050406030204" pitchFamily="18" charset="0"/>
                      </a:rPr>
                      <m:t>+</m:t>
                    </m:r>
                    <m:r>
                      <a:rPr lang="en-GB" b="0" i="1" smtClean="0">
                        <a:latin typeface="Cambria Math" panose="02040503050406030204" pitchFamily="18" charset="0"/>
                      </a:rPr>
                      <m:t>𝑐</m:t>
                    </m:r>
                    <m:r>
                      <a:rPr lang="en-GB" b="0" i="1" smtClean="0">
                        <a:latin typeface="Cambria Math" panose="02040503050406030204" pitchFamily="18" charset="0"/>
                      </a:rPr>
                      <m:t>=0</m:t>
                    </m:r>
                  </m:oMath>
                </a14:m>
                <a:r>
                  <a:rPr lang="en-GB" dirty="0"/>
                  <a:t> then</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m:t>
                          </m:r>
                          <m:r>
                            <a:rPr lang="en-GB" b="0" i="1" smtClean="0">
                              <a:latin typeface="Cambria Math" panose="02040503050406030204" pitchFamily="18" charset="0"/>
                            </a:rPr>
                            <m:t>𝑏</m:t>
                          </m:r>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𝑎𝑐</m:t>
                              </m:r>
                            </m:e>
                          </m:rad>
                        </m:num>
                        <m:den>
                          <m:r>
                            <a:rPr lang="en-GB" b="0" i="1" smtClean="0">
                              <a:latin typeface="Cambria Math" panose="02040503050406030204" pitchFamily="18" charset="0"/>
                            </a:rPr>
                            <m:t>2</m:t>
                          </m:r>
                          <m:r>
                            <a:rPr lang="en-GB" b="0" i="1" smtClean="0">
                              <a:latin typeface="Cambria Math" panose="02040503050406030204" pitchFamily="18" charset="0"/>
                            </a:rPr>
                            <m:t>𝑎</m:t>
                          </m:r>
                        </m:den>
                      </m:f>
                    </m:oMath>
                  </m:oMathPara>
                </a14:m>
                <a:endParaRPr lang="en-GB" dirty="0"/>
              </a:p>
              <a:p>
                <a:endParaRPr lang="en-GB" dirty="0"/>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−6=0</m:t>
                      </m:r>
                    </m:oMath>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=1, </m:t>
                      </m:r>
                      <m:r>
                        <a:rPr lang="en-GB" b="0" i="1" smtClean="0">
                          <a:latin typeface="Cambria Math" panose="02040503050406030204" pitchFamily="18" charset="0"/>
                        </a:rPr>
                        <m:t>𝑏</m:t>
                      </m:r>
                      <m:r>
                        <a:rPr lang="en-GB" b="0" i="1" smtClean="0">
                          <a:latin typeface="Cambria Math" panose="02040503050406030204" pitchFamily="18" charset="0"/>
                        </a:rPr>
                        <m:t>=5, </m:t>
                      </m:r>
                      <m:r>
                        <a:rPr lang="en-GB" b="0" i="1" smtClean="0">
                          <a:latin typeface="Cambria Math" panose="02040503050406030204" pitchFamily="18" charset="0"/>
                        </a:rPr>
                        <m:t>𝑐</m:t>
                      </m:r>
                      <m:r>
                        <a:rPr lang="en-GB" b="0" i="1" smtClean="0">
                          <a:latin typeface="Cambria Math" panose="02040503050406030204" pitchFamily="18" charset="0"/>
                        </a:rPr>
                        <m:t>=−6</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−5±</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25+24</m:t>
                              </m:r>
                            </m:e>
                          </m:rad>
                        </m:num>
                        <m:den>
                          <m:r>
                            <a:rPr lang="en-GB" b="0" i="1" smtClean="0">
                              <a:latin typeface="Cambria Math" panose="02040503050406030204" pitchFamily="18" charset="0"/>
                            </a:rPr>
                            <m:t>2</m:t>
                          </m:r>
                        </m:den>
                      </m:f>
                    </m:oMath>
                    <m:oMath xmlns:m="http://schemas.openxmlformats.org/officeDocument/2006/math">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−5±7</m:t>
                          </m:r>
                        </m:num>
                        <m:den>
                          <m:r>
                            <a:rPr lang="en-GB" b="0" i="1" smtClean="0">
                              <a:latin typeface="Cambria Math" panose="02040503050406030204" pitchFamily="18" charset="0"/>
                            </a:rPr>
                            <m:t>2</m:t>
                          </m:r>
                        </m:den>
                      </m:f>
                    </m:oMath>
                    <m:oMath xmlns:m="http://schemas.openxmlformats.org/officeDocument/2006/math">
                      <m:r>
                        <a:rPr lang="en-GB" b="0" i="1" smtClean="0">
                          <a:latin typeface="Cambria Math" panose="02040503050406030204" pitchFamily="18" charset="0"/>
                        </a:rPr>
                        <m:t>=1 </m:t>
                      </m:r>
                      <m:r>
                        <a:rPr lang="en-GB" b="0" i="1" smtClean="0">
                          <a:latin typeface="Cambria Math" panose="02040503050406030204" pitchFamily="18" charset="0"/>
                        </a:rPr>
                        <m:t>𝑜𝑟</m:t>
                      </m:r>
                      <m:r>
                        <a:rPr lang="en-GB" b="0" i="1" smtClean="0">
                          <a:latin typeface="Cambria Math" panose="02040503050406030204" pitchFamily="18" charset="0"/>
                        </a:rPr>
                        <m:t> −6</m:t>
                      </m:r>
                    </m:oMath>
                  </m:oMathPara>
                </a14:m>
                <a:endParaRPr lang="en-GB" dirty="0"/>
              </a:p>
            </p:txBody>
          </p:sp>
        </mc:Choice>
        <mc:Fallback xmlns="">
          <p:sp>
            <p:nvSpPr>
              <p:cNvPr id="40" name="TextBox 39"/>
              <p:cNvSpPr txBox="1">
                <a:spLocks noRot="1" noChangeAspect="1" noMove="1" noResize="1" noEditPoints="1" noAdjustHandles="1" noChangeArrowheads="1" noChangeShapeType="1" noTextEdit="1"/>
              </p:cNvSpPr>
              <p:nvPr/>
            </p:nvSpPr>
            <p:spPr>
              <a:xfrm>
                <a:off x="5652120" y="3179108"/>
                <a:ext cx="3024336" cy="3175741"/>
              </a:xfrm>
              <a:prstGeom prst="rect">
                <a:avLst/>
              </a:prstGeom>
              <a:blipFill>
                <a:blip r:embed="rId5"/>
                <a:stretch>
                  <a:fillRect l="-1613" t="-1154"/>
                </a:stretch>
              </a:blipFill>
            </p:spPr>
            <p:txBody>
              <a:bodyPr/>
              <a:lstStyle/>
              <a:p>
                <a:r>
                  <a:rPr lang="en-GB">
                    <a:noFill/>
                  </a:rPr>
                  <a:t> </a:t>
                </a:r>
              </a:p>
            </p:txBody>
          </p:sp>
        </mc:Fallback>
      </mc:AlternateContent>
      <p:sp>
        <p:nvSpPr>
          <p:cNvPr id="41" name="Rectangle 40"/>
          <p:cNvSpPr/>
          <p:nvPr/>
        </p:nvSpPr>
        <p:spPr>
          <a:xfrm>
            <a:off x="5628726" y="3179107"/>
            <a:ext cx="3210474" cy="317574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TextBox 16">
            <a:extLst>
              <a:ext uri="{FF2B5EF4-FFF2-40B4-BE49-F238E27FC236}">
                <a16:creationId xmlns:a16="http://schemas.microsoft.com/office/drawing/2014/main" id="{CF4D8B2A-4C92-AA56-4129-5D2BFB86FFCD}"/>
              </a:ext>
            </a:extLst>
          </p:cNvPr>
          <p:cNvSpPr txBox="1"/>
          <p:nvPr/>
        </p:nvSpPr>
        <p:spPr>
          <a:xfrm>
            <a:off x="6228184" y="107999"/>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11-12</a:t>
            </a:r>
          </a:p>
        </p:txBody>
      </p:sp>
    </p:spTree>
    <p:extLst>
      <p:ext uri="{BB962C8B-B14F-4D97-AF65-F5344CB8AC3E}">
        <p14:creationId xmlns:p14="http://schemas.microsoft.com/office/powerpoint/2010/main" val="22792128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8"/>
                                        </p:tgtEl>
                                      </p:cBhvr>
                                    </p:animEffect>
                                    <p:set>
                                      <p:cBhvr>
                                        <p:cTn id="7"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8" restart="whenNotActive" fill="hold" evtFilter="cancelBubble" nodeType="interactiveSeq">
                <p:stCondLst>
                  <p:cond evt="onClick" delay="0">
                    <p:tgtEl>
                      <p:spTgt spid="41"/>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41"/>
                                        </p:tgtEl>
                                      </p:cBhvr>
                                    </p:animEffect>
                                    <p:set>
                                      <p:cBhvr>
                                        <p:cTn id="13"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childTnLst>
        </p:cTn>
      </p:par>
    </p:tnLst>
    <p:bldLst>
      <p:bldP spid="38" grpId="0" animBg="1"/>
      <p:bldP spid="4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1</a:t>
              </a:r>
              <a:r>
                <a:rPr lang="en-GB" sz="3200" dirty="0">
                  <a:latin typeface="+mj-lt"/>
                </a:rPr>
                <a:t> :: Solving Quadratic Equations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687964" y="1236174"/>
            <a:ext cx="6192688" cy="646331"/>
          </a:xfrm>
          <a:prstGeom prst="rect">
            <a:avLst/>
          </a:prstGeom>
          <a:noFill/>
        </p:spPr>
        <p:txBody>
          <a:bodyPr wrap="square" rtlCol="0">
            <a:spAutoFit/>
          </a:bodyPr>
          <a:lstStyle/>
          <a:p>
            <a:r>
              <a:rPr lang="en-GB" dirty="0"/>
              <a:t>If the subject only appears once however, it might be easier not to expand out/factorise:</a:t>
            </a:r>
          </a:p>
        </p:txBody>
      </p:sp>
      <mc:AlternateContent xmlns:mc="http://schemas.openxmlformats.org/markup-compatibility/2006" xmlns:a14="http://schemas.microsoft.com/office/drawing/2010/main">
        <mc:Choice Requires="a14">
          <p:sp>
            <p:nvSpPr>
              <p:cNvPr id="6" name="TextBox 5"/>
              <p:cNvSpPr txBox="1"/>
              <p:nvPr/>
            </p:nvSpPr>
            <p:spPr>
              <a:xfrm>
                <a:off x="2704188" y="1956254"/>
                <a:ext cx="2808312" cy="110087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𝑥</m:t>
                              </m:r>
                              <m:r>
                                <a:rPr lang="en-GB" sz="2000" b="0" i="1" smtClean="0">
                                  <a:latin typeface="Cambria Math" panose="02040503050406030204" pitchFamily="18" charset="0"/>
                                </a:rPr>
                                <m:t>−1</m:t>
                              </m:r>
                            </m:e>
                          </m:d>
                        </m:e>
                        <m:sup>
                          <m:r>
                            <a:rPr lang="en-GB" sz="2000" b="0" i="1" smtClean="0">
                              <a:latin typeface="Cambria Math" panose="02040503050406030204" pitchFamily="18" charset="0"/>
                            </a:rPr>
                            <m:t>2</m:t>
                          </m:r>
                        </m:sup>
                      </m:sSup>
                      <m:r>
                        <a:rPr lang="en-GB" sz="2000" b="0" i="1" smtClean="0">
                          <a:latin typeface="Cambria Math" panose="02040503050406030204" pitchFamily="18" charset="0"/>
                        </a:rPr>
                        <m:t>=5</m:t>
                      </m:r>
                    </m:oMath>
                    <m:oMath xmlns:m="http://schemas.openxmlformats.org/officeDocument/2006/math">
                      <m:r>
                        <a:rPr lang="en-GB" sz="2000" b="0" i="1" smtClean="0">
                          <a:latin typeface="Cambria Math" panose="02040503050406030204" pitchFamily="18" charset="0"/>
                        </a:rPr>
                        <m:t>𝑥</m:t>
                      </m:r>
                      <m:r>
                        <a:rPr lang="en-GB" sz="2000" b="0" i="1" smtClean="0">
                          <a:latin typeface="Cambria Math" panose="02040503050406030204" pitchFamily="18" charset="0"/>
                        </a:rPr>
                        <m:t>−1=±</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5</m:t>
                          </m:r>
                        </m:e>
                      </m:rad>
                    </m:oMath>
                    <m:oMath xmlns:m="http://schemas.openxmlformats.org/officeDocument/2006/math">
                      <m:r>
                        <a:rPr lang="en-GB" sz="2000" b="0" i="1" smtClean="0">
                          <a:latin typeface="Cambria Math" panose="02040503050406030204" pitchFamily="18" charset="0"/>
                        </a:rPr>
                        <m:t>𝑥</m:t>
                      </m:r>
                      <m:r>
                        <a:rPr lang="en-GB" sz="2000" b="0" i="1" smtClean="0">
                          <a:latin typeface="Cambria Math" panose="02040503050406030204" pitchFamily="18" charset="0"/>
                        </a:rPr>
                        <m:t>=1±</m:t>
                      </m:r>
                      <m:rad>
                        <m:radPr>
                          <m:degHide m:val="on"/>
                          <m:ctrlPr>
                            <a:rPr lang="en-GB" sz="2000" b="0" i="1" smtClean="0">
                              <a:latin typeface="Cambria Math" panose="02040503050406030204" pitchFamily="18" charset="0"/>
                            </a:rPr>
                          </m:ctrlPr>
                        </m:radPr>
                        <m:deg/>
                        <m:e>
                          <m:r>
                            <a:rPr lang="en-GB" sz="2000" b="0" i="1" smtClean="0">
                              <a:latin typeface="Cambria Math" panose="02040503050406030204" pitchFamily="18" charset="0"/>
                            </a:rPr>
                            <m:t>5</m:t>
                          </m:r>
                        </m:e>
                      </m:rad>
                    </m:oMath>
                  </m:oMathPara>
                </a14:m>
                <a:br>
                  <a:rPr lang="en-GB" b="0" dirty="0"/>
                </a:br>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2704188" y="1956254"/>
                <a:ext cx="2808312" cy="1100879"/>
              </a:xfrm>
              <a:prstGeom prst="rect">
                <a:avLst/>
              </a:prstGeom>
              <a:blipFill>
                <a:blip r:embed="rId2"/>
                <a:stretch>
                  <a:fillRect b="-111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5728524" y="1956254"/>
                <a:ext cx="3096344" cy="95410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dirty="0"/>
                  <a:t>If you can’t see why the </a:t>
                </a:r>
                <a14:m>
                  <m:oMath xmlns:m="http://schemas.openxmlformats.org/officeDocument/2006/math">
                    <m:r>
                      <a:rPr lang="en-GB" sz="1400" b="0" i="1" smtClean="0">
                        <a:latin typeface="Cambria Math" panose="02040503050406030204" pitchFamily="18" charset="0"/>
                      </a:rPr>
                      <m:t>± </m:t>
                    </m:r>
                  </m:oMath>
                </a14:m>
                <a:r>
                  <a:rPr lang="en-GB" sz="1400" dirty="0"/>
                  <a:t> is required, think about the solutions to: </a:t>
                </a:r>
                <a14:m>
                  <m:oMath xmlns:m="http://schemas.openxmlformats.org/officeDocument/2006/math">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𝑥</m:t>
                        </m:r>
                      </m:e>
                      <m:sup>
                        <m:r>
                          <a:rPr lang="en-GB" sz="1400" b="0" i="1" smtClean="0">
                            <a:latin typeface="Cambria Math" panose="02040503050406030204" pitchFamily="18" charset="0"/>
                          </a:rPr>
                          <m:t>2</m:t>
                        </m:r>
                      </m:sup>
                    </m:sSup>
                    <m:r>
                      <a:rPr lang="en-GB" sz="1400" b="0" i="1" smtClean="0">
                        <a:latin typeface="Cambria Math" panose="02040503050406030204" pitchFamily="18" charset="0"/>
                      </a:rPr>
                      <m:t>=4</m:t>
                    </m:r>
                  </m:oMath>
                </a14:m>
                <a:r>
                  <a:rPr lang="en-GB" sz="1400" dirty="0"/>
                  <a:t>.</a:t>
                </a:r>
              </a:p>
              <a:p>
                <a14:m>
                  <m:oMath xmlns:m="http://schemas.openxmlformats.org/officeDocument/2006/math">
                    <m:sSup>
                      <m:sSupPr>
                        <m:ctrlPr>
                          <a:rPr lang="en-GB" sz="1400" b="0" i="1" smtClean="0">
                            <a:latin typeface="Cambria Math" panose="02040503050406030204" pitchFamily="18" charset="0"/>
                          </a:rPr>
                        </m:ctrlPr>
                      </m:sSupPr>
                      <m:e>
                        <m:r>
                          <a:rPr lang="en-GB" sz="1400" b="0" i="1" smtClean="0">
                            <a:latin typeface="Cambria Math" panose="02040503050406030204" pitchFamily="18" charset="0"/>
                          </a:rPr>
                          <m:t>2</m:t>
                        </m:r>
                      </m:e>
                      <m:sup>
                        <m:r>
                          <a:rPr lang="en-GB" sz="1400" b="0" i="1" smtClean="0">
                            <a:latin typeface="Cambria Math" panose="02040503050406030204" pitchFamily="18" charset="0"/>
                          </a:rPr>
                          <m:t>2</m:t>
                        </m:r>
                      </m:sup>
                    </m:sSup>
                    <m:r>
                      <a:rPr lang="en-GB" sz="1400" b="0" i="1" smtClean="0">
                        <a:latin typeface="Cambria Math" panose="02040503050406030204" pitchFamily="18" charset="0"/>
                      </a:rPr>
                      <m:t>=4</m:t>
                    </m:r>
                  </m:oMath>
                </a14:m>
                <a:r>
                  <a:rPr lang="en-GB" sz="1400" dirty="0"/>
                  <a:t>, but </a:t>
                </a:r>
                <a14:m>
                  <m:oMath xmlns:m="http://schemas.openxmlformats.org/officeDocument/2006/math">
                    <m:sSup>
                      <m:sSupPr>
                        <m:ctrlPr>
                          <a:rPr lang="en-GB" sz="1400" b="0" i="1" smtClean="0">
                            <a:latin typeface="Cambria Math" panose="02040503050406030204" pitchFamily="18" charset="0"/>
                          </a:rPr>
                        </m:ctrlPr>
                      </m:sSupPr>
                      <m:e>
                        <m:d>
                          <m:dPr>
                            <m:ctrlPr>
                              <a:rPr lang="en-GB" sz="1400" b="0" i="1" smtClean="0">
                                <a:latin typeface="Cambria Math" panose="02040503050406030204" pitchFamily="18" charset="0"/>
                              </a:rPr>
                            </m:ctrlPr>
                          </m:dPr>
                          <m:e>
                            <m:r>
                              <a:rPr lang="en-GB" sz="1400" b="0" i="1" smtClean="0">
                                <a:latin typeface="Cambria Math" panose="02040503050406030204" pitchFamily="18" charset="0"/>
                              </a:rPr>
                              <m:t>−2</m:t>
                            </m:r>
                          </m:e>
                        </m:d>
                      </m:e>
                      <m:sup>
                        <m:r>
                          <a:rPr lang="en-GB" sz="1400" b="0" i="1" smtClean="0">
                            <a:latin typeface="Cambria Math" panose="02040503050406030204" pitchFamily="18" charset="0"/>
                          </a:rPr>
                          <m:t>2</m:t>
                        </m:r>
                      </m:sup>
                    </m:sSup>
                    <m:r>
                      <a:rPr lang="en-GB" sz="1400" b="0" i="1" smtClean="0">
                        <a:latin typeface="Cambria Math" panose="02040503050406030204" pitchFamily="18" charset="0"/>
                      </a:rPr>
                      <m:t>=4</m:t>
                    </m:r>
                  </m:oMath>
                </a14:m>
                <a:r>
                  <a:rPr lang="en-GB" sz="1400" dirty="0"/>
                  <a:t> as well! </a:t>
                </a:r>
              </a:p>
              <a:p>
                <a:r>
                  <a:rPr lang="en-GB" sz="1400" dirty="0"/>
                  <a:t>So </a:t>
                </a:r>
                <a14:m>
                  <m:oMath xmlns:m="http://schemas.openxmlformats.org/officeDocument/2006/math">
                    <m:r>
                      <a:rPr lang="en-GB" sz="1400" b="0" i="1" smtClean="0">
                        <a:latin typeface="Cambria Math" panose="02040503050406030204" pitchFamily="18" charset="0"/>
                      </a:rPr>
                      <m:t>𝑥</m:t>
                    </m:r>
                    <m:r>
                      <a:rPr lang="en-GB" sz="1400" b="0" i="1" smtClean="0">
                        <a:latin typeface="Cambria Math" panose="02040503050406030204" pitchFamily="18" charset="0"/>
                      </a:rPr>
                      <m:t>=±2</m:t>
                    </m:r>
                  </m:oMath>
                </a14:m>
                <a:r>
                  <a:rPr lang="en-GB" sz="1400" dirty="0"/>
                  <a:t>.</a:t>
                </a:r>
              </a:p>
            </p:txBody>
          </p:sp>
        </mc:Choice>
        <mc:Fallback xmlns="">
          <p:sp>
            <p:nvSpPr>
              <p:cNvPr id="7" name="TextBox 6"/>
              <p:cNvSpPr txBox="1">
                <a:spLocks noRot="1" noChangeAspect="1" noMove="1" noResize="1" noEditPoints="1" noAdjustHandles="1" noChangeArrowheads="1" noChangeShapeType="1" noTextEdit="1"/>
              </p:cNvSpPr>
              <p:nvPr/>
            </p:nvSpPr>
            <p:spPr>
              <a:xfrm>
                <a:off x="5728524" y="1956254"/>
                <a:ext cx="3096344" cy="954107"/>
              </a:xfrm>
              <a:prstGeom prst="rect">
                <a:avLst/>
              </a:prstGeom>
              <a:blipFill>
                <a:blip r:embed="rId3"/>
                <a:stretch>
                  <a:fillRect l="-195" b="-4375"/>
                </a:stretch>
              </a:blipFill>
            </p:spPr>
            <p:txBody>
              <a:bodyPr/>
              <a:lstStyle/>
              <a:p>
                <a:r>
                  <a:rPr lang="en-GB">
                    <a:noFill/>
                  </a:rPr>
                  <a:t> </a:t>
                </a:r>
              </a:p>
            </p:txBody>
          </p:sp>
        </mc:Fallback>
      </mc:AlternateContent>
      <p:cxnSp>
        <p:nvCxnSpPr>
          <p:cNvPr id="9" name="Straight Arrow Connector 8"/>
          <p:cNvCxnSpPr>
            <a:stCxn id="7" idx="1"/>
          </p:cNvCxnSpPr>
          <p:nvPr/>
        </p:nvCxnSpPr>
        <p:spPr>
          <a:xfrm flipH="1">
            <a:off x="5008444" y="2433308"/>
            <a:ext cx="720080" cy="7338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0" name="TextBox 9"/>
              <p:cNvSpPr txBox="1"/>
              <p:nvPr/>
            </p:nvSpPr>
            <p:spPr>
              <a:xfrm>
                <a:off x="691932" y="3582302"/>
                <a:ext cx="7704856" cy="1477328"/>
              </a:xfrm>
              <a:prstGeom prst="rect">
                <a:avLst/>
              </a:prstGeom>
              <a:noFill/>
            </p:spPr>
            <p:txBody>
              <a:bodyPr wrap="square" rtlCol="0">
                <a:spAutoFit/>
              </a:bodyPr>
              <a:lstStyle/>
              <a:p>
                <a:r>
                  <a:rPr lang="en-GB" dirty="0"/>
                  <a:t>When we have an expression like say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+3</m:t>
                    </m:r>
                    <m:r>
                      <a:rPr lang="en-GB" b="0" i="1" smtClean="0">
                        <a:latin typeface="Cambria Math" panose="02040503050406030204" pitchFamily="18" charset="0"/>
                      </a:rPr>
                      <m:t>𝑥</m:t>
                    </m:r>
                    <m:r>
                      <a:rPr lang="en-GB" b="0" i="1" smtClean="0">
                        <a:latin typeface="Cambria Math" panose="02040503050406030204" pitchFamily="18" charset="0"/>
                      </a:rPr>
                      <m:t>−2</m:t>
                    </m:r>
                  </m:oMath>
                </a14:m>
                <a:r>
                  <a:rPr lang="en-GB" dirty="0"/>
                  <a:t>, we say it is “quadratic in </a:t>
                </a:r>
                <a14:m>
                  <m:oMath xmlns:m="http://schemas.openxmlformats.org/officeDocument/2006/math">
                    <m:r>
                      <a:rPr lang="en-GB" b="0" i="1" smtClean="0">
                        <a:latin typeface="Cambria Math" panose="02040503050406030204" pitchFamily="18" charset="0"/>
                      </a:rPr>
                      <m:t>𝑥</m:t>
                    </m:r>
                  </m:oMath>
                </a14:m>
                <a:r>
                  <a:rPr lang="en-GB" dirty="0"/>
                  <a:t>”. In trigonometry you will have to solve equations like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func>
                              <m:funcPr>
                                <m:ctrlPr>
                                  <a:rPr lang="en-GB" b="0" i="1" smtClean="0">
                                    <a:latin typeface="Cambria Math" panose="02040503050406030204" pitchFamily="18" charset="0"/>
                                  </a:rPr>
                                </m:ctrlPr>
                              </m:funcPr>
                              <m:fName>
                                <m:r>
                                  <m:rPr>
                                    <m:sty m:val="p"/>
                                  </m:rPr>
                                  <a:rPr lang="en-GB" b="0" i="0" smtClean="0">
                                    <a:latin typeface="Cambria Math" panose="02040503050406030204" pitchFamily="18" charset="0"/>
                                  </a:rPr>
                                  <m:t>sin</m:t>
                                </m:r>
                              </m:fName>
                              <m:e>
                                <m:r>
                                  <a:rPr lang="en-GB" b="0" i="1" smtClean="0">
                                    <a:latin typeface="Cambria Math" panose="02040503050406030204" pitchFamily="18" charset="0"/>
                                  </a:rPr>
                                  <m:t>𝑥</m:t>
                                </m:r>
                              </m:e>
                            </m:func>
                          </m:e>
                        </m:d>
                      </m:e>
                      <m:sup>
                        <m:r>
                          <a:rPr lang="en-GB" b="0" i="1" smtClean="0">
                            <a:latin typeface="Cambria Math" panose="02040503050406030204" pitchFamily="18" charset="0"/>
                          </a:rPr>
                          <m:t>2</m:t>
                        </m:r>
                      </m:sup>
                    </m:sSup>
                    <m:r>
                      <a:rPr lang="en-GB" b="0" i="1" smtClean="0">
                        <a:latin typeface="Cambria Math" panose="02040503050406030204" pitchFamily="18" charset="0"/>
                      </a:rPr>
                      <m:t>+3</m:t>
                    </m:r>
                    <m:func>
                      <m:funcPr>
                        <m:ctrlPr>
                          <a:rPr lang="en-GB" b="0" i="1" smtClean="0">
                            <a:latin typeface="Cambria Math" panose="02040503050406030204" pitchFamily="18" charset="0"/>
                          </a:rPr>
                        </m:ctrlPr>
                      </m:funcPr>
                      <m:fName>
                        <m:r>
                          <m:rPr>
                            <m:sty m:val="p"/>
                          </m:rPr>
                          <a:rPr lang="en-GB" b="0" i="0" smtClean="0">
                            <a:latin typeface="Cambria Math" panose="02040503050406030204" pitchFamily="18" charset="0"/>
                          </a:rPr>
                          <m:t>sin</m:t>
                        </m:r>
                      </m:fName>
                      <m:e>
                        <m:r>
                          <a:rPr lang="en-GB" b="0" i="1" smtClean="0">
                            <a:latin typeface="Cambria Math" panose="02040503050406030204" pitchFamily="18" charset="0"/>
                          </a:rPr>
                          <m:t>𝑥</m:t>
                        </m:r>
                      </m:e>
                    </m:func>
                    <m:r>
                      <a:rPr lang="en-GB" b="0" i="1" smtClean="0">
                        <a:latin typeface="Cambria Math" panose="02040503050406030204" pitchFamily="18" charset="0"/>
                      </a:rPr>
                      <m:t>+2</m:t>
                    </m:r>
                  </m:oMath>
                </a14:m>
                <a:r>
                  <a:rPr lang="en-GB" dirty="0"/>
                  <a:t>. We say that the expression is “quadratic in </a:t>
                </a:r>
                <a14:m>
                  <m:oMath xmlns:m="http://schemas.openxmlformats.org/officeDocument/2006/math">
                    <m:func>
                      <m:funcPr>
                        <m:ctrlPr>
                          <a:rPr lang="en-GB" b="0" i="1" smtClean="0">
                            <a:latin typeface="Cambria Math" panose="02040503050406030204" pitchFamily="18" charset="0"/>
                          </a:rPr>
                        </m:ctrlPr>
                      </m:funcPr>
                      <m:fName>
                        <m:r>
                          <m:rPr>
                            <m:sty m:val="p"/>
                          </m:rPr>
                          <a:rPr lang="en-GB" b="0" i="0" smtClean="0">
                            <a:latin typeface="Cambria Math" panose="02040503050406030204" pitchFamily="18" charset="0"/>
                          </a:rPr>
                          <m:t>sin</m:t>
                        </m:r>
                      </m:fName>
                      <m:e>
                        <m:r>
                          <a:rPr lang="en-GB" b="0" i="1" smtClean="0">
                            <a:latin typeface="Cambria Math" panose="02040503050406030204" pitchFamily="18" charset="0"/>
                          </a:rPr>
                          <m:t>𝑥</m:t>
                        </m:r>
                      </m:e>
                    </m:func>
                  </m:oMath>
                </a14:m>
                <a:r>
                  <a:rPr lang="en-GB" dirty="0"/>
                  <a:t>”. </a:t>
                </a:r>
              </a:p>
              <a:p>
                <a:r>
                  <a:rPr lang="en-GB" dirty="0"/>
                  <a:t>Either use a suitable substitution so that you have a ‘normal’ quadratic, or go straight for the factorisation if you’re feeling more confident (recommended!).</a:t>
                </a:r>
              </a:p>
            </p:txBody>
          </p:sp>
        </mc:Choice>
        <mc:Fallback xmlns="">
          <p:sp>
            <p:nvSpPr>
              <p:cNvPr id="10" name="TextBox 9"/>
              <p:cNvSpPr txBox="1">
                <a:spLocks noRot="1" noChangeAspect="1" noMove="1" noResize="1" noEditPoints="1" noAdjustHandles="1" noChangeArrowheads="1" noChangeShapeType="1" noTextEdit="1"/>
              </p:cNvSpPr>
              <p:nvPr/>
            </p:nvSpPr>
            <p:spPr>
              <a:xfrm>
                <a:off x="691932" y="3582302"/>
                <a:ext cx="7704856" cy="1477328"/>
              </a:xfrm>
              <a:prstGeom prst="rect">
                <a:avLst/>
              </a:prstGeom>
              <a:blipFill>
                <a:blip r:embed="rId4"/>
                <a:stretch>
                  <a:fillRect l="-713" t="-2479" b="-5785"/>
                </a:stretch>
              </a:blipFill>
            </p:spPr>
            <p:txBody>
              <a:bodyPr/>
              <a:lstStyle/>
              <a:p>
                <a:r>
                  <a:rPr lang="en-GB">
                    <a:noFill/>
                  </a:rPr>
                  <a:t> </a:t>
                </a:r>
              </a:p>
            </p:txBody>
          </p:sp>
        </mc:Fallback>
      </mc:AlternateContent>
      <p:sp>
        <p:nvSpPr>
          <p:cNvPr id="11" name="TextBox 10"/>
          <p:cNvSpPr txBox="1"/>
          <p:nvPr/>
        </p:nvSpPr>
        <p:spPr>
          <a:xfrm>
            <a:off x="691932" y="3212970"/>
            <a:ext cx="2520280"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Quadratics ‘in disguise’</a:t>
            </a:r>
          </a:p>
        </p:txBody>
      </p:sp>
      <p:sp>
        <p:nvSpPr>
          <p:cNvPr id="12" name="TextBox 11"/>
          <p:cNvSpPr txBox="1"/>
          <p:nvPr/>
        </p:nvSpPr>
        <p:spPr>
          <a:xfrm>
            <a:off x="676537" y="713684"/>
            <a:ext cx="2952328"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Solving without factorising</a:t>
            </a:r>
          </a:p>
        </p:txBody>
      </p:sp>
      <mc:AlternateContent xmlns:mc="http://schemas.openxmlformats.org/markup-compatibility/2006" xmlns:a14="http://schemas.microsoft.com/office/drawing/2010/main">
        <mc:Choice Requires="a14">
          <p:sp>
            <p:nvSpPr>
              <p:cNvPr id="13" name="TextBox 12"/>
              <p:cNvSpPr txBox="1"/>
              <p:nvPr/>
            </p:nvSpPr>
            <p:spPr>
              <a:xfrm>
                <a:off x="2912753" y="5059630"/>
                <a:ext cx="3456384" cy="465769"/>
              </a:xfrm>
              <a:prstGeom prst="rect">
                <a:avLst/>
              </a:prstGeom>
              <a:noFill/>
            </p:spPr>
            <p:txBody>
              <a:bodyPr wrap="square" rtlCol="0">
                <a:spAutoFit/>
              </a:bodyPr>
              <a:lstStyle/>
              <a:p>
                <a:r>
                  <a:rPr lang="en-GB" sz="2400" dirty="0"/>
                  <a:t>Solve </a:t>
                </a:r>
                <a14:m>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−6</m:t>
                    </m:r>
                    <m:rad>
                      <m:radPr>
                        <m:degHide m:val="on"/>
                        <m:ctrlPr>
                          <a:rPr lang="en-GB" sz="2400" b="0" i="1" smtClean="0">
                            <a:latin typeface="Cambria Math" panose="02040503050406030204" pitchFamily="18" charset="0"/>
                          </a:rPr>
                        </m:ctrlPr>
                      </m:radPr>
                      <m:deg/>
                      <m:e>
                        <m:r>
                          <a:rPr lang="en-GB" sz="2400" b="0" i="1" smtClean="0">
                            <a:latin typeface="Cambria Math" panose="02040503050406030204" pitchFamily="18" charset="0"/>
                          </a:rPr>
                          <m:t>𝑥</m:t>
                        </m:r>
                      </m:e>
                    </m:rad>
                    <m:r>
                      <a:rPr lang="en-GB" sz="2400" b="0" i="1" smtClean="0">
                        <a:latin typeface="Cambria Math" panose="02040503050406030204" pitchFamily="18" charset="0"/>
                      </a:rPr>
                      <m:t>+8=0</m:t>
                    </m:r>
                  </m:oMath>
                </a14:m>
                <a:endParaRPr lang="en-GB"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2912753" y="5059630"/>
                <a:ext cx="3456384" cy="465769"/>
              </a:xfrm>
              <a:prstGeom prst="rect">
                <a:avLst/>
              </a:prstGeom>
              <a:blipFill>
                <a:blip r:embed="rId5"/>
                <a:stretch>
                  <a:fillRect l="-2822" t="-9211" b="-30263"/>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TextBox 13"/>
              <p:cNvSpPr txBox="1"/>
              <p:nvPr/>
            </p:nvSpPr>
            <p:spPr>
              <a:xfrm>
                <a:off x="125874" y="5380256"/>
                <a:ext cx="3691384" cy="1483483"/>
              </a:xfrm>
              <a:prstGeom prst="rect">
                <a:avLst/>
              </a:prstGeom>
              <a:noFill/>
            </p:spPr>
            <p:txBody>
              <a:bodyPr wrap="square" rtlCol="0">
                <a:spAutoFit/>
              </a:bodyPr>
              <a:lstStyle/>
              <a:p>
                <a:r>
                  <a:rPr lang="en-GB" dirty="0"/>
                  <a:t>Let </a:t>
                </a:r>
                <a14:m>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oMath>
                </a14:m>
                <a:r>
                  <a:rPr lang="en-GB" dirty="0"/>
                  <a:t>, then:</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𝑦</m:t>
                          </m:r>
                        </m:e>
                        <m:sup>
                          <m:r>
                            <a:rPr lang="en-GB" b="0" i="1" smtClean="0">
                              <a:latin typeface="Cambria Math" panose="02040503050406030204" pitchFamily="18" charset="0"/>
                            </a:rPr>
                            <m:t>2</m:t>
                          </m:r>
                        </m:sup>
                      </m:sSup>
                      <m:r>
                        <a:rPr lang="en-GB" b="0" i="1" smtClean="0">
                          <a:latin typeface="Cambria Math" panose="02040503050406030204" pitchFamily="18" charset="0"/>
                        </a:rPr>
                        <m:t>−6</m:t>
                      </m:r>
                      <m:r>
                        <a:rPr lang="en-GB" b="0" i="1" smtClean="0">
                          <a:latin typeface="Cambria Math" panose="02040503050406030204" pitchFamily="18" charset="0"/>
                        </a:rPr>
                        <m:t>𝑦</m:t>
                      </m:r>
                      <m:r>
                        <a:rPr lang="en-GB" b="0" i="1" smtClean="0">
                          <a:latin typeface="Cambria Math" panose="02040503050406030204" pitchFamily="18" charset="0"/>
                        </a:rPr>
                        <m:t>+8=0</m:t>
                      </m:r>
                    </m:oMath>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𝑦</m:t>
                          </m:r>
                          <m:r>
                            <a:rPr lang="en-GB" b="0" i="1" smtClean="0">
                              <a:latin typeface="Cambria Math" panose="02040503050406030204" pitchFamily="18" charset="0"/>
                            </a:rPr>
                            <m:t>−2</m:t>
                          </m:r>
                        </m:e>
                      </m:d>
                      <m:d>
                        <m:dPr>
                          <m:ctrlPr>
                            <a:rPr lang="en-GB" b="0" i="1" smtClean="0">
                              <a:latin typeface="Cambria Math" panose="02040503050406030204" pitchFamily="18" charset="0"/>
                            </a:rPr>
                          </m:ctrlPr>
                        </m:dPr>
                        <m:e>
                          <m:r>
                            <a:rPr lang="en-GB" b="0" i="1" smtClean="0">
                              <a:latin typeface="Cambria Math" panose="02040503050406030204" pitchFamily="18" charset="0"/>
                            </a:rPr>
                            <m:t>𝑦</m:t>
                          </m:r>
                          <m:r>
                            <a:rPr lang="en-GB" b="0" i="1" smtClean="0">
                              <a:latin typeface="Cambria Math" panose="02040503050406030204" pitchFamily="18" charset="0"/>
                            </a:rPr>
                            <m:t>−4</m:t>
                          </m:r>
                        </m:e>
                      </m:d>
                      <m:r>
                        <a:rPr lang="en-GB" b="0" i="1" smtClean="0">
                          <a:latin typeface="Cambria Math" panose="02040503050406030204" pitchFamily="18" charset="0"/>
                        </a:rPr>
                        <m:t>=0</m:t>
                      </m:r>
                    </m:oMath>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=2, </m:t>
                      </m:r>
                      <m:r>
                        <a:rPr lang="en-GB" b="0" i="1" smtClean="0">
                          <a:latin typeface="Cambria Math" panose="02040503050406030204" pitchFamily="18" charset="0"/>
                        </a:rPr>
                        <m:t>𝑦</m:t>
                      </m:r>
                      <m:r>
                        <a:rPr lang="en-GB" b="0" i="1" smtClean="0">
                          <a:latin typeface="Cambria Math" panose="02040503050406030204" pitchFamily="18" charset="0"/>
                        </a:rPr>
                        <m:t>=4    →   </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=2, </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=4</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=4 </m:t>
                      </m:r>
                      <m:r>
                        <a:rPr lang="en-GB" b="0" i="1" smtClean="0">
                          <a:latin typeface="Cambria Math" panose="02040503050406030204" pitchFamily="18" charset="0"/>
                        </a:rPr>
                        <m:t>𝑜𝑟</m:t>
                      </m:r>
                      <m:r>
                        <a:rPr lang="en-GB" b="0" i="1"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=16</m:t>
                      </m:r>
                    </m:oMath>
                  </m:oMathPara>
                </a14:m>
                <a:endParaRPr lang="en-GB" dirty="0"/>
              </a:p>
            </p:txBody>
          </p:sp>
        </mc:Choice>
        <mc:Fallback xmlns="">
          <p:sp>
            <p:nvSpPr>
              <p:cNvPr id="14" name="TextBox 13"/>
              <p:cNvSpPr txBox="1">
                <a:spLocks noRot="1" noChangeAspect="1" noMove="1" noResize="1" noEditPoints="1" noAdjustHandles="1" noChangeArrowheads="1" noChangeShapeType="1" noTextEdit="1"/>
              </p:cNvSpPr>
              <p:nvPr/>
            </p:nvSpPr>
            <p:spPr>
              <a:xfrm>
                <a:off x="125874" y="5380256"/>
                <a:ext cx="3691384" cy="1483483"/>
              </a:xfrm>
              <a:prstGeom prst="rect">
                <a:avLst/>
              </a:prstGeom>
              <a:blipFill>
                <a:blip r:embed="rId6"/>
                <a:stretch>
                  <a:fillRect l="-1488" t="-205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5" name="TextBox 14"/>
              <p:cNvSpPr txBox="1"/>
              <p:nvPr/>
            </p:nvSpPr>
            <p:spPr>
              <a:xfrm>
                <a:off x="6023429" y="5747624"/>
                <a:ext cx="2667620" cy="92948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d>
                        <m:dPr>
                          <m:ctrlPr>
                            <a:rPr lang="en-GB" b="0" i="1" smtClean="0">
                              <a:latin typeface="Cambria Math" panose="02040503050406030204" pitchFamily="18" charset="0"/>
                            </a:rPr>
                          </m:ctrlPr>
                        </m:dPr>
                        <m:e>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−2</m:t>
                          </m:r>
                        </m:e>
                      </m:d>
                      <m:d>
                        <m:dPr>
                          <m:ctrlPr>
                            <a:rPr lang="en-GB" b="0" i="1" smtClean="0">
                              <a:latin typeface="Cambria Math" panose="02040503050406030204" pitchFamily="18" charset="0"/>
                            </a:rPr>
                          </m:ctrlPr>
                        </m:dPr>
                        <m:e>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−4</m:t>
                          </m:r>
                        </m:e>
                      </m:d>
                      <m:r>
                        <a:rPr lang="en-GB" b="0" i="1" smtClean="0">
                          <a:latin typeface="Cambria Math" panose="02040503050406030204" pitchFamily="18" charset="0"/>
                        </a:rPr>
                        <m:t>=0</m:t>
                      </m:r>
                    </m:oMath>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=2 </m:t>
                      </m:r>
                      <m:r>
                        <a:rPr lang="en-GB" b="0" i="1" smtClean="0">
                          <a:latin typeface="Cambria Math" panose="02040503050406030204" pitchFamily="18" charset="0"/>
                        </a:rPr>
                        <m:t>𝑜𝑟</m:t>
                      </m:r>
                      <m:r>
                        <a:rPr lang="en-GB" b="0" i="1" smtClean="0">
                          <a:latin typeface="Cambria Math" panose="02040503050406030204" pitchFamily="18" charset="0"/>
                        </a:rPr>
                        <m:t> </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=4</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=4 </m:t>
                      </m:r>
                      <m:r>
                        <a:rPr lang="en-GB" b="0" i="1" smtClean="0">
                          <a:latin typeface="Cambria Math" panose="02040503050406030204" pitchFamily="18" charset="0"/>
                        </a:rPr>
                        <m:t>𝑜𝑟</m:t>
                      </m:r>
                      <m:r>
                        <a:rPr lang="en-GB" b="0" i="1"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=16</m:t>
                      </m:r>
                    </m:oMath>
                  </m:oMathPara>
                </a14:m>
                <a:endParaRPr lang="en-GB" dirty="0"/>
              </a:p>
            </p:txBody>
          </p:sp>
        </mc:Choice>
        <mc:Fallback xmlns="">
          <p:sp>
            <p:nvSpPr>
              <p:cNvPr id="15" name="TextBox 14"/>
              <p:cNvSpPr txBox="1">
                <a:spLocks noRot="1" noChangeAspect="1" noMove="1" noResize="1" noEditPoints="1" noAdjustHandles="1" noChangeArrowheads="1" noChangeShapeType="1" noTextEdit="1"/>
              </p:cNvSpPr>
              <p:nvPr/>
            </p:nvSpPr>
            <p:spPr>
              <a:xfrm>
                <a:off x="6023429" y="5747624"/>
                <a:ext cx="2667620" cy="929485"/>
              </a:xfrm>
              <a:prstGeom prst="rect">
                <a:avLst/>
              </a:prstGeom>
              <a:blipFill>
                <a:blip r:embed="rId7"/>
                <a:stretch>
                  <a:fillRect/>
                </a:stretch>
              </a:blipFill>
            </p:spPr>
            <p:txBody>
              <a:bodyPr/>
              <a:lstStyle/>
              <a:p>
                <a:r>
                  <a:rPr lang="en-GB">
                    <a:noFill/>
                  </a:rPr>
                  <a:t> </a:t>
                </a:r>
              </a:p>
            </p:txBody>
          </p:sp>
        </mc:Fallback>
      </mc:AlternateContent>
      <p:cxnSp>
        <p:nvCxnSpPr>
          <p:cNvPr id="17" name="Straight Arrow Connector 16"/>
          <p:cNvCxnSpPr>
            <a:stCxn id="13" idx="2"/>
          </p:cNvCxnSpPr>
          <p:nvPr/>
        </p:nvCxnSpPr>
        <p:spPr>
          <a:xfrm flipH="1">
            <a:off x="3846286" y="5525399"/>
            <a:ext cx="794659" cy="49803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a:stCxn id="13" idx="2"/>
          </p:cNvCxnSpPr>
          <p:nvPr/>
        </p:nvCxnSpPr>
        <p:spPr>
          <a:xfrm>
            <a:off x="4640945" y="5525399"/>
            <a:ext cx="1498598" cy="59963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TextBox 20"/>
          <p:cNvSpPr txBox="1"/>
          <p:nvPr/>
        </p:nvSpPr>
        <p:spPr>
          <a:xfrm rot="1206920">
            <a:off x="4920343" y="5890878"/>
            <a:ext cx="1317848" cy="276999"/>
          </a:xfrm>
          <a:prstGeom prst="rect">
            <a:avLst/>
          </a:prstGeom>
          <a:noFill/>
        </p:spPr>
        <p:txBody>
          <a:bodyPr wrap="square" rtlCol="0">
            <a:spAutoFit/>
          </a:bodyPr>
          <a:lstStyle/>
          <a:p>
            <a:r>
              <a:rPr lang="en-GB" sz="1200" dirty="0"/>
              <a:t>hardcore</a:t>
            </a:r>
          </a:p>
        </p:txBody>
      </p:sp>
      <p:sp>
        <p:nvSpPr>
          <p:cNvPr id="24" name="TextBox 23"/>
          <p:cNvSpPr txBox="1"/>
          <p:nvPr/>
        </p:nvSpPr>
        <p:spPr>
          <a:xfrm rot="19609058">
            <a:off x="3733322" y="5673362"/>
            <a:ext cx="1317848" cy="276999"/>
          </a:xfrm>
          <a:prstGeom prst="rect">
            <a:avLst/>
          </a:prstGeom>
          <a:noFill/>
        </p:spPr>
        <p:txBody>
          <a:bodyPr wrap="square" rtlCol="0">
            <a:spAutoFit/>
          </a:bodyPr>
          <a:lstStyle/>
          <a:p>
            <a:r>
              <a:rPr lang="en-GB" sz="1200" dirty="0"/>
              <a:t>substitution</a:t>
            </a:r>
          </a:p>
        </p:txBody>
      </p:sp>
      <p:sp>
        <p:nvSpPr>
          <p:cNvPr id="25" name="Rectangle 24"/>
          <p:cNvSpPr/>
          <p:nvPr/>
        </p:nvSpPr>
        <p:spPr>
          <a:xfrm>
            <a:off x="6244229" y="5602514"/>
            <a:ext cx="2536914" cy="109319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6" name="Rectangle 25"/>
          <p:cNvSpPr/>
          <p:nvPr/>
        </p:nvSpPr>
        <p:spPr>
          <a:xfrm>
            <a:off x="132409" y="5457371"/>
            <a:ext cx="3554219" cy="132079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7" name="Rectangle 26"/>
          <p:cNvSpPr/>
          <p:nvPr/>
        </p:nvSpPr>
        <p:spPr>
          <a:xfrm>
            <a:off x="2677143" y="2307771"/>
            <a:ext cx="2536914" cy="69920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503618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1" presetClass="exit" presetSubtype="0" fill="hold" grpId="2" nodeType="withEffect">
                                  <p:stCondLst>
                                    <p:cond delay="0"/>
                                  </p:stCondLst>
                                  <p:childTnLst>
                                    <p:set>
                                      <p:cBhvr>
                                        <p:cTn id="8" dur="1" fill="hold">
                                          <p:stCondLst>
                                            <p:cond delay="0"/>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 restart="whenNotActive" fill="hold" evtFilter="cancelBubble" nodeType="interactiveSeq">
                <p:stCondLst>
                  <p:cond evt="onClick" delay="0">
                    <p:tgtEl>
                      <p:spTgt spid="25"/>
                    </p:tgtEl>
                  </p:cond>
                </p:stCondLst>
                <p:endSync evt="end" delay="0">
                  <p:rtn val="all"/>
                </p:endSync>
                <p:childTnLst>
                  <p:par>
                    <p:cTn id="10" fill="hold">
                      <p:stCondLst>
                        <p:cond delay="0"/>
                      </p:stCondLst>
                      <p:childTnLst>
                        <p:par>
                          <p:cTn id="11" fill="hold">
                            <p:stCondLst>
                              <p:cond delay="0"/>
                            </p:stCondLst>
                            <p:childTnLst>
                              <p:par>
                                <p:cTn id="12" presetID="10" presetClass="exit" presetSubtype="0" fill="hold" grpId="0" nodeType="clickEffect">
                                  <p:stCondLst>
                                    <p:cond delay="0"/>
                                  </p:stCondLst>
                                  <p:childTnLst>
                                    <p:animEffect transition="out" filter="fade">
                                      <p:cBhvr>
                                        <p:cTn id="13" dur="500"/>
                                        <p:tgtEl>
                                          <p:spTgt spid="25"/>
                                        </p:tgtEl>
                                      </p:cBhvr>
                                    </p:animEffect>
                                    <p:set>
                                      <p:cBhvr>
                                        <p:cTn id="14"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15" restart="whenNotActive" fill="hold" evtFilter="cancelBubble" nodeType="interactiveSeq">
                <p:stCondLst>
                  <p:cond evt="onClick" delay="0">
                    <p:tgtEl>
                      <p:spTgt spid="26"/>
                    </p:tgtEl>
                  </p:cond>
                </p:stCondLst>
                <p:endSync evt="end" delay="0">
                  <p:rtn val="all"/>
                </p:endSync>
                <p:childTnLst>
                  <p:par>
                    <p:cTn id="16" fill="hold">
                      <p:stCondLst>
                        <p:cond delay="0"/>
                      </p:stCondLst>
                      <p:childTnLst>
                        <p:par>
                          <p:cTn id="17" fill="hold">
                            <p:stCondLst>
                              <p:cond delay="0"/>
                            </p:stCondLst>
                            <p:childTnLst>
                              <p:par>
                                <p:cTn id="18" presetID="10" presetClass="exit" presetSubtype="0" fill="hold" grpId="0" nodeType="clickEffect">
                                  <p:stCondLst>
                                    <p:cond delay="0"/>
                                  </p:stCondLst>
                                  <p:childTnLst>
                                    <p:animEffect transition="out" filter="fade">
                                      <p:cBhvr>
                                        <p:cTn id="19" dur="500"/>
                                        <p:tgtEl>
                                          <p:spTgt spid="26"/>
                                        </p:tgtEl>
                                      </p:cBhvr>
                                    </p:animEffect>
                                    <p:set>
                                      <p:cBhvr>
                                        <p:cTn id="20"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21" restart="whenNotActive" fill="hold" evtFilter="cancelBubble" nodeType="interactiveSeq">
                <p:stCondLst>
                  <p:cond evt="onClick" delay="0">
                    <p:tgtEl>
                      <p:spTgt spid="27"/>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0" nodeType="clickEffect">
                                  <p:stCondLst>
                                    <p:cond delay="0"/>
                                  </p:stCondLst>
                                  <p:childTnLst>
                                    <p:animEffect transition="out" filter="fade">
                                      <p:cBhvr>
                                        <p:cTn id="25" dur="500"/>
                                        <p:tgtEl>
                                          <p:spTgt spid="27"/>
                                        </p:tgtEl>
                                      </p:cBhvr>
                                    </p:animEffect>
                                    <p:set>
                                      <p:cBhvr>
                                        <p:cTn id="26" dur="1" fill="hold">
                                          <p:stCondLst>
                                            <p:cond delay="499"/>
                                          </p:stCondLst>
                                        </p:cTn>
                                        <p:tgtEl>
                                          <p:spTgt spid="27"/>
                                        </p:tgtEl>
                                        <p:attrNameLst>
                                          <p:attrName>style.visibility</p:attrName>
                                        </p:attrNameLst>
                                      </p:cBhvr>
                                      <p:to>
                                        <p:strVal val="hidden"/>
                                      </p:to>
                                    </p:se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childTnLst>
                                </p:cTn>
                              </p:par>
                            </p:childTnLst>
                          </p:cTn>
                        </p:par>
                        <p:par>
                          <p:cTn id="35" fill="hold">
                            <p:stCondLst>
                              <p:cond delay="1500"/>
                            </p:stCondLst>
                            <p:childTnLst>
                              <p:par>
                                <p:cTn id="36" presetID="1" presetClass="entr" presetSubtype="0" fill="hold" grpId="1" nodeType="afterEffect">
                                  <p:stCondLst>
                                    <p:cond delay="0"/>
                                  </p:stCondLst>
                                  <p:childTnLst>
                                    <p:set>
                                      <p:cBhvr>
                                        <p:cTn id="37" dur="1" fill="hold">
                                          <p:stCondLst>
                                            <p:cond delay="0"/>
                                          </p:stCondLst>
                                        </p:cTn>
                                        <p:tgtEl>
                                          <p:spTgt spid="25"/>
                                        </p:tgtEl>
                                        <p:attrNameLst>
                                          <p:attrName>style.visibility</p:attrName>
                                        </p:attrNameLst>
                                      </p:cBhvr>
                                      <p:to>
                                        <p:strVal val="visible"/>
                                      </p:to>
                                    </p:set>
                                  </p:childTnLst>
                                </p:cTn>
                              </p:par>
                              <p:par>
                                <p:cTn id="38" presetID="1" presetClass="entr" presetSubtype="0" fill="hold" grpId="1" nodeType="withEffect">
                                  <p:stCondLst>
                                    <p:cond delay="0"/>
                                  </p:stCondLst>
                                  <p:childTnLst>
                                    <p:set>
                                      <p:cBhvr>
                                        <p:cTn id="39" dur="1" fill="hold">
                                          <p:stCondLst>
                                            <p:cond delay="0"/>
                                          </p:stCondLst>
                                        </p:cTn>
                                        <p:tgtEl>
                                          <p:spTgt spid="26"/>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childTnLst>
                                </p:cTn>
                              </p:par>
                              <p:par>
                                <p:cTn id="46" presetID="1" presetClass="entr" presetSubtype="0"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childTnLst>
                                </p:cTn>
                              </p:par>
                              <p:par>
                                <p:cTn id="50" presetID="1" presetClass="entr" presetSubtype="0" fill="hold" nodeType="withEffect">
                                  <p:stCondLst>
                                    <p:cond delay="0"/>
                                  </p:stCondLst>
                                  <p:childTnLst>
                                    <p:set>
                                      <p:cBhvr>
                                        <p:cTn id="51" dur="1" fill="hold">
                                          <p:stCondLst>
                                            <p:cond delay="0"/>
                                          </p:stCondLst>
                                        </p:cTn>
                                        <p:tgtEl>
                                          <p:spTgt spid="17"/>
                                        </p:tgtEl>
                                        <p:attrNameLst>
                                          <p:attrName>style.visibility</p:attrName>
                                        </p:attrNameLst>
                                      </p:cBhvr>
                                      <p:to>
                                        <p:strVal val="visible"/>
                                      </p:to>
                                    </p:set>
                                  </p:childTnLst>
                                </p:cTn>
                              </p:par>
                              <p:par>
                                <p:cTn id="52" presetID="1" presetClass="entr" presetSubtype="0"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childTnLst>
        </p:cTn>
      </p:par>
    </p:tnLst>
    <p:bldLst>
      <p:bldP spid="7" grpId="0" animBg="1"/>
      <p:bldP spid="10" grpId="0"/>
      <p:bldP spid="11" grpId="0" animBg="1"/>
      <p:bldP spid="13" grpId="0"/>
      <p:bldP spid="14" grpId="0"/>
      <p:bldP spid="15" grpId="0"/>
      <p:bldP spid="21" grpId="0"/>
      <p:bldP spid="24" grpId="0"/>
      <p:bldP spid="25" grpId="0" animBg="1"/>
      <p:bldP spid="25" grpId="1" animBg="1"/>
      <p:bldP spid="25" grpId="2" animBg="1"/>
      <p:bldP spid="26" grpId="0" animBg="1"/>
      <p:bldP spid="26" grpId="1" animBg="1"/>
      <p:bldP spid="26" grpId="2" animBg="1"/>
      <p:bldP spid="2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395355" y="876611"/>
                <a:ext cx="3618765"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+3</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+5</m:t>
                    </m:r>
                  </m:oMath>
                </a14:m>
                <a:r>
                  <a:rPr lang="en-GB" dirty="0"/>
                  <a:t> using factorisation.</a:t>
                </a:r>
              </a:p>
            </p:txBody>
          </p:sp>
        </mc:Choice>
        <mc:Fallback xmlns="">
          <p:sp>
            <p:nvSpPr>
              <p:cNvPr id="5" name="TextBox 4"/>
              <p:cNvSpPr txBox="1">
                <a:spLocks noRot="1" noChangeAspect="1" noMove="1" noResize="1" noEditPoints="1" noAdjustHandles="1" noChangeArrowheads="1" noChangeShapeType="1" noTextEdit="1"/>
              </p:cNvSpPr>
              <p:nvPr/>
            </p:nvSpPr>
            <p:spPr>
              <a:xfrm>
                <a:off x="395355" y="876611"/>
                <a:ext cx="3618765" cy="646331"/>
              </a:xfrm>
              <a:prstGeom prst="rect">
                <a:avLst/>
              </a:prstGeom>
              <a:blipFill>
                <a:blip r:embed="rId2"/>
                <a:stretch>
                  <a:fillRect b="-2308"/>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611560" y="1556792"/>
                <a:ext cx="2880320" cy="1200329"/>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+6</m:t>
                      </m:r>
                      <m:r>
                        <a:rPr lang="en-GB" b="0" i="1" smtClean="0">
                          <a:latin typeface="Cambria Math" panose="02040503050406030204" pitchFamily="18" charset="0"/>
                        </a:rPr>
                        <m:t>𝑥</m:t>
                      </m:r>
                      <m:r>
                        <a:rPr lang="en-GB" b="0" i="1" smtClean="0">
                          <a:latin typeface="Cambria Math" panose="02040503050406030204" pitchFamily="18" charset="0"/>
                        </a:rPr>
                        <m:t>+9=</m:t>
                      </m:r>
                      <m:r>
                        <a:rPr lang="en-GB" b="0" i="1" smtClean="0">
                          <a:latin typeface="Cambria Math" panose="02040503050406030204" pitchFamily="18" charset="0"/>
                        </a:rPr>
                        <m:t>𝑥</m:t>
                      </m:r>
                      <m:r>
                        <a:rPr lang="en-GB" b="0" i="1" smtClean="0">
                          <a:latin typeface="Cambria Math" panose="02040503050406030204" pitchFamily="18" charset="0"/>
                        </a:rPr>
                        <m:t>+5</m:t>
                      </m:r>
                    </m:oMath>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+5</m:t>
                      </m:r>
                      <m:r>
                        <a:rPr lang="en-GB" b="0" i="1" smtClean="0">
                          <a:latin typeface="Cambria Math" panose="02040503050406030204" pitchFamily="18" charset="0"/>
                        </a:rPr>
                        <m:t>𝑥</m:t>
                      </m:r>
                      <m:r>
                        <a:rPr lang="en-GB" b="0" i="1" smtClean="0">
                          <a:latin typeface="Cambria Math" panose="02040503050406030204" pitchFamily="18" charset="0"/>
                        </a:rPr>
                        <m:t>+4=0</m:t>
                      </m:r>
                    </m:oMath>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+4</m:t>
                          </m:r>
                        </m:e>
                      </m:d>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r>
                        <a:rPr lang="en-GB" b="0" i="1" smtClean="0">
                          <a:latin typeface="Cambria Math" panose="02040503050406030204" pitchFamily="18" charset="0"/>
                        </a:rPr>
                        <m:t>=0</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=−4 </m:t>
                      </m:r>
                      <m:r>
                        <a:rPr lang="en-GB" b="0" i="1" smtClean="0">
                          <a:latin typeface="Cambria Math" panose="02040503050406030204" pitchFamily="18" charset="0"/>
                        </a:rPr>
                        <m:t>𝑜𝑟</m:t>
                      </m:r>
                      <m:r>
                        <a:rPr lang="en-GB" b="0" i="1" smtClean="0">
                          <a:latin typeface="Cambria Math" panose="02040503050406030204" pitchFamily="18" charset="0"/>
                        </a:rPr>
                        <m:t> </m:t>
                      </m:r>
                      <m:r>
                        <a:rPr lang="en-GB" b="0" i="1" smtClean="0">
                          <a:latin typeface="Cambria Math" panose="02040503050406030204" pitchFamily="18" charset="0"/>
                        </a:rPr>
                        <m:t>𝑥</m:t>
                      </m:r>
                      <m:r>
                        <a:rPr lang="en-GB" b="0" i="1" smtClean="0">
                          <a:latin typeface="Cambria Math" panose="02040503050406030204" pitchFamily="18" charset="0"/>
                        </a:rPr>
                        <m:t>=−1 </m:t>
                      </m:r>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11560" y="1556792"/>
                <a:ext cx="2880320" cy="1200329"/>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680285" y="2993872"/>
                <a:ext cx="4236984" cy="3724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a:t>
                </a: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−1=0</m:t>
                    </m:r>
                  </m:oMath>
                </a14:m>
                <a:endParaRPr lang="en-GB" dirty="0"/>
              </a:p>
            </p:txBody>
          </p:sp>
        </mc:Choice>
        <mc:Fallback xmlns="">
          <p:sp>
            <p:nvSpPr>
              <p:cNvPr id="7" name="TextBox 6"/>
              <p:cNvSpPr txBox="1">
                <a:spLocks noRot="1" noChangeAspect="1" noMove="1" noResize="1" noEditPoints="1" noAdjustHandles="1" noChangeArrowheads="1" noChangeShapeType="1" noTextEdit="1"/>
              </p:cNvSpPr>
              <p:nvPr/>
            </p:nvSpPr>
            <p:spPr>
              <a:xfrm>
                <a:off x="4680285" y="2993872"/>
                <a:ext cx="4236984" cy="372410"/>
              </a:xfrm>
              <a:prstGeom prst="rect">
                <a:avLst/>
              </a:prstGeom>
              <a:blipFill>
                <a:blip r:embed="rId4"/>
                <a:stretch>
                  <a:fillRect b="-470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041232" y="3471402"/>
                <a:ext cx="3707231" cy="214828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2</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−1</m:t>
                          </m:r>
                        </m:e>
                      </m:d>
                      <m:d>
                        <m:dPr>
                          <m:ctrlPr>
                            <a:rPr lang="en-GB" b="0" i="1" smtClean="0">
                              <a:latin typeface="Cambria Math" panose="02040503050406030204" pitchFamily="18" charset="0"/>
                            </a:rPr>
                          </m:ctrlPr>
                        </m:dPr>
                        <m:e>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+1</m:t>
                          </m:r>
                        </m:e>
                      </m:d>
                      <m:r>
                        <a:rPr lang="en-GB" b="0" i="1" smtClean="0">
                          <a:latin typeface="Cambria Math" panose="02040503050406030204" pitchFamily="18" charset="0"/>
                        </a:rPr>
                        <m:t>=0</m:t>
                      </m:r>
                    </m:oMath>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 </m:t>
                      </m:r>
                      <m:r>
                        <a:rPr lang="en-GB" b="0" i="1" smtClean="0">
                          <a:latin typeface="Cambria Math" panose="02040503050406030204" pitchFamily="18" charset="0"/>
                        </a:rPr>
                        <m:t>𝑜𝑟</m:t>
                      </m:r>
                      <m:r>
                        <a:rPr lang="en-GB" b="0" i="1" smtClean="0">
                          <a:latin typeface="Cambria Math" panose="02040503050406030204" pitchFamily="18" charset="0"/>
                        </a:rPr>
                        <m:t> </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e>
                      </m:rad>
                      <m:r>
                        <a:rPr lang="en-GB" b="0" i="1" smtClean="0">
                          <a:latin typeface="Cambria Math" panose="02040503050406030204" pitchFamily="18" charset="0"/>
                        </a:rPr>
                        <m:t>=−1</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4</m:t>
                          </m:r>
                        </m:den>
                      </m:f>
                      <m:r>
                        <a:rPr lang="en-GB" b="0" i="1" smtClean="0">
                          <a:latin typeface="Cambria Math" panose="02040503050406030204" pitchFamily="18" charset="0"/>
                        </a:rPr>
                        <m:t> </m:t>
                      </m:r>
                    </m:oMath>
                  </m:oMathPara>
                </a14:m>
                <a:endParaRPr lang="en-GB" dirty="0"/>
              </a:p>
              <a:p>
                <a:r>
                  <a:rPr lang="en-GB" sz="1600" dirty="0"/>
                  <a:t>The latter gives no solution because the square root of a number can’t give a negative number.</a:t>
                </a:r>
              </a:p>
            </p:txBody>
          </p:sp>
        </mc:Choice>
        <mc:Fallback xmlns="">
          <p:sp>
            <p:nvSpPr>
              <p:cNvPr id="8" name="TextBox 7"/>
              <p:cNvSpPr txBox="1">
                <a:spLocks noRot="1" noChangeAspect="1" noMove="1" noResize="1" noEditPoints="1" noAdjustHandles="1" noChangeArrowheads="1" noChangeShapeType="1" noTextEdit="1"/>
              </p:cNvSpPr>
              <p:nvPr/>
            </p:nvSpPr>
            <p:spPr>
              <a:xfrm>
                <a:off x="5041232" y="3471402"/>
                <a:ext cx="3707231" cy="2148280"/>
              </a:xfrm>
              <a:prstGeom prst="rect">
                <a:avLst/>
              </a:prstGeom>
              <a:blipFill>
                <a:blip r:embed="rId5"/>
                <a:stretch>
                  <a:fillRect l="-987" b="-25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754470" y="892495"/>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e>
                      <m:sup>
                        <m:r>
                          <a:rPr lang="en-GB" b="0" i="1" smtClean="0">
                            <a:latin typeface="Cambria Math" panose="02040503050406030204" pitchFamily="18" charset="0"/>
                          </a:rPr>
                          <m:t>2</m:t>
                        </m:r>
                      </m:sup>
                    </m:sSup>
                    <m:r>
                      <a:rPr lang="en-GB" b="0" i="1" smtClean="0">
                        <a:latin typeface="Cambria Math" panose="02040503050406030204" pitchFamily="18" charset="0"/>
                      </a:rPr>
                      <m:t>=5</m:t>
                    </m:r>
                  </m:oMath>
                </a14:m>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4754470" y="892495"/>
                <a:ext cx="3618765" cy="369332"/>
              </a:xfrm>
              <a:prstGeom prst="rect">
                <a:avLst/>
              </a:prstGeom>
              <a:blipFill>
                <a:blip r:embed="rId6"/>
                <a:stretch>
                  <a:fillRect b="-3529"/>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4985189" y="1354962"/>
                <a:ext cx="2880320" cy="12413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5</m:t>
                          </m:r>
                        </m:e>
                      </m:rad>
                    </m:oMath>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5</m:t>
                          </m:r>
                        </m:e>
                      </m:rad>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5</m:t>
                          </m:r>
                        </m:e>
                      </m:rad>
                    </m:oMath>
                  </m:oMathPara>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4985189" y="1354962"/>
                <a:ext cx="2880320" cy="1241365"/>
              </a:xfrm>
              <a:prstGeom prst="rect">
                <a:avLst/>
              </a:prstGeom>
              <a:blipFill>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386046" y="2996952"/>
                <a:ext cx="3618765" cy="389979"/>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a:t>
                </a:r>
                <a14:m>
                  <m:oMath xmlns:m="http://schemas.openxmlformats.org/officeDocument/2006/math">
                    <m:rad>
                      <m:radPr>
                        <m:degHide m:val="on"/>
                        <m:ctrlPr>
                          <a:rPr lang="en-GB" b="0" i="1" smtClean="0">
                            <a:latin typeface="Cambria Math" panose="02040503050406030204" pitchFamily="18" charset="0"/>
                          </a:rPr>
                        </m:ctrlPr>
                      </m:radPr>
                      <m:deg/>
                      <m:e>
                        <m:r>
                          <a:rPr lang="en-GB" b="0" i="1" smtClean="0">
                            <a:latin typeface="Cambria Math" panose="02040503050406030204" pitchFamily="18" charset="0"/>
                          </a:rPr>
                          <m:t>𝑥</m:t>
                        </m:r>
                        <m:r>
                          <a:rPr lang="en-GB" b="0" i="1" smtClean="0">
                            <a:latin typeface="Cambria Math" panose="02040503050406030204" pitchFamily="18" charset="0"/>
                          </a:rPr>
                          <m:t>+3</m:t>
                        </m:r>
                      </m:e>
                    </m:rad>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−3</m:t>
                    </m:r>
                  </m:oMath>
                </a14:m>
                <a:endParaRPr lang="en-GB" dirty="0"/>
              </a:p>
            </p:txBody>
          </p:sp>
        </mc:Choice>
        <mc:Fallback xmlns="">
          <p:sp>
            <p:nvSpPr>
              <p:cNvPr id="12" name="TextBox 11"/>
              <p:cNvSpPr txBox="1">
                <a:spLocks noRot="1" noChangeAspect="1" noMove="1" noResize="1" noEditPoints="1" noAdjustHandles="1" noChangeArrowheads="1" noChangeShapeType="1" noTextEdit="1"/>
              </p:cNvSpPr>
              <p:nvPr/>
            </p:nvSpPr>
            <p:spPr>
              <a:xfrm>
                <a:off x="386046" y="2996952"/>
                <a:ext cx="3618765" cy="389979"/>
              </a:xfrm>
              <a:prstGeom prst="rect">
                <a:avLst/>
              </a:prstGeom>
              <a:blipFill>
                <a:blip r:embed="rId8"/>
                <a:stretch>
                  <a:fillRect b="-4545"/>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p:cNvSpPr txBox="1"/>
              <p:nvPr/>
            </p:nvSpPr>
            <p:spPr>
              <a:xfrm>
                <a:off x="355507" y="3517476"/>
                <a:ext cx="3534321" cy="3293209"/>
              </a:xfrm>
              <a:prstGeom prst="rect">
                <a:avLst/>
              </a:prstGeom>
              <a:noFill/>
            </p:spPr>
            <p:txBody>
              <a:bodyPr wrap="square" rtlCol="0">
                <a:spAutoFit/>
              </a:bodyPr>
              <a:lstStyle/>
              <a:p>
                <a:r>
                  <a:rPr lang="en-GB" sz="1600" dirty="0"/>
                  <a:t>Squaring both sides:</a:t>
                </a:r>
              </a:p>
              <a:p>
                <a:pPr/>
                <a14:m>
                  <m:oMathPara xmlns:m="http://schemas.openxmlformats.org/officeDocument/2006/math">
                    <m:oMathParaPr>
                      <m:jc m:val="centerGroup"/>
                    </m:oMathParaPr>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+3=</m:t>
                      </m:r>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−3</m:t>
                              </m:r>
                            </m:e>
                          </m:d>
                        </m:e>
                        <m:sup>
                          <m:r>
                            <a:rPr lang="en-GB" sz="1600" b="0" i="1" smtClean="0">
                              <a:latin typeface="Cambria Math" panose="02040503050406030204" pitchFamily="18" charset="0"/>
                            </a:rPr>
                            <m:t>2</m:t>
                          </m:r>
                        </m:sup>
                      </m:sSup>
                    </m:oMath>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+3=</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−6</m:t>
                      </m:r>
                      <m:r>
                        <a:rPr lang="en-GB" sz="1600" b="0" i="1" smtClean="0">
                          <a:latin typeface="Cambria Math" panose="02040503050406030204" pitchFamily="18" charset="0"/>
                        </a:rPr>
                        <m:t>𝑥</m:t>
                      </m:r>
                      <m:r>
                        <a:rPr lang="en-GB" sz="1600" b="0" i="1" smtClean="0">
                          <a:latin typeface="Cambria Math" panose="02040503050406030204" pitchFamily="18" charset="0"/>
                        </a:rPr>
                        <m:t>+9</m:t>
                      </m:r>
                    </m:oMath>
                    <m:oMath xmlns:m="http://schemas.openxmlformats.org/officeDocument/2006/math">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−7</m:t>
                      </m:r>
                      <m:r>
                        <a:rPr lang="en-GB" sz="1600" b="0" i="1" smtClean="0">
                          <a:latin typeface="Cambria Math" panose="02040503050406030204" pitchFamily="18" charset="0"/>
                        </a:rPr>
                        <m:t>𝑥</m:t>
                      </m:r>
                      <m:r>
                        <a:rPr lang="en-GB" sz="1600" b="0" i="1" smtClean="0">
                          <a:latin typeface="Cambria Math" panose="02040503050406030204" pitchFamily="18" charset="0"/>
                        </a:rPr>
                        <m:t>+6=0</m:t>
                      </m:r>
                    </m:oMath>
                    <m:oMath xmlns:m="http://schemas.openxmlformats.org/officeDocument/2006/math">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−6</m:t>
                          </m:r>
                        </m:e>
                      </m:d>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−1</m:t>
                          </m:r>
                        </m:e>
                      </m:d>
                      <m:r>
                        <a:rPr lang="en-GB" sz="1600" b="0" i="1" smtClean="0">
                          <a:latin typeface="Cambria Math" panose="02040503050406030204" pitchFamily="18" charset="0"/>
                        </a:rPr>
                        <m:t>=0</m:t>
                      </m:r>
                    </m:oMath>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=1 </m:t>
                      </m:r>
                      <m:r>
                        <a:rPr lang="en-GB" sz="1600" b="0" i="1" smtClean="0">
                          <a:latin typeface="Cambria Math" panose="02040503050406030204" pitchFamily="18" charset="0"/>
                        </a:rPr>
                        <m:t>𝑜𝑟</m:t>
                      </m:r>
                      <m:r>
                        <a:rPr lang="en-GB" sz="1600" b="0" i="1" smtClean="0">
                          <a:latin typeface="Cambria Math" panose="02040503050406030204" pitchFamily="18" charset="0"/>
                        </a:rPr>
                        <m:t> </m:t>
                      </m:r>
                      <m:r>
                        <a:rPr lang="en-GB" sz="1600" b="0" i="1" smtClean="0">
                          <a:latin typeface="Cambria Math" panose="02040503050406030204" pitchFamily="18" charset="0"/>
                        </a:rPr>
                        <m:t>𝑥</m:t>
                      </m:r>
                      <m:r>
                        <a:rPr lang="en-GB" sz="1600" b="0" i="1" smtClean="0">
                          <a:latin typeface="Cambria Math" panose="02040503050406030204" pitchFamily="18" charset="0"/>
                        </a:rPr>
                        <m:t>=6</m:t>
                      </m:r>
                    </m:oMath>
                  </m:oMathPara>
                </a14:m>
                <a:endParaRPr lang="en-GB" sz="1600" dirty="0"/>
              </a:p>
              <a:p>
                <a:r>
                  <a:rPr lang="en-GB" sz="1600" b="1" dirty="0"/>
                  <a:t>However</a:t>
                </a:r>
                <a:r>
                  <a:rPr lang="en-GB" sz="1600" dirty="0"/>
                  <a:t>, squaring both sides of an equation </a:t>
                </a:r>
                <a:r>
                  <a:rPr lang="en-GB" sz="1600" b="1" dirty="0"/>
                  <a:t>can generate false solutions</a:t>
                </a:r>
                <a:r>
                  <a:rPr lang="en-GB" sz="1600" dirty="0"/>
                  <a:t>. e.g. If </a:t>
                </a:r>
                <a14:m>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=−2</m:t>
                    </m:r>
                  </m:oMath>
                </a14:m>
                <a:r>
                  <a:rPr lang="en-GB" sz="1600" dirty="0"/>
                  <a:t>, squaring gives </a:t>
                </a:r>
                <a14:m>
                  <m:oMath xmlns:m="http://schemas.openxmlformats.org/officeDocument/2006/math">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=4</m:t>
                    </m:r>
                  </m:oMath>
                </a14:m>
                <a:r>
                  <a:rPr lang="en-GB" sz="1600" dirty="0"/>
                  <a:t>, which falsely creates the extra solution </a:t>
                </a:r>
                <a14:m>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=2</m:t>
                    </m:r>
                  </m:oMath>
                </a14:m>
                <a:r>
                  <a:rPr lang="en-GB" sz="1600" dirty="0"/>
                  <a:t>! We therefore need to check by substituting into the original equation, where we find only </a:t>
                </a:r>
                <a14:m>
                  <m:oMath xmlns:m="http://schemas.openxmlformats.org/officeDocument/2006/math">
                    <m:r>
                      <a:rPr lang="en-GB" sz="1600" b="0" i="1" smtClean="0">
                        <a:latin typeface="Cambria Math" panose="02040503050406030204" pitchFamily="18" charset="0"/>
                      </a:rPr>
                      <m:t>𝑥</m:t>
                    </m:r>
                    <m:r>
                      <a:rPr lang="en-GB" sz="1600" b="0" i="1" smtClean="0">
                        <a:latin typeface="Cambria Math" panose="02040503050406030204" pitchFamily="18" charset="0"/>
                      </a:rPr>
                      <m:t>=6</m:t>
                    </m:r>
                  </m:oMath>
                </a14:m>
                <a:r>
                  <a:rPr lang="en-GB" sz="1600" dirty="0"/>
                  <a:t> works.</a:t>
                </a:r>
              </a:p>
            </p:txBody>
          </p:sp>
        </mc:Choice>
        <mc:Fallback xmlns="">
          <p:sp>
            <p:nvSpPr>
              <p:cNvPr id="13" name="TextBox 12"/>
              <p:cNvSpPr txBox="1">
                <a:spLocks noRot="1" noChangeAspect="1" noMove="1" noResize="1" noEditPoints="1" noAdjustHandles="1" noChangeArrowheads="1" noChangeShapeType="1" noTextEdit="1"/>
              </p:cNvSpPr>
              <p:nvPr/>
            </p:nvSpPr>
            <p:spPr>
              <a:xfrm>
                <a:off x="355507" y="3517476"/>
                <a:ext cx="3534321" cy="3293209"/>
              </a:xfrm>
              <a:prstGeom prst="rect">
                <a:avLst/>
              </a:prstGeom>
              <a:blipFill>
                <a:blip r:embed="rId9"/>
                <a:stretch>
                  <a:fillRect l="-862" t="-556" b="-1481"/>
                </a:stretch>
              </a:blipFill>
            </p:spPr>
            <p:txBody>
              <a:bodyPr/>
              <a:lstStyle/>
              <a:p>
                <a:r>
                  <a:rPr lang="en-GB">
                    <a:noFill/>
                  </a:rPr>
                  <a:t> </a:t>
                </a:r>
              </a:p>
            </p:txBody>
          </p:sp>
        </mc:Fallback>
      </mc:AlternateContent>
      <p:sp>
        <p:nvSpPr>
          <p:cNvPr id="14" name="Rectangle 13"/>
          <p:cNvSpPr/>
          <p:nvPr/>
        </p:nvSpPr>
        <p:spPr>
          <a:xfrm>
            <a:off x="395355" y="3404656"/>
            <a:ext cx="3609456" cy="333671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4760128" y="1282304"/>
            <a:ext cx="3632430" cy="141735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395355" y="1540079"/>
            <a:ext cx="3641213" cy="115957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4669060" y="3382834"/>
            <a:ext cx="4248209" cy="21825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107504"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1</a:t>
            </a:r>
          </a:p>
        </p:txBody>
      </p:sp>
      <p:sp>
        <p:nvSpPr>
          <p:cNvPr id="19" name="Rectangle 18"/>
          <p:cNvSpPr/>
          <p:nvPr/>
        </p:nvSpPr>
        <p:spPr>
          <a:xfrm>
            <a:off x="4483007" y="876611"/>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2</a:t>
            </a:r>
          </a:p>
        </p:txBody>
      </p:sp>
      <p:sp>
        <p:nvSpPr>
          <p:cNvPr id="20" name="Rectangle 19"/>
          <p:cNvSpPr/>
          <p:nvPr/>
        </p:nvSpPr>
        <p:spPr>
          <a:xfrm>
            <a:off x="137557" y="3006459"/>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3</a:t>
            </a:r>
          </a:p>
        </p:txBody>
      </p:sp>
      <p:sp>
        <p:nvSpPr>
          <p:cNvPr id="21" name="Rectangle 20"/>
          <p:cNvSpPr/>
          <p:nvPr/>
        </p:nvSpPr>
        <p:spPr>
          <a:xfrm>
            <a:off x="4422487" y="2993872"/>
            <a:ext cx="257798" cy="248133"/>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4</a:t>
            </a:r>
          </a:p>
        </p:txBody>
      </p:sp>
      <p:pic>
        <p:nvPicPr>
          <p:cNvPr id="22" name="Picture 21"/>
          <p:cNvPicPr>
            <a:picLocks noChangeAspect="1"/>
          </p:cNvPicPr>
          <p:nvPr/>
        </p:nvPicPr>
        <p:blipFill>
          <a:blip r:embed="rId10"/>
          <a:stretch>
            <a:fillRect/>
          </a:stretch>
        </p:blipFill>
        <p:spPr>
          <a:xfrm>
            <a:off x="4426562" y="5994400"/>
            <a:ext cx="1211643" cy="1962696"/>
          </a:xfrm>
          <a:prstGeom prst="rect">
            <a:avLst/>
          </a:prstGeom>
        </p:spPr>
      </p:pic>
      <mc:AlternateContent xmlns:mc="http://schemas.openxmlformats.org/markup-compatibility/2006" xmlns:a14="http://schemas.microsoft.com/office/drawing/2010/main">
        <mc:Choice Requires="a14">
          <p:sp>
            <p:nvSpPr>
              <p:cNvPr id="23" name="TextBox 22"/>
              <p:cNvSpPr txBox="1"/>
              <p:nvPr/>
            </p:nvSpPr>
            <p:spPr>
              <a:xfrm>
                <a:off x="5390941" y="5859801"/>
                <a:ext cx="3595015" cy="83099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200" b="1" dirty="0"/>
                  <a:t>“Use of Technology” Monkey says:</a:t>
                </a:r>
              </a:p>
              <a:p>
                <a:r>
                  <a:rPr lang="en-GB" sz="1200" dirty="0"/>
                  <a:t>The ‘equation’ mode on your calculator will solve quadratics in the form </a:t>
                </a:r>
                <a14:m>
                  <m:oMath xmlns:m="http://schemas.openxmlformats.org/officeDocument/2006/math">
                    <m:r>
                      <a:rPr lang="en-GB" sz="1200" b="0" i="1" smtClean="0">
                        <a:latin typeface="Cambria Math" panose="02040503050406030204" pitchFamily="18" charset="0"/>
                      </a:rPr>
                      <m:t>𝑎</m:t>
                    </m:r>
                    <m:sSup>
                      <m:sSupPr>
                        <m:ctrlPr>
                          <a:rPr lang="en-GB" sz="1200" b="0" i="1" smtClean="0">
                            <a:latin typeface="Cambria Math" panose="02040503050406030204" pitchFamily="18" charset="0"/>
                          </a:rPr>
                        </m:ctrlPr>
                      </m:sSupPr>
                      <m:e>
                        <m:r>
                          <a:rPr lang="en-GB" sz="1200" b="0" i="1" smtClean="0">
                            <a:latin typeface="Cambria Math" panose="02040503050406030204" pitchFamily="18" charset="0"/>
                          </a:rPr>
                          <m:t>𝑥</m:t>
                        </m:r>
                      </m:e>
                      <m:sup>
                        <m:r>
                          <a:rPr lang="en-GB" sz="1200" b="0" i="1" smtClean="0">
                            <a:latin typeface="Cambria Math" panose="02040503050406030204" pitchFamily="18" charset="0"/>
                          </a:rPr>
                          <m:t>2</m:t>
                        </m:r>
                      </m:sup>
                    </m:sSup>
                    <m:r>
                      <a:rPr lang="en-GB" sz="1200" b="0" i="1" smtClean="0">
                        <a:latin typeface="Cambria Math" panose="02040503050406030204" pitchFamily="18" charset="0"/>
                      </a:rPr>
                      <m:t>+</m:t>
                    </m:r>
                    <m:r>
                      <a:rPr lang="en-GB" sz="1200" b="0" i="1" smtClean="0">
                        <a:latin typeface="Cambria Math" panose="02040503050406030204" pitchFamily="18" charset="0"/>
                      </a:rPr>
                      <m:t>𝑏𝑥</m:t>
                    </m:r>
                    <m:r>
                      <a:rPr lang="en-GB" sz="1200" b="0" i="1" smtClean="0">
                        <a:latin typeface="Cambria Math" panose="02040503050406030204" pitchFamily="18" charset="0"/>
                      </a:rPr>
                      <m:t>+</m:t>
                    </m:r>
                    <m:r>
                      <a:rPr lang="en-GB" sz="1200" b="0" i="1" smtClean="0">
                        <a:latin typeface="Cambria Math" panose="02040503050406030204" pitchFamily="18" charset="0"/>
                      </a:rPr>
                      <m:t>𝑐</m:t>
                    </m:r>
                    <m:r>
                      <a:rPr lang="en-GB" sz="1200" b="0" i="1" smtClean="0">
                        <a:latin typeface="Cambria Math" panose="02040503050406030204" pitchFamily="18" charset="0"/>
                      </a:rPr>
                      <m:t>=0</m:t>
                    </m:r>
                  </m:oMath>
                </a14:m>
                <a:r>
                  <a:rPr lang="en-GB" sz="1200" dirty="0"/>
                  <a:t>. When you’re asked for the ‘order’, use 2 (we’ll see why later).</a:t>
                </a:r>
              </a:p>
            </p:txBody>
          </p:sp>
        </mc:Choice>
        <mc:Fallback xmlns="">
          <p:sp>
            <p:nvSpPr>
              <p:cNvPr id="23" name="TextBox 22"/>
              <p:cNvSpPr txBox="1">
                <a:spLocks noRot="1" noChangeAspect="1" noMove="1" noResize="1" noEditPoints="1" noAdjustHandles="1" noChangeArrowheads="1" noChangeShapeType="1" noTextEdit="1"/>
              </p:cNvSpPr>
              <p:nvPr/>
            </p:nvSpPr>
            <p:spPr>
              <a:xfrm>
                <a:off x="5390941" y="5859801"/>
                <a:ext cx="3595015" cy="830997"/>
              </a:xfrm>
              <a:prstGeom prst="rect">
                <a:avLst/>
              </a:prstGeom>
              <a:blipFill>
                <a:blip r:embed="rId11"/>
                <a:stretch>
                  <a:fillRect r="-673" b="-2837"/>
                </a:stretch>
              </a:blipFill>
            </p:spPr>
            <p:txBody>
              <a:bodyPr/>
              <a:lstStyle/>
              <a:p>
                <a:r>
                  <a:rPr lang="en-GB">
                    <a:noFill/>
                  </a:rPr>
                  <a:t> </a:t>
                </a:r>
              </a:p>
            </p:txBody>
          </p:sp>
        </mc:Fallback>
      </mc:AlternateContent>
    </p:spTree>
    <p:extLst>
      <p:ext uri="{BB962C8B-B14F-4D97-AF65-F5344CB8AC3E}">
        <p14:creationId xmlns:p14="http://schemas.microsoft.com/office/powerpoint/2010/main" val="9880289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7"/>
                                        </p:tgtEl>
                                      </p:cBhvr>
                                    </p:animEffect>
                                    <p:set>
                                      <p:cBhvr>
                                        <p:cTn id="2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14" grpId="0" animBg="1"/>
      <p:bldP spid="15" grpId="0" animBg="1"/>
      <p:bldP spid="16" grpId="0"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2</a:t>
              </a:r>
              <a:r>
                <a:rPr lang="en-GB" sz="3200" dirty="0">
                  <a:latin typeface="+mj-lt"/>
                </a:rPr>
                <a:t> :: Completing the Square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24" name="TextBox 23"/>
              <p:cNvSpPr txBox="1"/>
              <p:nvPr/>
            </p:nvSpPr>
            <p:spPr>
              <a:xfrm>
                <a:off x="755576" y="908720"/>
                <a:ext cx="7776864" cy="1754326"/>
              </a:xfrm>
              <a:prstGeom prst="rect">
                <a:avLst/>
              </a:prstGeom>
              <a:noFill/>
            </p:spPr>
            <p:txBody>
              <a:bodyPr wrap="square" rtlCol="0">
                <a:spAutoFit/>
              </a:bodyPr>
              <a:lstStyle/>
              <a:p>
                <a:r>
                  <a:rPr lang="en-GB" dirty="0"/>
                  <a:t>“Completing the square” means putting a quadratic in the form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𝑎</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𝑏</m:t>
                    </m:r>
                  </m:oMath>
                </a14:m>
                <a:endParaRPr lang="en-GB" dirty="0"/>
              </a:p>
              <a:p>
                <a:r>
                  <a:rPr lang="en-GB" dirty="0"/>
                  <a:t>or </a:t>
                </a:r>
                <a14:m>
                  <m:oMath xmlns:m="http://schemas.openxmlformats.org/officeDocument/2006/math">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𝑏</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𝑐</m:t>
                    </m:r>
                  </m:oMath>
                </a14:m>
                <a:endParaRPr lang="en-GB" dirty="0"/>
              </a:p>
              <a:p>
                <a:endParaRPr lang="en-GB" dirty="0"/>
              </a:p>
              <a:p>
                <a:r>
                  <a:rPr lang="en-GB" dirty="0"/>
                  <a:t>The </a:t>
                </a:r>
                <a:r>
                  <a:rPr lang="en-GB" b="1" dirty="0"/>
                  <a:t>underlying reason we do this is because </a:t>
                </a:r>
                <a14:m>
                  <m:oMath xmlns:m="http://schemas.openxmlformats.org/officeDocument/2006/math">
                    <m:r>
                      <a:rPr lang="en-GB" b="1" i="1" smtClean="0">
                        <a:latin typeface="Cambria Math" panose="02040503050406030204" pitchFamily="18" charset="0"/>
                      </a:rPr>
                      <m:t>𝒙</m:t>
                    </m:r>
                  </m:oMath>
                </a14:m>
                <a:r>
                  <a:rPr lang="en-GB" b="1" dirty="0"/>
                  <a:t> only appears once in the expression</a:t>
                </a:r>
                <a:r>
                  <a:rPr lang="en-GB" dirty="0"/>
                  <a:t> (e.g. in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+2</m:t>
                            </m:r>
                          </m:e>
                        </m:d>
                      </m:e>
                      <m:sup>
                        <m:r>
                          <a:rPr lang="en-GB" b="0" i="1" smtClean="0">
                            <a:latin typeface="Cambria Math" panose="02040503050406030204" pitchFamily="18" charset="0"/>
                          </a:rPr>
                          <m:t>2</m:t>
                        </m:r>
                      </m:sup>
                    </m:sSup>
                    <m:r>
                      <a:rPr lang="en-GB" b="0" i="1" smtClean="0">
                        <a:latin typeface="Cambria Math" panose="02040503050406030204" pitchFamily="18" charset="0"/>
                      </a:rPr>
                      <m:t>+3</m:t>
                    </m:r>
                  </m:oMath>
                </a14:m>
                <a:r>
                  <a:rPr lang="en-GB" dirty="0"/>
                  <a:t> vs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+7</m:t>
                    </m:r>
                  </m:oMath>
                </a14:m>
                <a:r>
                  <a:rPr lang="en-GB" dirty="0"/>
                  <a:t>), which makes it algebraically easier to handle. This has a number of consequences:</a:t>
                </a:r>
              </a:p>
            </p:txBody>
          </p:sp>
        </mc:Choice>
        <mc:Fallback xmlns="">
          <p:sp>
            <p:nvSpPr>
              <p:cNvPr id="24" name="TextBox 23"/>
              <p:cNvSpPr txBox="1">
                <a:spLocks noRot="1" noChangeAspect="1" noMove="1" noResize="1" noEditPoints="1" noAdjustHandles="1" noChangeArrowheads="1" noChangeShapeType="1" noTextEdit="1"/>
              </p:cNvSpPr>
              <p:nvPr/>
            </p:nvSpPr>
            <p:spPr>
              <a:xfrm>
                <a:off x="755576" y="908720"/>
                <a:ext cx="7776864" cy="1754326"/>
              </a:xfrm>
              <a:prstGeom prst="rect">
                <a:avLst/>
              </a:prstGeom>
              <a:blipFill>
                <a:blip r:embed="rId2"/>
                <a:stretch>
                  <a:fillRect l="-705" t="-1736" b="-4514"/>
                </a:stretch>
              </a:blipFill>
            </p:spPr>
            <p:txBody>
              <a:bodyPr/>
              <a:lstStyle/>
              <a:p>
                <a:r>
                  <a:rPr lang="en-GB">
                    <a:noFill/>
                  </a:rPr>
                  <a:t> </a:t>
                </a:r>
              </a:p>
            </p:txBody>
          </p:sp>
        </mc:Fallback>
      </mc:AlternateContent>
      <p:sp>
        <p:nvSpPr>
          <p:cNvPr id="26" name="TextBox 25"/>
          <p:cNvSpPr txBox="1"/>
          <p:nvPr/>
        </p:nvSpPr>
        <p:spPr>
          <a:xfrm>
            <a:off x="755576" y="3006423"/>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a. Solving Quadratics</a:t>
            </a:r>
          </a:p>
        </p:txBody>
      </p:sp>
      <mc:AlternateContent xmlns:mc="http://schemas.openxmlformats.org/markup-compatibility/2006" xmlns:a14="http://schemas.microsoft.com/office/drawing/2010/main">
        <mc:Choice Requires="a14">
          <p:sp>
            <p:nvSpPr>
              <p:cNvPr id="27" name="TextBox 26"/>
              <p:cNvSpPr txBox="1"/>
              <p:nvPr/>
            </p:nvSpPr>
            <p:spPr>
              <a:xfrm>
                <a:off x="755576" y="3573016"/>
                <a:ext cx="3456384" cy="2862322"/>
              </a:xfrm>
              <a:prstGeom prst="rect">
                <a:avLst/>
              </a:prstGeom>
              <a:noFill/>
            </p:spPr>
            <p:txBody>
              <a:bodyPr wrap="square" rtlCol="0">
                <a:spAutoFit/>
              </a:bodyPr>
              <a:lstStyle/>
              <a:p>
                <a:r>
                  <a:rPr lang="en-GB" dirty="0"/>
                  <a:t>If we have a completed square:</a:t>
                </a:r>
              </a:p>
              <a:p>
                <a:pP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+4</m:t>
                              </m:r>
                            </m:e>
                          </m:d>
                        </m:e>
                        <m:sup>
                          <m:r>
                            <a:rPr lang="en-GB" b="0" i="1" smtClean="0">
                              <a:latin typeface="Cambria Math" panose="02040503050406030204" pitchFamily="18" charset="0"/>
                            </a:rPr>
                            <m:t>2</m:t>
                          </m:r>
                        </m:sup>
                      </m:sSup>
                      <m:r>
                        <a:rPr lang="en-GB" b="0" i="1" smtClean="0">
                          <a:latin typeface="Cambria Math" panose="02040503050406030204" pitchFamily="18" charset="0"/>
                        </a:rPr>
                        <m:t>−7=0</m:t>
                      </m:r>
                    </m:oMath>
                  </m:oMathPara>
                </a14:m>
                <a:endParaRPr lang="en-GB" dirty="0"/>
              </a:p>
              <a:p>
                <a:r>
                  <a:rPr lang="en-GB" dirty="0"/>
                  <a:t>we saw at the start of the chapter how we could rearrange to make </a:t>
                </a:r>
                <a14:m>
                  <m:oMath xmlns:m="http://schemas.openxmlformats.org/officeDocument/2006/math">
                    <m:r>
                      <a:rPr lang="en-GB" b="0" i="1" smtClean="0">
                        <a:latin typeface="Cambria Math" panose="02040503050406030204" pitchFamily="18" charset="0"/>
                      </a:rPr>
                      <m:t>𝑥</m:t>
                    </m:r>
                  </m:oMath>
                </a14:m>
                <a:r>
                  <a:rPr lang="en-GB" dirty="0"/>
                  <a:t> the subject. </a:t>
                </a:r>
              </a:p>
              <a:p>
                <a:r>
                  <a:rPr lang="en-GB" dirty="0"/>
                  <a:t>Indeed using the quadratic formula is actually solving the quadratic by completing the square – it’s just someone has done the work for us already!</a:t>
                </a:r>
              </a:p>
            </p:txBody>
          </p:sp>
        </mc:Choice>
        <mc:Fallback xmlns="">
          <p:sp>
            <p:nvSpPr>
              <p:cNvPr id="27" name="TextBox 26"/>
              <p:cNvSpPr txBox="1">
                <a:spLocks noRot="1" noChangeAspect="1" noMove="1" noResize="1" noEditPoints="1" noAdjustHandles="1" noChangeArrowheads="1" noChangeShapeType="1" noTextEdit="1"/>
              </p:cNvSpPr>
              <p:nvPr/>
            </p:nvSpPr>
            <p:spPr>
              <a:xfrm>
                <a:off x="755576" y="3573016"/>
                <a:ext cx="3456384" cy="2862322"/>
              </a:xfrm>
              <a:prstGeom prst="rect">
                <a:avLst/>
              </a:prstGeom>
              <a:blipFill>
                <a:blip r:embed="rId3"/>
                <a:stretch>
                  <a:fillRect l="-1587" t="-1064" r="-2822" b="-2340"/>
                </a:stretch>
              </a:blipFill>
            </p:spPr>
            <p:txBody>
              <a:bodyPr/>
              <a:lstStyle/>
              <a:p>
                <a:r>
                  <a:rPr lang="en-GB">
                    <a:noFill/>
                  </a:rPr>
                  <a:t> </a:t>
                </a:r>
              </a:p>
            </p:txBody>
          </p:sp>
        </mc:Fallback>
      </mc:AlternateContent>
      <p:sp>
        <p:nvSpPr>
          <p:cNvPr id="28" name="TextBox 27"/>
          <p:cNvSpPr txBox="1"/>
          <p:nvPr/>
        </p:nvSpPr>
        <p:spPr>
          <a:xfrm>
            <a:off x="4894788" y="3006423"/>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b. Sketching Quadratics</a:t>
            </a:r>
          </a:p>
        </p:txBody>
      </p:sp>
      <mc:AlternateContent xmlns:mc="http://schemas.openxmlformats.org/markup-compatibility/2006" xmlns:a14="http://schemas.microsoft.com/office/drawing/2010/main">
        <mc:Choice Requires="a14">
          <p:sp>
            <p:nvSpPr>
              <p:cNvPr id="30" name="TextBox 29"/>
              <p:cNvSpPr txBox="1"/>
              <p:nvPr/>
            </p:nvSpPr>
            <p:spPr>
              <a:xfrm>
                <a:off x="4788024" y="3573016"/>
                <a:ext cx="4243401" cy="646331"/>
              </a:xfrm>
              <a:prstGeom prst="rect">
                <a:avLst/>
              </a:prstGeom>
              <a:noFill/>
            </p:spPr>
            <p:txBody>
              <a:bodyPr wrap="square" rtlCol="0">
                <a:spAutoFit/>
              </a:bodyPr>
              <a:lstStyle/>
              <a:p>
                <a:r>
                  <a:rPr lang="en-GB" dirty="0"/>
                  <a:t>We’ll see later that if </a:t>
                </a:r>
                <a14:m>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𝑎</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𝑏</m:t>
                    </m:r>
                  </m:oMath>
                </a14:m>
                <a:r>
                  <a:rPr lang="en-GB" dirty="0"/>
                  <a:t>, then the minimum point is </a:t>
                </a:r>
                <a14:m>
                  <m:oMath xmlns:m="http://schemas.openxmlformats.org/officeDocument/2006/math">
                    <m:d>
                      <m:dPr>
                        <m:ctrlPr>
                          <a:rPr lang="en-GB" b="0" i="1" smtClean="0">
                            <a:latin typeface="Cambria Math" panose="02040503050406030204" pitchFamily="18" charset="0"/>
                          </a:rPr>
                        </m:ctrlPr>
                      </m:dPr>
                      <m:e>
                        <m:r>
                          <a:rPr lang="en-GB" b="0" i="1" smtClean="0">
                            <a:latin typeface="Cambria Math" panose="02040503050406030204" pitchFamily="18" charset="0"/>
                          </a:rPr>
                          <m:t>−</m:t>
                        </m:r>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𝑏</m:t>
                        </m:r>
                      </m:e>
                    </m:d>
                  </m:oMath>
                </a14:m>
                <a:endParaRPr lang="en-GB" dirty="0"/>
              </a:p>
            </p:txBody>
          </p:sp>
        </mc:Choice>
        <mc:Fallback xmlns="">
          <p:sp>
            <p:nvSpPr>
              <p:cNvPr id="30" name="TextBox 29"/>
              <p:cNvSpPr txBox="1">
                <a:spLocks noRot="1" noChangeAspect="1" noMove="1" noResize="1" noEditPoints="1" noAdjustHandles="1" noChangeArrowheads="1" noChangeShapeType="1" noTextEdit="1"/>
              </p:cNvSpPr>
              <p:nvPr/>
            </p:nvSpPr>
            <p:spPr>
              <a:xfrm>
                <a:off x="4788024" y="3573016"/>
                <a:ext cx="4243401" cy="646331"/>
              </a:xfrm>
              <a:prstGeom prst="rect">
                <a:avLst/>
              </a:prstGeom>
              <a:blipFill>
                <a:blip r:embed="rId4"/>
                <a:stretch>
                  <a:fillRect l="-1148" t="-4717" b="-14151"/>
                </a:stretch>
              </a:blipFill>
            </p:spPr>
            <p:txBody>
              <a:bodyPr/>
              <a:lstStyle/>
              <a:p>
                <a:r>
                  <a:rPr lang="en-GB">
                    <a:noFill/>
                  </a:rPr>
                  <a:t> </a:t>
                </a:r>
              </a:p>
            </p:txBody>
          </p:sp>
        </mc:Fallback>
      </mc:AlternateContent>
      <p:sp>
        <p:nvSpPr>
          <p:cNvPr id="31" name="TextBox 30"/>
          <p:cNvSpPr txBox="1"/>
          <p:nvPr/>
        </p:nvSpPr>
        <p:spPr>
          <a:xfrm>
            <a:off x="4894787" y="4503756"/>
            <a:ext cx="3618765" cy="369332"/>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c. In integration</a:t>
            </a:r>
          </a:p>
        </p:txBody>
      </p:sp>
      <mc:AlternateContent xmlns:mc="http://schemas.openxmlformats.org/markup-compatibility/2006" xmlns:a14="http://schemas.microsoft.com/office/drawing/2010/main">
        <mc:Choice Requires="a14">
          <p:sp>
            <p:nvSpPr>
              <p:cNvPr id="32" name="TextBox 31"/>
              <p:cNvSpPr txBox="1"/>
              <p:nvPr/>
            </p:nvSpPr>
            <p:spPr>
              <a:xfrm>
                <a:off x="4788024" y="4988035"/>
                <a:ext cx="4355976" cy="1649875"/>
              </a:xfrm>
              <a:prstGeom prst="rect">
                <a:avLst/>
              </a:prstGeom>
              <a:noFill/>
            </p:spPr>
            <p:txBody>
              <a:bodyPr wrap="square" rtlCol="0">
                <a:spAutoFit/>
              </a:bodyPr>
              <a:lstStyle/>
              <a:p>
                <a:r>
                  <a:rPr lang="en-GB" dirty="0"/>
                  <a:t>In Further Maths, completing the square allows us to ‘integrate’ expressions like:</a:t>
                </a:r>
              </a:p>
              <a:p>
                <a:pPr/>
                <a14:m>
                  <m:oMathPara xmlns:m="http://schemas.openxmlformats.org/officeDocument/2006/math">
                    <m:oMathParaPr>
                      <m:jc m:val="centerGroup"/>
                    </m:oMathParaPr>
                    <m:oMath xmlns:m="http://schemas.openxmlformats.org/officeDocument/2006/math">
                      <m:nary>
                        <m:naryPr>
                          <m:limLoc m:val="undOvr"/>
                          <m:subHide m:val="on"/>
                          <m:supHide m:val="on"/>
                          <m:ctrlPr>
                            <a:rPr lang="en-GB" b="0" i="1" smtClean="0">
                              <a:latin typeface="Cambria Math" panose="02040503050406030204" pitchFamily="18" charset="0"/>
                            </a:rPr>
                          </m:ctrlPr>
                        </m:naryPr>
                        <m:sub/>
                        <m:sup/>
                        <m:e>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+5</m:t>
                              </m:r>
                            </m:den>
                          </m:f>
                          <m:r>
                            <a:rPr lang="en-GB" b="0" i="1" smtClean="0">
                              <a:latin typeface="Cambria Math" panose="02040503050406030204" pitchFamily="18" charset="0"/>
                            </a:rPr>
                            <m:t>𝑑𝑥</m:t>
                          </m:r>
                        </m:e>
                      </m:nary>
                    </m:oMath>
                  </m:oMathPara>
                </a14:m>
                <a:endParaRPr lang="en-GB" dirty="0"/>
              </a:p>
              <a:p>
                <a:r>
                  <a:rPr lang="en-GB" dirty="0"/>
                  <a:t>(you will cover integration later this module)</a:t>
                </a:r>
              </a:p>
            </p:txBody>
          </p:sp>
        </mc:Choice>
        <mc:Fallback xmlns="">
          <p:sp>
            <p:nvSpPr>
              <p:cNvPr id="32" name="TextBox 31"/>
              <p:cNvSpPr txBox="1">
                <a:spLocks noRot="1" noChangeAspect="1" noMove="1" noResize="1" noEditPoints="1" noAdjustHandles="1" noChangeArrowheads="1" noChangeShapeType="1" noTextEdit="1"/>
              </p:cNvSpPr>
              <p:nvPr/>
            </p:nvSpPr>
            <p:spPr>
              <a:xfrm>
                <a:off x="4788024" y="4988035"/>
                <a:ext cx="4355976" cy="1649875"/>
              </a:xfrm>
              <a:prstGeom prst="rect">
                <a:avLst/>
              </a:prstGeom>
              <a:blipFill>
                <a:blip r:embed="rId5"/>
                <a:stretch>
                  <a:fillRect l="-1119" t="-1845" r="-280" b="-4797"/>
                </a:stretch>
              </a:blipFill>
            </p:spPr>
            <p:txBody>
              <a:bodyPr/>
              <a:lstStyle/>
              <a:p>
                <a:r>
                  <a:rPr lang="en-GB">
                    <a:noFill/>
                  </a:rPr>
                  <a:t> </a:t>
                </a:r>
              </a:p>
            </p:txBody>
          </p:sp>
        </mc:Fallback>
      </mc:AlternateContent>
      <p:sp>
        <p:nvSpPr>
          <p:cNvPr id="12" name="TextBox 11">
            <a:extLst>
              <a:ext uri="{FF2B5EF4-FFF2-40B4-BE49-F238E27FC236}">
                <a16:creationId xmlns:a16="http://schemas.microsoft.com/office/drawing/2014/main" id="{488C9D3F-1D8D-FAF8-3584-1AB823B525C3}"/>
              </a:ext>
            </a:extLst>
          </p:cNvPr>
          <p:cNvSpPr txBox="1"/>
          <p:nvPr/>
        </p:nvSpPr>
        <p:spPr>
          <a:xfrm>
            <a:off x="6270330" y="150921"/>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13</a:t>
            </a:r>
          </a:p>
        </p:txBody>
      </p:sp>
    </p:spTree>
    <p:extLst>
      <p:ext uri="{BB962C8B-B14F-4D97-AF65-F5344CB8AC3E}">
        <p14:creationId xmlns:p14="http://schemas.microsoft.com/office/powerpoint/2010/main" val="342528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fade">
                                      <p:cBhvr>
                                        <p:cTn id="2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30" grpId="0"/>
      <p:bldP spid="31" grpId="0" animBg="1"/>
      <p:bldP spid="3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Completing the Square Recap</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5724692" y="734549"/>
                <a:ext cx="3240360" cy="3265061"/>
              </a:xfrm>
              <a:prstGeom prst="rect">
                <a:avLst/>
              </a:prstGeom>
              <a:ln>
                <a:noFill/>
              </a:ln>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r>
                  <a:rPr lang="en-GB" sz="1600" b="1" dirty="0"/>
                  <a:t>Textbook Note:</a:t>
                </a:r>
              </a:p>
              <a:p>
                <a:r>
                  <a:rPr lang="en-GB" sz="1600" dirty="0"/>
                  <a:t>The textbook uses the formula </a:t>
                </a:r>
              </a:p>
              <a:p>
                <a:pPr/>
                <a14:m>
                  <m:oMathPara xmlns:m="http://schemas.openxmlformats.org/officeDocument/2006/math">
                    <m:oMathParaPr>
                      <m:jc m:val="centerGroup"/>
                    </m:oMathParaPr>
                    <m:oMath xmlns:m="http://schemas.openxmlformats.org/officeDocument/2006/math">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r>
                        <a:rPr lang="en-GB" sz="1600" b="0" i="1" smtClean="0">
                          <a:latin typeface="Cambria Math" panose="02040503050406030204" pitchFamily="18" charset="0"/>
                        </a:rPr>
                        <m:t>𝑏𝑥</m:t>
                      </m:r>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m:t>
                              </m:r>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𝑏</m:t>
                                  </m:r>
                                </m:num>
                                <m:den>
                                  <m:r>
                                    <a:rPr lang="en-GB" sz="1600" b="0" i="1" smtClean="0">
                                      <a:latin typeface="Cambria Math" panose="02040503050406030204" pitchFamily="18" charset="0"/>
                                    </a:rPr>
                                    <m:t>2</m:t>
                                  </m:r>
                                </m:den>
                              </m:f>
                            </m:e>
                          </m:d>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𝑏</m:t>
                                  </m:r>
                                </m:num>
                                <m:den>
                                  <m:r>
                                    <a:rPr lang="en-GB" sz="1600" b="0" i="1" smtClean="0">
                                      <a:latin typeface="Cambria Math" panose="02040503050406030204" pitchFamily="18" charset="0"/>
                                    </a:rPr>
                                    <m:t>2</m:t>
                                  </m:r>
                                </m:den>
                              </m:f>
                            </m:e>
                          </m:d>
                        </m:e>
                        <m:sup>
                          <m:r>
                            <a:rPr lang="en-GB" sz="1600" b="0" i="1" smtClean="0">
                              <a:latin typeface="Cambria Math" panose="02040503050406030204" pitchFamily="18" charset="0"/>
                            </a:rPr>
                            <m:t>2</m:t>
                          </m:r>
                        </m:sup>
                      </m:sSup>
                    </m:oMath>
                  </m:oMathPara>
                </a14:m>
                <a:endParaRPr lang="en-GB" sz="1600" dirty="0"/>
              </a:p>
              <a:p>
                <a:r>
                  <a:rPr lang="en-GB" sz="1600" dirty="0"/>
                  <a:t>and similarly</a:t>
                </a:r>
              </a:p>
              <a:p>
                <a:pPr/>
                <a14:m>
                  <m:oMathPara xmlns:m="http://schemas.openxmlformats.org/officeDocument/2006/math">
                    <m:oMathParaPr>
                      <m:jc m:val="centerGroup"/>
                    </m:oMathParaPr>
                    <m:oMath xmlns:m="http://schemas.openxmlformats.org/officeDocument/2006/math">
                      <m:r>
                        <a:rPr lang="en-GB" sz="1600" b="0" i="1" smtClean="0">
                          <a:latin typeface="Cambria Math" panose="02040503050406030204" pitchFamily="18" charset="0"/>
                        </a:rPr>
                        <m:t>𝑎</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r>
                        <a:rPr lang="en-GB" sz="1600" b="0" i="1" smtClean="0">
                          <a:latin typeface="Cambria Math" panose="02040503050406030204" pitchFamily="18" charset="0"/>
                        </a:rPr>
                        <m:t>𝑏𝑥</m:t>
                      </m:r>
                      <m:r>
                        <a:rPr lang="en-GB" sz="1600" b="0" i="1" smtClean="0">
                          <a:latin typeface="Cambria Math" panose="02040503050406030204" pitchFamily="18" charset="0"/>
                        </a:rPr>
                        <m:t>+</m:t>
                      </m:r>
                      <m:r>
                        <a:rPr lang="en-GB" sz="1600" b="0" i="1" smtClean="0">
                          <a:latin typeface="Cambria Math" panose="02040503050406030204" pitchFamily="18" charset="0"/>
                        </a:rPr>
                        <m:t>𝑐</m:t>
                      </m:r>
                      <m:r>
                        <a:rPr lang="en-GB" sz="1600" b="0" i="1" smtClean="0">
                          <a:latin typeface="Cambria Math" panose="02040503050406030204" pitchFamily="18" charset="0"/>
                        </a:rPr>
                        <m:t>=</m:t>
                      </m:r>
                      <m:r>
                        <a:rPr lang="en-GB" sz="1600" b="0" i="1" smtClean="0">
                          <a:latin typeface="Cambria Math" panose="02040503050406030204" pitchFamily="18" charset="0"/>
                        </a:rPr>
                        <m:t>𝑎</m:t>
                      </m:r>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m:t>
                              </m:r>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𝑏</m:t>
                                  </m:r>
                                </m:num>
                                <m:den>
                                  <m:r>
                                    <a:rPr lang="en-GB" sz="1600" b="0" i="1" smtClean="0">
                                      <a:latin typeface="Cambria Math" panose="02040503050406030204" pitchFamily="18" charset="0"/>
                                    </a:rPr>
                                    <m:t>2</m:t>
                                  </m:r>
                                  <m:r>
                                    <a:rPr lang="en-GB" sz="1600" b="0" i="1" smtClean="0">
                                      <a:latin typeface="Cambria Math" panose="02040503050406030204" pitchFamily="18" charset="0"/>
                                    </a:rPr>
                                    <m:t>𝑎</m:t>
                                  </m:r>
                                </m:den>
                              </m:f>
                            </m:e>
                          </m:d>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𝑐</m:t>
                          </m:r>
                          <m:r>
                            <a:rPr lang="en-GB" sz="1600" b="0" i="1" smtClean="0">
                              <a:latin typeface="Cambria Math" panose="02040503050406030204" pitchFamily="18" charset="0"/>
                            </a:rPr>
                            <m:t>−</m:t>
                          </m:r>
                          <m:f>
                            <m:fPr>
                              <m:ctrlPr>
                                <a:rPr lang="en-GB" sz="1600" b="0" i="1" smtClean="0">
                                  <a:latin typeface="Cambria Math" panose="02040503050406030204" pitchFamily="18" charset="0"/>
                                </a:rPr>
                              </m:ctrlPr>
                            </m:fPr>
                            <m:num>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𝑏</m:t>
                                  </m:r>
                                </m:e>
                                <m:sup>
                                  <m:r>
                                    <a:rPr lang="en-GB" sz="1600" b="0" i="1" smtClean="0">
                                      <a:latin typeface="Cambria Math" panose="02040503050406030204" pitchFamily="18" charset="0"/>
                                    </a:rPr>
                                    <m:t>2</m:t>
                                  </m:r>
                                </m:sup>
                              </m:sSup>
                            </m:num>
                            <m:den>
                              <m:r>
                                <a:rPr lang="en-GB" sz="1600" b="0" i="1" smtClean="0">
                                  <a:latin typeface="Cambria Math" panose="02040503050406030204" pitchFamily="18" charset="0"/>
                                </a:rPr>
                                <m:t>4</m:t>
                              </m:r>
                              <m:r>
                                <a:rPr lang="en-GB" sz="1600" b="0" i="1" smtClean="0">
                                  <a:latin typeface="Cambria Math" panose="02040503050406030204" pitchFamily="18" charset="0"/>
                                </a:rPr>
                                <m:t>𝑎</m:t>
                              </m:r>
                            </m:den>
                          </m:f>
                        </m:e>
                      </m:d>
                    </m:oMath>
                  </m:oMathPara>
                </a14:m>
                <a:endParaRPr lang="en-GB" sz="1600" dirty="0"/>
              </a:p>
              <a:p>
                <a:r>
                  <a:rPr lang="en-GB" sz="1600" dirty="0"/>
                  <a:t>My personal judgement is that it’s </a:t>
                </a:r>
                <a:r>
                  <a:rPr lang="en-GB" sz="1600" u="sng" dirty="0"/>
                  <a:t>not</a:t>
                </a:r>
                <a:r>
                  <a:rPr lang="en-GB" sz="1600" dirty="0"/>
                  <a:t> worth memorising these and you should instead think through the steps. Even the textbook agrees!</a:t>
                </a:r>
              </a:p>
            </p:txBody>
          </p:sp>
        </mc:Choice>
        <mc:Fallback xmlns="">
          <p:sp>
            <p:nvSpPr>
              <p:cNvPr id="5" name="TextBox 4"/>
              <p:cNvSpPr txBox="1">
                <a:spLocks noRot="1" noChangeAspect="1" noMove="1" noResize="1" noEditPoints="1" noAdjustHandles="1" noChangeArrowheads="1" noChangeShapeType="1" noTextEdit="1"/>
              </p:cNvSpPr>
              <p:nvPr/>
            </p:nvSpPr>
            <p:spPr>
              <a:xfrm>
                <a:off x="5724692" y="734549"/>
                <a:ext cx="3240360" cy="3265061"/>
              </a:xfrm>
              <a:prstGeom prst="rect">
                <a:avLst/>
              </a:prstGeom>
              <a:blipFill>
                <a:blip r:embed="rId2"/>
                <a:stretch>
                  <a:fillRect/>
                </a:stretch>
              </a:blipFill>
              <a:ln>
                <a:noFill/>
              </a:ln>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95536" y="980728"/>
                <a:ext cx="4968552" cy="2222211"/>
              </a:xfrm>
              <a:prstGeom prst="rect">
                <a:avLst/>
              </a:prstGeom>
              <a:noFill/>
            </p:spPr>
            <p:txBody>
              <a:bodyPr wrap="square" rtlCol="0">
                <a:spAutoFit/>
              </a:bodyPr>
              <a:lstStyle/>
              <a:p>
                <a:r>
                  <a:rPr lang="en-GB" dirty="0"/>
                  <a:t>Expand:</a:t>
                </a:r>
                <a:endParaRPr lang="en-GB" b="0"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1" i="1" smtClean="0">
                                  <a:latin typeface="Cambria Math" panose="02040503050406030204" pitchFamily="18" charset="0"/>
                                </a:rPr>
                                <m:t>𝟗</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1" i="1" smtClean="0">
                          <a:latin typeface="Cambria Math" panose="02040503050406030204" pitchFamily="18" charset="0"/>
                        </a:rPr>
                        <m:t>+</m:t>
                      </m:r>
                      <m:r>
                        <a:rPr lang="en-GB" sz="2400" b="1" i="1" smtClean="0">
                          <a:latin typeface="Cambria Math" panose="02040503050406030204" pitchFamily="18" charset="0"/>
                        </a:rPr>
                        <m:t>𝟏𝟖</m:t>
                      </m:r>
                      <m:r>
                        <a:rPr lang="en-GB" sz="2400" b="0" i="1" smtClean="0">
                          <a:latin typeface="Cambria Math" panose="02040503050406030204" pitchFamily="18" charset="0"/>
                        </a:rPr>
                        <m:t>𝑥</m:t>
                      </m:r>
                      <m:r>
                        <a:rPr lang="en-GB" sz="2400" b="0" i="1" smtClean="0">
                          <a:latin typeface="Cambria Math" panose="02040503050406030204" pitchFamily="18" charset="0"/>
                        </a:rPr>
                        <m:t>+81</m:t>
                      </m:r>
                    </m:oMath>
                    <m:oMath xmlns:m="http://schemas.openxmlformats.org/officeDocument/2006/math">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1" i="1" smtClean="0">
                                  <a:latin typeface="Cambria Math" panose="02040503050406030204" pitchFamily="18" charset="0"/>
                                </a:rPr>
                                <m:t>−</m:t>
                              </m:r>
                              <m:r>
                                <a:rPr lang="en-GB" sz="2400" b="1" i="1" smtClean="0">
                                  <a:latin typeface="Cambria Math" panose="02040503050406030204" pitchFamily="18" charset="0"/>
                                </a:rPr>
                                <m:t>𝟓</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1" i="1" smtClean="0">
                          <a:latin typeface="Cambria Math" panose="02040503050406030204" pitchFamily="18" charset="0"/>
                        </a:rPr>
                        <m:t>−</m:t>
                      </m:r>
                      <m:r>
                        <a:rPr lang="en-GB" sz="2400" b="1" i="1" smtClean="0">
                          <a:latin typeface="Cambria Math" panose="02040503050406030204" pitchFamily="18" charset="0"/>
                        </a:rPr>
                        <m:t>𝟏𝟎</m:t>
                      </m:r>
                      <m:r>
                        <a:rPr lang="en-GB" sz="2400" b="0" i="1" smtClean="0">
                          <a:latin typeface="Cambria Math" panose="02040503050406030204" pitchFamily="18" charset="0"/>
                        </a:rPr>
                        <m:t>𝑥</m:t>
                      </m:r>
                      <m:r>
                        <a:rPr lang="en-GB" sz="2400" b="0" i="1" smtClean="0">
                          <a:latin typeface="Cambria Math" panose="02040503050406030204" pitchFamily="18" charset="0"/>
                        </a:rPr>
                        <m:t>+25</m:t>
                      </m:r>
                    </m:oMath>
                  </m:oMathPara>
                </a14:m>
                <a:endParaRPr lang="en-GB" i="1" dirty="0"/>
              </a:p>
              <a:p>
                <a:r>
                  <a:rPr lang="en-GB" dirty="0"/>
                  <a:t>What do you notice about the relationship between the bold numbers?</a:t>
                </a:r>
              </a:p>
              <a:p>
                <a:r>
                  <a:rPr lang="en-GB" b="1" dirty="0"/>
                  <a:t>The </a:t>
                </a:r>
                <a14:m>
                  <m:oMath xmlns:m="http://schemas.openxmlformats.org/officeDocument/2006/math">
                    <m:r>
                      <a:rPr lang="en-GB" b="1" i="1" smtClean="0">
                        <a:latin typeface="Cambria Math" panose="02040503050406030204" pitchFamily="18" charset="0"/>
                      </a:rPr>
                      <m:t>𝒂</m:t>
                    </m:r>
                  </m:oMath>
                </a14:m>
                <a:r>
                  <a:rPr lang="en-GB" b="1" dirty="0"/>
                  <a:t> in </a:t>
                </a:r>
                <a14:m>
                  <m:oMath xmlns:m="http://schemas.openxmlformats.org/officeDocument/2006/math">
                    <m:sSup>
                      <m:sSupPr>
                        <m:ctrlPr>
                          <a:rPr lang="en-GB" b="1" i="1" smtClean="0">
                            <a:latin typeface="Cambria Math" panose="02040503050406030204" pitchFamily="18" charset="0"/>
                          </a:rPr>
                        </m:ctrlPr>
                      </m:sSupPr>
                      <m:e>
                        <m:d>
                          <m:dPr>
                            <m:ctrlPr>
                              <a:rPr lang="en-GB" b="1" i="1" smtClean="0">
                                <a:latin typeface="Cambria Math" panose="02040503050406030204" pitchFamily="18" charset="0"/>
                              </a:rPr>
                            </m:ctrlPr>
                          </m:dPr>
                          <m:e>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𝒂</m:t>
                            </m:r>
                          </m:e>
                        </m:d>
                      </m:e>
                      <m:sup>
                        <m:r>
                          <a:rPr lang="en-GB" b="1" i="1" smtClean="0">
                            <a:latin typeface="Cambria Math" panose="02040503050406030204" pitchFamily="18" charset="0"/>
                          </a:rPr>
                          <m:t>𝟐</m:t>
                        </m:r>
                      </m:sup>
                    </m:sSup>
                  </m:oMath>
                </a14:m>
                <a:r>
                  <a:rPr lang="en-GB" b="1" dirty="0"/>
                  <a:t> is half the coefficient of </a:t>
                </a:r>
                <a14:m>
                  <m:oMath xmlns:m="http://schemas.openxmlformats.org/officeDocument/2006/math">
                    <m:r>
                      <a:rPr lang="en-GB" b="1" i="1" smtClean="0">
                        <a:latin typeface="Cambria Math" panose="02040503050406030204" pitchFamily="18" charset="0"/>
                      </a:rPr>
                      <m:t>𝒙</m:t>
                    </m:r>
                  </m:oMath>
                </a14:m>
                <a:r>
                  <a:rPr lang="en-GB" b="1" dirty="0"/>
                  <a:t> in the expansion.</a:t>
                </a:r>
              </a:p>
            </p:txBody>
          </p:sp>
        </mc:Choice>
        <mc:Fallback xmlns="">
          <p:sp>
            <p:nvSpPr>
              <p:cNvPr id="6" name="TextBox 5"/>
              <p:cNvSpPr txBox="1">
                <a:spLocks noRot="1" noChangeAspect="1" noMove="1" noResize="1" noEditPoints="1" noAdjustHandles="1" noChangeArrowheads="1" noChangeShapeType="1" noTextEdit="1"/>
              </p:cNvSpPr>
              <p:nvPr/>
            </p:nvSpPr>
            <p:spPr>
              <a:xfrm>
                <a:off x="395536" y="980728"/>
                <a:ext cx="4968552" cy="2222211"/>
              </a:xfrm>
              <a:prstGeom prst="rect">
                <a:avLst/>
              </a:prstGeom>
              <a:blipFill>
                <a:blip r:embed="rId3"/>
                <a:stretch>
                  <a:fillRect l="-1104" t="-1648" r="-982" b="-357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395536" y="3491778"/>
                <a:ext cx="4464496" cy="1015663"/>
              </a:xfrm>
              <a:prstGeom prst="rect">
                <a:avLst/>
              </a:prstGeom>
              <a:noFill/>
            </p:spPr>
            <p:txBody>
              <a:bodyPr wrap="square" rtlCol="0">
                <a:spAutoFit/>
              </a:bodyPr>
              <a:lstStyle/>
              <a:p>
                <a:r>
                  <a:rPr lang="en-GB" dirty="0"/>
                  <a:t>Therefore if we had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+12</m:t>
                    </m:r>
                    <m:r>
                      <a:rPr lang="en-GB" b="0" i="1" smtClean="0">
                        <a:latin typeface="Cambria Math" panose="02040503050406030204" pitchFamily="18" charset="0"/>
                      </a:rPr>
                      <m:t>𝑥</m:t>
                    </m:r>
                  </m:oMath>
                </a14:m>
                <a:r>
                  <a:rPr lang="en-GB" dirty="0"/>
                  <a:t>, how could we write it in the form </a:t>
                </a:r>
                <a14:m>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𝑎</m:t>
                            </m:r>
                          </m:e>
                        </m:d>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𝑏</m:t>
                    </m:r>
                  </m:oMath>
                </a14:m>
                <a:r>
                  <a:rPr lang="en-GB" dirty="0"/>
                  <a:t>?</a:t>
                </a:r>
              </a:p>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+12</m:t>
                      </m:r>
                      <m:r>
                        <a:rPr lang="en-GB" sz="2400" b="0" i="1" smtClean="0">
                          <a:latin typeface="Cambria Math" panose="02040503050406030204" pitchFamily="18" charset="0"/>
                        </a:rPr>
                        <m:t>𝑥</m:t>
                      </m:r>
                      <m:r>
                        <a:rPr lang="en-GB" sz="2400" b="1" i="1" smtClean="0">
                          <a:latin typeface="Cambria Math" panose="02040503050406030204" pitchFamily="18" charset="0"/>
                        </a:rPr>
                        <m:t>=</m:t>
                      </m:r>
                      <m:sSup>
                        <m:sSupPr>
                          <m:ctrlPr>
                            <a:rPr lang="en-GB" sz="2400" b="1" i="1" smtClean="0">
                              <a:latin typeface="Cambria Math" panose="02040503050406030204" pitchFamily="18" charset="0"/>
                            </a:rPr>
                          </m:ctrlPr>
                        </m:sSupPr>
                        <m:e>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𝟔</m:t>
                              </m:r>
                            </m:e>
                          </m:d>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𝟑𝟔</m:t>
                      </m:r>
                    </m:oMath>
                  </m:oMathPara>
                </a14:m>
                <a:endParaRPr lang="en-GB" b="1" dirty="0"/>
              </a:p>
            </p:txBody>
          </p:sp>
        </mc:Choice>
        <mc:Fallback xmlns="">
          <p:sp>
            <p:nvSpPr>
              <p:cNvPr id="7" name="TextBox 6"/>
              <p:cNvSpPr txBox="1">
                <a:spLocks noRot="1" noChangeAspect="1" noMove="1" noResize="1" noEditPoints="1" noAdjustHandles="1" noChangeArrowheads="1" noChangeShapeType="1" noTextEdit="1"/>
              </p:cNvSpPr>
              <p:nvPr/>
            </p:nvSpPr>
            <p:spPr>
              <a:xfrm>
                <a:off x="395536" y="3491778"/>
                <a:ext cx="4464496" cy="1015663"/>
              </a:xfrm>
              <a:prstGeom prst="rect">
                <a:avLst/>
              </a:prstGeom>
              <a:blipFill>
                <a:blip r:embed="rId4"/>
                <a:stretch>
                  <a:fillRect l="-1230" t="-361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379246" y="4135032"/>
                <a:ext cx="3312368" cy="830997"/>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Since </a:t>
                </a:r>
                <a14:m>
                  <m:oMath xmlns:m="http://schemas.openxmlformats.org/officeDocument/2006/math">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𝑥</m:t>
                            </m:r>
                            <m:r>
                              <a:rPr lang="en-GB" sz="1600" b="0" i="1" smtClean="0">
                                <a:latin typeface="Cambria Math" panose="02040503050406030204" pitchFamily="18" charset="0"/>
                              </a:rPr>
                              <m:t>+6</m:t>
                            </m:r>
                          </m:e>
                        </m:d>
                      </m:e>
                      <m:sup>
                        <m:r>
                          <a:rPr lang="en-GB" sz="1600" b="0" i="1" smtClean="0">
                            <a:latin typeface="Cambria Math" panose="02040503050406030204" pitchFamily="18" charset="0"/>
                          </a:rPr>
                          <m:t>2</m:t>
                        </m:r>
                      </m:sup>
                    </m:sSup>
                    <m:r>
                      <a:rPr lang="en-GB" sz="1600" b="0" i="1" smtClean="0">
                        <a:latin typeface="Cambria Math" panose="02040503050406030204" pitchFamily="18" charset="0"/>
                      </a:rPr>
                      <m:t>=</m:t>
                    </m:r>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𝑥</m:t>
                        </m:r>
                      </m:e>
                      <m:sup>
                        <m:r>
                          <a:rPr lang="en-GB" sz="1600" b="0" i="1" smtClean="0">
                            <a:latin typeface="Cambria Math" panose="02040503050406030204" pitchFamily="18" charset="0"/>
                          </a:rPr>
                          <m:t>2</m:t>
                        </m:r>
                      </m:sup>
                    </m:sSup>
                    <m:r>
                      <a:rPr lang="en-GB" sz="1600" b="0" i="1" smtClean="0">
                        <a:latin typeface="Cambria Math" panose="02040503050406030204" pitchFamily="18" charset="0"/>
                      </a:rPr>
                      <m:t>+12</m:t>
                    </m:r>
                    <m:r>
                      <a:rPr lang="en-GB" sz="1600" b="0" i="1" smtClean="0">
                        <a:latin typeface="Cambria Math" panose="02040503050406030204" pitchFamily="18" charset="0"/>
                      </a:rPr>
                      <m:t>𝑥</m:t>
                    </m:r>
                    <m:r>
                      <a:rPr lang="en-GB" sz="1600" b="0" i="1" smtClean="0">
                        <a:latin typeface="Cambria Math" panose="02040503050406030204" pitchFamily="18" charset="0"/>
                      </a:rPr>
                      <m:t>+36</m:t>
                    </m:r>
                  </m:oMath>
                </a14:m>
                <a:r>
                  <a:rPr lang="en-GB" sz="1600" dirty="0"/>
                  <a:t>, we want to discard the 36, so ‘throw it away’ by subtracting.</a:t>
                </a:r>
              </a:p>
            </p:txBody>
          </p:sp>
        </mc:Choice>
        <mc:Fallback xmlns="">
          <p:sp>
            <p:nvSpPr>
              <p:cNvPr id="8" name="TextBox 7"/>
              <p:cNvSpPr txBox="1">
                <a:spLocks noRot="1" noChangeAspect="1" noMove="1" noResize="1" noEditPoints="1" noAdjustHandles="1" noChangeArrowheads="1" noChangeShapeType="1" noTextEdit="1"/>
              </p:cNvSpPr>
              <p:nvPr/>
            </p:nvSpPr>
            <p:spPr>
              <a:xfrm>
                <a:off x="5379246" y="4135032"/>
                <a:ext cx="3312368" cy="830997"/>
              </a:xfrm>
              <a:prstGeom prst="rect">
                <a:avLst/>
              </a:prstGeom>
              <a:blipFill>
                <a:blip r:embed="rId5"/>
                <a:stretch>
                  <a:fillRect l="-547" t="-709" r="-547" b="-6383"/>
                </a:stretch>
              </a:blipFill>
            </p:spPr>
            <p:txBody>
              <a:bodyPr/>
              <a:lstStyle/>
              <a:p>
                <a:r>
                  <a:rPr lang="en-GB">
                    <a:noFill/>
                  </a:rPr>
                  <a:t> </a:t>
                </a:r>
              </a:p>
            </p:txBody>
          </p:sp>
        </mc:Fallback>
      </mc:AlternateContent>
      <p:cxnSp>
        <p:nvCxnSpPr>
          <p:cNvPr id="10" name="Straight Arrow Connector 9"/>
          <p:cNvCxnSpPr>
            <a:stCxn id="8" idx="1"/>
          </p:cNvCxnSpPr>
          <p:nvPr/>
        </p:nvCxnSpPr>
        <p:spPr>
          <a:xfrm flipH="1" flipV="1">
            <a:off x="4571428" y="4293096"/>
            <a:ext cx="807818" cy="2574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1" name="TextBox 10"/>
              <p:cNvSpPr txBox="1"/>
              <p:nvPr/>
            </p:nvSpPr>
            <p:spPr>
              <a:xfrm>
                <a:off x="395536" y="4844017"/>
                <a:ext cx="4464496" cy="1871666"/>
              </a:xfrm>
              <a:prstGeom prst="rect">
                <a:avLst/>
              </a:prstGeom>
              <a:noFill/>
            </p:spPr>
            <p:txBody>
              <a:bodyPr wrap="square" rtlCol="0">
                <a:spAutoFit/>
              </a:bodyPr>
              <a:lstStyle/>
              <a:p>
                <a:r>
                  <a:rPr lang="en-GB" dirty="0"/>
                  <a:t>Further Examples:</a:t>
                </a:r>
              </a:p>
              <a:p>
                <a:pPr/>
                <a14:m>
                  <m:oMathPara xmlns:m="http://schemas.openxmlformats.org/officeDocument/2006/math">
                    <m:oMathParaPr>
                      <m:jc m:val="centerGroup"/>
                    </m:oMathParaPr>
                    <m:oMath xmlns:m="http://schemas.openxmlformats.org/officeDocument/2006/math">
                      <m:sSup>
                        <m:sSupPr>
                          <m:ctrlPr>
                            <a:rPr lang="en-GB" sz="240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+8</m:t>
                      </m:r>
                      <m:r>
                        <a:rPr lang="en-GB" sz="2400" b="0" i="1" smtClean="0">
                          <a:latin typeface="Cambria Math" panose="02040503050406030204" pitchFamily="18" charset="0"/>
                        </a:rPr>
                        <m:t>𝑥</m:t>
                      </m:r>
                      <m:r>
                        <a:rPr lang="en-GB" sz="2400" b="1" i="1" smtClean="0">
                          <a:latin typeface="Cambria Math" panose="02040503050406030204" pitchFamily="18" charset="0"/>
                        </a:rPr>
                        <m:t>=</m:t>
                      </m:r>
                      <m:sSup>
                        <m:sSupPr>
                          <m:ctrlPr>
                            <a:rPr lang="en-GB" sz="2400" b="1" i="1" smtClean="0">
                              <a:latin typeface="Cambria Math" panose="02040503050406030204" pitchFamily="18" charset="0"/>
                            </a:rPr>
                          </m:ctrlPr>
                        </m:sSupPr>
                        <m:e>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𝟒</m:t>
                              </m:r>
                            </m:e>
                          </m:d>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𝟏𝟔</m:t>
                      </m:r>
                    </m:oMath>
                    <m:oMath xmlns:m="http://schemas.openxmlformats.org/officeDocument/2006/math">
                      <m:sSup>
                        <m:sSupPr>
                          <m:ctrlPr>
                            <a:rPr lang="en-GB" sz="240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1" i="1" smtClean="0">
                          <a:latin typeface="Cambria Math" panose="02040503050406030204" pitchFamily="18" charset="0"/>
                        </a:rPr>
                        <m:t>=</m:t>
                      </m:r>
                      <m:sSup>
                        <m:sSupPr>
                          <m:ctrlPr>
                            <a:rPr lang="en-GB" sz="2400" b="1" i="1" smtClean="0">
                              <a:latin typeface="Cambria Math" panose="02040503050406030204" pitchFamily="18" charset="0"/>
                            </a:rPr>
                          </m:ctrlPr>
                        </m:sSupPr>
                        <m:e>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𝟏</m:t>
                              </m:r>
                            </m:e>
                          </m:d>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𝟏</m:t>
                      </m:r>
                    </m:oMath>
                    <m:oMath xmlns:m="http://schemas.openxmlformats.org/officeDocument/2006/math">
                      <m:sSup>
                        <m:sSupPr>
                          <m:ctrlPr>
                            <a:rPr lang="en-GB" sz="240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−6</m:t>
                      </m:r>
                      <m:r>
                        <a:rPr lang="en-GB" sz="2400" b="0" i="1" smtClean="0">
                          <a:latin typeface="Cambria Math" panose="02040503050406030204" pitchFamily="18" charset="0"/>
                        </a:rPr>
                        <m:t>𝑥</m:t>
                      </m:r>
                      <m:r>
                        <a:rPr lang="en-GB" sz="2400" b="0" i="1" smtClean="0">
                          <a:latin typeface="Cambria Math" panose="02040503050406030204" pitchFamily="18" charset="0"/>
                        </a:rPr>
                        <m:t>+7</m:t>
                      </m:r>
                      <m:r>
                        <a:rPr lang="en-GB" sz="2400" b="1" i="1" smtClean="0">
                          <a:latin typeface="Cambria Math" panose="02040503050406030204" pitchFamily="18" charset="0"/>
                        </a:rPr>
                        <m:t>=</m:t>
                      </m:r>
                      <m:sSup>
                        <m:sSupPr>
                          <m:ctrlPr>
                            <a:rPr lang="en-GB" sz="2400" b="1" i="1" smtClean="0">
                              <a:latin typeface="Cambria Math" panose="02040503050406030204" pitchFamily="18" charset="0"/>
                            </a:rPr>
                          </m:ctrlPr>
                        </m:sSupPr>
                        <m:e>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𝟗</m:t>
                      </m:r>
                      <m:r>
                        <a:rPr lang="en-GB" sz="2400" b="1" i="1" smtClean="0">
                          <a:latin typeface="Cambria Math" panose="02040503050406030204" pitchFamily="18" charset="0"/>
                        </a:rPr>
                        <m:t>+</m:t>
                      </m:r>
                      <m:r>
                        <a:rPr lang="en-GB" sz="2400" b="1" i="1" smtClean="0">
                          <a:latin typeface="Cambria Math" panose="02040503050406030204" pitchFamily="18" charset="0"/>
                        </a:rPr>
                        <m:t>𝟕</m:t>
                      </m:r>
                    </m:oMath>
                    <m:oMath xmlns:m="http://schemas.openxmlformats.org/officeDocument/2006/math">
                      <m:r>
                        <a:rPr lang="en-GB" sz="2400" b="1" i="1" smtClean="0">
                          <a:latin typeface="Cambria Math" panose="02040503050406030204" pitchFamily="18" charset="0"/>
                        </a:rPr>
                        <m:t>                         =</m:t>
                      </m:r>
                      <m:sSup>
                        <m:sSupPr>
                          <m:ctrlPr>
                            <a:rPr lang="en-GB" sz="2400" b="1" i="1" smtClean="0">
                              <a:latin typeface="Cambria Math" panose="02040503050406030204" pitchFamily="18" charset="0"/>
                            </a:rPr>
                          </m:ctrlPr>
                        </m:sSupPr>
                        <m:e>
                          <m:d>
                            <m:dPr>
                              <m:ctrlPr>
                                <a:rPr lang="en-GB" sz="2400" b="1" i="1" smtClean="0">
                                  <a:latin typeface="Cambria Math" panose="02040503050406030204" pitchFamily="18" charset="0"/>
                                </a:rPr>
                              </m:ctrlPr>
                            </m:dPr>
                            <m:e>
                              <m:r>
                                <a:rPr lang="en-GB" sz="2400" b="1" i="1" smtClean="0">
                                  <a:latin typeface="Cambria Math" panose="02040503050406030204" pitchFamily="18" charset="0"/>
                                </a:rPr>
                                <m:t>𝒙</m:t>
                              </m:r>
                              <m:r>
                                <a:rPr lang="en-GB" sz="2400" b="1" i="1" smtClean="0">
                                  <a:latin typeface="Cambria Math" panose="02040503050406030204" pitchFamily="18" charset="0"/>
                                </a:rPr>
                                <m:t>−</m:t>
                              </m:r>
                              <m:r>
                                <a:rPr lang="en-GB" sz="2400" b="1" i="1" smtClean="0">
                                  <a:latin typeface="Cambria Math" panose="02040503050406030204" pitchFamily="18" charset="0"/>
                                </a:rPr>
                                <m:t>𝟑</m:t>
                              </m:r>
                            </m:e>
                          </m:d>
                        </m:e>
                        <m:sup>
                          <m:r>
                            <a:rPr lang="en-GB" sz="2400" b="1" i="1" smtClean="0">
                              <a:latin typeface="Cambria Math" panose="02040503050406030204" pitchFamily="18" charset="0"/>
                            </a:rPr>
                            <m:t>𝟐</m:t>
                          </m:r>
                        </m:sup>
                      </m:sSup>
                      <m:r>
                        <a:rPr lang="en-GB" sz="2400" b="1" i="1" smtClean="0">
                          <a:latin typeface="Cambria Math" panose="02040503050406030204" pitchFamily="18" charset="0"/>
                        </a:rPr>
                        <m:t>−</m:t>
                      </m:r>
                      <m:r>
                        <a:rPr lang="en-GB" sz="2400" b="1" i="1" smtClean="0">
                          <a:latin typeface="Cambria Math" panose="02040503050406030204" pitchFamily="18" charset="0"/>
                        </a:rPr>
                        <m:t>𝟐</m:t>
                      </m:r>
                    </m:oMath>
                  </m:oMathPara>
                </a14:m>
                <a:endParaRPr lang="en-GB" sz="2400" b="1" dirty="0"/>
              </a:p>
            </p:txBody>
          </p:sp>
        </mc:Choice>
        <mc:Fallback xmlns="">
          <p:sp>
            <p:nvSpPr>
              <p:cNvPr id="11" name="TextBox 10"/>
              <p:cNvSpPr txBox="1">
                <a:spLocks noRot="1" noChangeAspect="1" noMove="1" noResize="1" noEditPoints="1" noAdjustHandles="1" noChangeArrowheads="1" noChangeShapeType="1" noTextEdit="1"/>
              </p:cNvSpPr>
              <p:nvPr/>
            </p:nvSpPr>
            <p:spPr>
              <a:xfrm>
                <a:off x="395536" y="4844017"/>
                <a:ext cx="4464496" cy="1871666"/>
              </a:xfrm>
              <a:prstGeom prst="rect">
                <a:avLst/>
              </a:prstGeom>
              <a:blipFill>
                <a:blip r:embed="rId6"/>
                <a:stretch>
                  <a:fillRect l="-1230" t="-195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5394404" y="5236056"/>
                <a:ext cx="3312368" cy="85209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600" dirty="0"/>
                  <a:t>Notice that despite the </a:t>
                </a:r>
                <a14:m>
                  <m:oMath xmlns:m="http://schemas.openxmlformats.org/officeDocument/2006/math">
                    <m:r>
                      <a:rPr lang="en-GB" sz="1600" b="0" i="1" smtClean="0">
                        <a:latin typeface="Cambria Math" panose="02040503050406030204" pitchFamily="18" charset="0"/>
                      </a:rPr>
                      <m:t>𝑎</m:t>
                    </m:r>
                  </m:oMath>
                </a14:m>
                <a:r>
                  <a:rPr lang="en-GB" sz="1600" dirty="0"/>
                  <a:t> being negative, we still subtract after the bracket as </a:t>
                </a:r>
                <a14:m>
                  <m:oMath xmlns:m="http://schemas.openxmlformats.org/officeDocument/2006/math">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−1</m:t>
                            </m:r>
                          </m:e>
                        </m:d>
                      </m:e>
                      <m:sup>
                        <m:r>
                          <a:rPr lang="en-GB" sz="1600" b="0" i="1" smtClean="0">
                            <a:latin typeface="Cambria Math" panose="02040503050406030204" pitchFamily="18" charset="0"/>
                          </a:rPr>
                          <m:t>2</m:t>
                        </m:r>
                      </m:sup>
                    </m:sSup>
                  </m:oMath>
                </a14:m>
                <a:r>
                  <a:rPr lang="en-GB" sz="1600" dirty="0"/>
                  <a:t> is positive.</a:t>
                </a:r>
              </a:p>
            </p:txBody>
          </p:sp>
        </mc:Choice>
        <mc:Fallback xmlns="">
          <p:sp>
            <p:nvSpPr>
              <p:cNvPr id="12" name="TextBox 11"/>
              <p:cNvSpPr txBox="1">
                <a:spLocks noRot="1" noChangeAspect="1" noMove="1" noResize="1" noEditPoints="1" noAdjustHandles="1" noChangeArrowheads="1" noChangeShapeType="1" noTextEdit="1"/>
              </p:cNvSpPr>
              <p:nvPr/>
            </p:nvSpPr>
            <p:spPr>
              <a:xfrm>
                <a:off x="5394404" y="5236056"/>
                <a:ext cx="3312368" cy="852093"/>
              </a:xfrm>
              <a:prstGeom prst="rect">
                <a:avLst/>
              </a:prstGeom>
              <a:blipFill>
                <a:blip r:embed="rId7"/>
                <a:stretch>
                  <a:fillRect l="-731" t="-694" b="-4167"/>
                </a:stretch>
              </a:blipFill>
            </p:spPr>
            <p:txBody>
              <a:bodyPr/>
              <a:lstStyle/>
              <a:p>
                <a:r>
                  <a:rPr lang="en-GB">
                    <a:noFill/>
                  </a:rPr>
                  <a:t> </a:t>
                </a:r>
              </a:p>
            </p:txBody>
          </p:sp>
        </mc:Fallback>
      </mc:AlternateContent>
      <p:cxnSp>
        <p:nvCxnSpPr>
          <p:cNvPr id="13" name="Straight Arrow Connector 12"/>
          <p:cNvCxnSpPr/>
          <p:nvPr/>
        </p:nvCxnSpPr>
        <p:spPr>
          <a:xfrm flipH="1" flipV="1">
            <a:off x="4397829" y="5704114"/>
            <a:ext cx="1106697" cy="156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416375" y="2599062"/>
            <a:ext cx="4924882" cy="72470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Rectangle 15"/>
          <p:cNvSpPr/>
          <p:nvPr/>
        </p:nvSpPr>
        <p:spPr>
          <a:xfrm>
            <a:off x="2627784" y="1267382"/>
            <a:ext cx="2205473" cy="38724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7" name="Rectangle 16"/>
          <p:cNvSpPr/>
          <p:nvPr/>
        </p:nvSpPr>
        <p:spPr>
          <a:xfrm>
            <a:off x="2627784" y="1645213"/>
            <a:ext cx="2205473" cy="38724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2419990" y="4106656"/>
            <a:ext cx="2122981" cy="50888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9" name="Rectangle 18"/>
          <p:cNvSpPr/>
          <p:nvPr/>
        </p:nvSpPr>
        <p:spPr>
          <a:xfrm>
            <a:off x="1957261" y="5152570"/>
            <a:ext cx="2251882" cy="3758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1957261" y="5542152"/>
            <a:ext cx="2251882" cy="37583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1" name="Rectangle 20"/>
          <p:cNvSpPr/>
          <p:nvPr/>
        </p:nvSpPr>
        <p:spPr>
          <a:xfrm>
            <a:off x="2494934" y="5915809"/>
            <a:ext cx="2251882" cy="81882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8631789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5"/>
                                        </p:tgtEl>
                                      </p:cBhvr>
                                    </p:animEffect>
                                    <p:set>
                                      <p:cBhvr>
                                        <p:cTn id="7" dur="1" fill="hold">
                                          <p:stCondLst>
                                            <p:cond delay="499"/>
                                          </p:stCondLst>
                                        </p:cTn>
                                        <p:tgtEl>
                                          <p:spTgt spid="15"/>
                                        </p:tgtEl>
                                        <p:attrNameLst>
                                          <p:attrName>style.visibility</p:attrName>
                                        </p:attrNameLst>
                                      </p:cBhvr>
                                      <p:to>
                                        <p:strVal val="hidden"/>
                                      </p:to>
                                    </p:set>
                                  </p:childTnLst>
                                </p:cTn>
                              </p:par>
                            </p:childTnLst>
                          </p:cTn>
                        </p:par>
                        <p:par>
                          <p:cTn id="8" fill="hold">
                            <p:stCondLst>
                              <p:cond delay="500"/>
                            </p:stCondLst>
                            <p:childTnLst>
                              <p:par>
                                <p:cTn id="9" presetID="1" presetClass="entr" presetSubtype="0" fill="hold" grpId="1" nodeType="after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nextCondLst>
                <p:cond evt="onClick" delay="0">
                  <p:tgtEl>
                    <p:spTgt spid="15"/>
                  </p:tgtEl>
                </p:cond>
              </p:nextCondLst>
            </p:seq>
            <p:seq concurrent="1" nextAc="seek">
              <p:cTn id="13" restart="whenNotActive" fill="hold" evtFilter="cancelBubble" nodeType="interactiveSeq">
                <p:stCondLst>
                  <p:cond evt="onClick" delay="0">
                    <p:tgtEl>
                      <p:spTgt spid="16"/>
                    </p:tgtEl>
                  </p:cond>
                </p:stCondLst>
                <p:endSync evt="end" delay="0">
                  <p:rtn val="all"/>
                </p:endSync>
                <p:childTnLst>
                  <p:par>
                    <p:cTn id="14" fill="hold">
                      <p:stCondLst>
                        <p:cond delay="0"/>
                      </p:stCondLst>
                      <p:childTnLst>
                        <p:par>
                          <p:cTn id="15" fill="hold">
                            <p:stCondLst>
                              <p:cond delay="0"/>
                            </p:stCondLst>
                            <p:childTnLst>
                              <p:par>
                                <p:cTn id="16" presetID="10" presetClass="exit" presetSubtype="0" fill="hold" grpId="0" nodeType="clickEffect">
                                  <p:stCondLst>
                                    <p:cond delay="0"/>
                                  </p:stCondLst>
                                  <p:childTnLst>
                                    <p:animEffect transition="out" filter="fade">
                                      <p:cBhvr>
                                        <p:cTn id="17" dur="500"/>
                                        <p:tgtEl>
                                          <p:spTgt spid="16"/>
                                        </p:tgtEl>
                                      </p:cBhvr>
                                    </p:animEffect>
                                    <p:set>
                                      <p:cBhvr>
                                        <p:cTn id="18"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9" restart="whenNotActive" fill="hold" evtFilter="cancelBubble" nodeType="interactiveSeq">
                <p:stCondLst>
                  <p:cond evt="onClick" delay="0">
                    <p:tgtEl>
                      <p:spTgt spid="17"/>
                    </p:tgtEl>
                  </p:cond>
                </p:stCondLst>
                <p:endSync evt="end" delay="0">
                  <p:rtn val="all"/>
                </p:endSync>
                <p:childTnLst>
                  <p:par>
                    <p:cTn id="20" fill="hold">
                      <p:stCondLst>
                        <p:cond delay="0"/>
                      </p:stCondLst>
                      <p:childTnLst>
                        <p:par>
                          <p:cTn id="21" fill="hold">
                            <p:stCondLst>
                              <p:cond delay="0"/>
                            </p:stCondLst>
                            <p:childTnLst>
                              <p:par>
                                <p:cTn id="22" presetID="10" presetClass="exit" presetSubtype="0" fill="hold" grpId="0" nodeType="clickEffect">
                                  <p:stCondLst>
                                    <p:cond delay="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25" restart="whenNotActive" fill="hold" evtFilter="cancelBubble" nodeType="interactiveSeq">
                <p:stCondLst>
                  <p:cond evt="onClick" delay="0">
                    <p:tgtEl>
                      <p:spTgt spid="18"/>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grpId="0" nodeType="clickEffect">
                                  <p:stCondLst>
                                    <p:cond delay="0"/>
                                  </p:stCondLst>
                                  <p:childTnLst>
                                    <p:animEffect transition="out" filter="fade">
                                      <p:cBhvr>
                                        <p:cTn id="29" dur="500"/>
                                        <p:tgtEl>
                                          <p:spTgt spid="18"/>
                                        </p:tgtEl>
                                      </p:cBhvr>
                                    </p:animEffect>
                                    <p:set>
                                      <p:cBhvr>
                                        <p:cTn id="30" dur="1" fill="hold">
                                          <p:stCondLst>
                                            <p:cond delay="499"/>
                                          </p:stCondLst>
                                        </p:cTn>
                                        <p:tgtEl>
                                          <p:spTgt spid="18"/>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par>
                          <p:cTn id="38" fill="hold">
                            <p:stCondLst>
                              <p:cond delay="1000"/>
                            </p:stCondLst>
                            <p:childTnLst>
                              <p:par>
                                <p:cTn id="39" presetID="1" presetClass="entr" presetSubtype="0" fill="hold" grpId="1" nodeType="after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par>
                          <p:cTn id="41" fill="hold">
                            <p:stCondLst>
                              <p:cond delay="1000"/>
                            </p:stCondLst>
                            <p:childTnLst>
                              <p:par>
                                <p:cTn id="42" presetID="1" presetClass="entr" presetSubtype="0" fill="hold" grpId="1" nodeType="afterEffect">
                                  <p:stCondLst>
                                    <p:cond delay="0"/>
                                  </p:stCondLst>
                                  <p:childTnLst>
                                    <p:set>
                                      <p:cBhvr>
                                        <p:cTn id="43" dur="1" fill="hold">
                                          <p:stCondLst>
                                            <p:cond delay="0"/>
                                          </p:stCondLst>
                                        </p:cTn>
                                        <p:tgtEl>
                                          <p:spTgt spid="20"/>
                                        </p:tgtEl>
                                        <p:attrNameLst>
                                          <p:attrName>style.visibility</p:attrName>
                                        </p:attrNameLst>
                                      </p:cBhvr>
                                      <p:to>
                                        <p:strVal val="visible"/>
                                      </p:to>
                                    </p:set>
                                  </p:childTnLst>
                                </p:cTn>
                              </p:par>
                            </p:childTnLst>
                          </p:cTn>
                        </p:par>
                        <p:par>
                          <p:cTn id="44" fill="hold">
                            <p:stCondLst>
                              <p:cond delay="1000"/>
                            </p:stCondLst>
                            <p:childTnLst>
                              <p:par>
                                <p:cTn id="45" presetID="1" presetClass="entr" presetSubtype="0" fill="hold" grpId="1" nodeType="after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childTnLst>
                          </p:cTn>
                        </p:par>
                        <p:par>
                          <p:cTn id="47" fill="hold">
                            <p:stCondLst>
                              <p:cond delay="1000"/>
                            </p:stCondLst>
                            <p:childTnLst>
                              <p:par>
                                <p:cTn id="48" presetID="1"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50" restart="whenNotActive" fill="hold" evtFilter="cancelBubble" nodeType="interactiveSeq">
                <p:stCondLst>
                  <p:cond evt="onClick" delay="0">
                    <p:tgtEl>
                      <p:spTgt spid="19"/>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19"/>
                                        </p:tgtEl>
                                      </p:cBhvr>
                                    </p:animEffect>
                                    <p:set>
                                      <p:cBhvr>
                                        <p:cTn id="5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56" restart="whenNotActive" fill="hold" evtFilter="cancelBubble" nodeType="interactiveSeq">
                <p:stCondLst>
                  <p:cond evt="onClick" delay="0">
                    <p:tgtEl>
                      <p:spTgt spid="20"/>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20"/>
                                        </p:tgtEl>
                                      </p:cBhvr>
                                    </p:animEffect>
                                    <p:set>
                                      <p:cBhvr>
                                        <p:cTn id="61" dur="1" fill="hold">
                                          <p:stCondLst>
                                            <p:cond delay="499"/>
                                          </p:stCondLst>
                                        </p:cTn>
                                        <p:tgtEl>
                                          <p:spTgt spid="20"/>
                                        </p:tgtEl>
                                        <p:attrNameLst>
                                          <p:attrName>style.visibility</p:attrName>
                                        </p:attrNameLst>
                                      </p:cBhvr>
                                      <p:to>
                                        <p:strVal val="hidden"/>
                                      </p:to>
                                    </p:se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fade">
                                      <p:cBhvr>
                                        <p:cTn id="65" dur="500"/>
                                        <p:tgtEl>
                                          <p:spTgt spid="12"/>
                                        </p:tgtEl>
                                      </p:cBhvr>
                                    </p:animEffect>
                                  </p:childTnLst>
                                </p:cTn>
                              </p:par>
                            </p:childTnLst>
                          </p:cTn>
                        </p:par>
                        <p:par>
                          <p:cTn id="66" fill="hold">
                            <p:stCondLst>
                              <p:cond delay="1000"/>
                            </p:stCondLst>
                            <p:childTnLst>
                              <p:par>
                                <p:cTn id="67" presetID="10" presetClass="entr" presetSubtype="0" fill="hold"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childTnLst>
                                </p:cTn>
                              </p:par>
                            </p:childTnLst>
                          </p:cTn>
                        </p:par>
                      </p:childTnLst>
                    </p:cTn>
                  </p:par>
                </p:childTnLst>
              </p:cTn>
              <p:nextCondLst>
                <p:cond evt="onClick" delay="0">
                  <p:tgtEl>
                    <p:spTgt spid="20"/>
                  </p:tgtEl>
                </p:cond>
              </p:nextCondLst>
            </p:seq>
            <p:seq concurrent="1" nextAc="seek">
              <p:cTn id="70" restart="whenNotActive" fill="hold" evtFilter="cancelBubble" nodeType="interactiveSeq">
                <p:stCondLst>
                  <p:cond evt="onClick" delay="0">
                    <p:tgtEl>
                      <p:spTgt spid="21"/>
                    </p:tgtEl>
                  </p:cond>
                </p:stCondLst>
                <p:endSync evt="end" delay="0">
                  <p:rtn val="all"/>
                </p:endSync>
                <p:childTnLst>
                  <p:par>
                    <p:cTn id="71" fill="hold">
                      <p:stCondLst>
                        <p:cond delay="0"/>
                      </p:stCondLst>
                      <p:childTnLst>
                        <p:par>
                          <p:cTn id="72" fill="hold">
                            <p:stCondLst>
                              <p:cond delay="0"/>
                            </p:stCondLst>
                            <p:childTnLst>
                              <p:par>
                                <p:cTn id="73" presetID="10" presetClass="exit" presetSubtype="0" fill="hold" grpId="0" nodeType="clickEffect">
                                  <p:stCondLst>
                                    <p:cond delay="0"/>
                                  </p:stCondLst>
                                  <p:childTnLst>
                                    <p:animEffect transition="out" filter="fade">
                                      <p:cBhvr>
                                        <p:cTn id="74" dur="500"/>
                                        <p:tgtEl>
                                          <p:spTgt spid="21"/>
                                        </p:tgtEl>
                                      </p:cBhvr>
                                    </p:animEffect>
                                    <p:set>
                                      <p:cBhvr>
                                        <p:cTn id="75" dur="1" fill="hold">
                                          <p:stCondLst>
                                            <p:cond delay="499"/>
                                          </p:stCondLst>
                                        </p:cTn>
                                        <p:tgtEl>
                                          <p:spTgt spid="21"/>
                                        </p:tgtEl>
                                        <p:attrNameLst>
                                          <p:attrName>style.visibility</p:attrName>
                                        </p:attrNameLst>
                                      </p:cBhvr>
                                      <p:to>
                                        <p:strVal val="hidden"/>
                                      </p:to>
                                    </p:set>
                                  </p:childTnLst>
                                </p:cTn>
                              </p:par>
                            </p:childTnLst>
                          </p:cTn>
                        </p:par>
                        <p:par>
                          <p:cTn id="76" fill="hold">
                            <p:stCondLst>
                              <p:cond delay="500"/>
                            </p:stCondLst>
                            <p:childTnLst>
                              <p:par>
                                <p:cTn id="77" presetID="10" presetClass="entr" presetSubtype="0"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500"/>
                                        <p:tgtEl>
                                          <p:spTgt spid="5"/>
                                        </p:tgtEl>
                                      </p:cBhvr>
                                    </p:animEffect>
                                  </p:childTnLst>
                                </p:cTn>
                              </p:par>
                            </p:childTnLst>
                          </p:cTn>
                        </p:par>
                      </p:childTnLst>
                    </p:cTn>
                  </p:par>
                </p:childTnLst>
              </p:cTn>
              <p:nextCondLst>
                <p:cond evt="onClick" delay="0">
                  <p:tgtEl>
                    <p:spTgt spid="21"/>
                  </p:tgtEl>
                </p:cond>
              </p:nextCondLst>
            </p:seq>
          </p:childTnLst>
        </p:cTn>
      </p:par>
    </p:tnLst>
    <p:bldLst>
      <p:bldP spid="5" grpId="0" animBg="1"/>
      <p:bldP spid="7" grpId="0"/>
      <p:bldP spid="8" grpId="0" animBg="1"/>
      <p:bldP spid="11" grpId="0"/>
      <p:bldP spid="12" grpId="0" animBg="1"/>
      <p:bldP spid="15" grpId="0" animBg="1"/>
      <p:bldP spid="16" grpId="0" animBg="1"/>
      <p:bldP spid="17" grpId="0" animBg="1"/>
      <p:bldP spid="18" grpId="0" animBg="1"/>
      <p:bldP spid="18" grpId="1" animBg="1"/>
      <p:bldP spid="19" grpId="0" animBg="1"/>
      <p:bldP spid="19" grpId="1" animBg="1"/>
      <p:bldP spid="20" grpId="0" animBg="1"/>
      <p:bldP spid="20" grpId="1" animBg="1"/>
      <p:bldP spid="21" grpId="0" animBg="1"/>
      <p:bldP spid="21"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Completing the Square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6" name="TextBox 5"/>
              <p:cNvSpPr txBox="1"/>
              <p:nvPr/>
            </p:nvSpPr>
            <p:spPr>
              <a:xfrm>
                <a:off x="453594" y="976309"/>
                <a:ext cx="5616624"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Express </a:t>
                </a:r>
                <a14:m>
                  <m:oMath xmlns:m="http://schemas.openxmlformats.org/officeDocument/2006/math">
                    <m:r>
                      <a:rPr lang="en-GB" sz="2000" b="0" i="1" smtClean="0">
                        <a:latin typeface="Cambria Math" panose="02040503050406030204" pitchFamily="18" charset="0"/>
                      </a:rPr>
                      <m:t>2</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+12</m:t>
                    </m:r>
                    <m:r>
                      <a:rPr lang="en-GB" sz="2000" b="0" i="1" smtClean="0">
                        <a:latin typeface="Cambria Math" panose="02040503050406030204" pitchFamily="18" charset="0"/>
                      </a:rPr>
                      <m:t>𝑥</m:t>
                    </m:r>
                    <m:r>
                      <a:rPr lang="en-GB" sz="2000" b="0" i="1" smtClean="0">
                        <a:latin typeface="Cambria Math" panose="02040503050406030204" pitchFamily="18" charset="0"/>
                      </a:rPr>
                      <m:t>+7</m:t>
                    </m:r>
                  </m:oMath>
                </a14:m>
                <a:r>
                  <a:rPr lang="en-GB" sz="2000" dirty="0"/>
                  <a:t> in the form </a:t>
                </a:r>
                <a14:m>
                  <m:oMath xmlns:m="http://schemas.openxmlformats.org/officeDocument/2006/math">
                    <m:r>
                      <a:rPr lang="en-GB" sz="2000" b="0" i="1" smtClean="0">
                        <a:latin typeface="Cambria Math" panose="02040503050406030204" pitchFamily="18" charset="0"/>
                      </a:rPr>
                      <m:t>𝑎</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𝑥</m:t>
                            </m:r>
                            <m:r>
                              <a:rPr lang="en-GB" sz="2000" b="0" i="1" smtClean="0">
                                <a:latin typeface="Cambria Math" panose="02040503050406030204" pitchFamily="18" charset="0"/>
                              </a:rPr>
                              <m:t>+</m:t>
                            </m:r>
                            <m:r>
                              <a:rPr lang="en-GB" sz="2000" b="0" i="1" smtClean="0">
                                <a:latin typeface="Cambria Math" panose="02040503050406030204" pitchFamily="18" charset="0"/>
                              </a:rPr>
                              <m:t>𝑏</m:t>
                            </m:r>
                          </m:e>
                        </m:d>
                      </m:e>
                      <m:sup>
                        <m:r>
                          <a:rPr lang="en-GB" sz="2000" b="0" i="1" smtClean="0">
                            <a:latin typeface="Cambria Math" panose="02040503050406030204" pitchFamily="18" charset="0"/>
                          </a:rPr>
                          <m:t>2</m:t>
                        </m:r>
                      </m:sup>
                    </m:sSup>
                    <m:r>
                      <a:rPr lang="en-GB" sz="2000" b="0" i="1" smtClean="0">
                        <a:latin typeface="Cambria Math" panose="02040503050406030204" pitchFamily="18" charset="0"/>
                      </a:rPr>
                      <m:t>+</m:t>
                    </m:r>
                    <m:r>
                      <a:rPr lang="en-GB" sz="2000" b="0" i="1" smtClean="0">
                        <a:latin typeface="Cambria Math" panose="02040503050406030204" pitchFamily="18" charset="0"/>
                      </a:rPr>
                      <m:t>𝑐</m:t>
                    </m:r>
                  </m:oMath>
                </a14:m>
                <a:endParaRPr lang="en-GB" sz="2000" dirty="0"/>
              </a:p>
            </p:txBody>
          </p:sp>
        </mc:Choice>
        <mc:Fallback xmlns="">
          <p:sp>
            <p:nvSpPr>
              <p:cNvPr id="6" name="TextBox 5"/>
              <p:cNvSpPr txBox="1">
                <a:spLocks noRot="1" noChangeAspect="1" noMove="1" noResize="1" noEditPoints="1" noAdjustHandles="1" noChangeArrowheads="1" noChangeShapeType="1" noTextEdit="1"/>
              </p:cNvSpPr>
              <p:nvPr/>
            </p:nvSpPr>
            <p:spPr>
              <a:xfrm>
                <a:off x="453594" y="976309"/>
                <a:ext cx="5616624" cy="400110"/>
              </a:xfrm>
              <a:prstGeom prst="rect">
                <a:avLst/>
              </a:prstGeom>
              <a:blipFill>
                <a:blip r:embed="rId2"/>
                <a:stretch>
                  <a:fillRect b="-555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395536" y="1556792"/>
                <a:ext cx="4757035" cy="187134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=2</m:t>
                      </m:r>
                      <m:d>
                        <m:dPr>
                          <m:ctrlPr>
                            <a:rPr lang="en-GB" sz="2800" b="0" i="1" smtClean="0">
                              <a:latin typeface="Cambria Math" panose="02040503050406030204" pitchFamily="18" charset="0"/>
                            </a:rPr>
                          </m:ctrlPr>
                        </m:dPr>
                        <m:e>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+6</m:t>
                          </m:r>
                          <m:r>
                            <a:rPr lang="en-GB" sz="2800" b="0" i="1" smtClean="0">
                              <a:latin typeface="Cambria Math" panose="02040503050406030204" pitchFamily="18" charset="0"/>
                            </a:rPr>
                            <m:t>𝑥</m:t>
                          </m:r>
                        </m:e>
                      </m:d>
                      <m:r>
                        <a:rPr lang="en-GB" sz="2800" b="0" i="1" smtClean="0">
                          <a:latin typeface="Cambria Math" panose="02040503050406030204" pitchFamily="18" charset="0"/>
                        </a:rPr>
                        <m:t>+7</m:t>
                      </m:r>
                    </m:oMath>
                    <m:oMath xmlns:m="http://schemas.openxmlformats.org/officeDocument/2006/math">
                      <m:r>
                        <a:rPr lang="en-GB" sz="2800" b="0" i="0" smtClean="0">
                          <a:latin typeface="Cambria Math" panose="02040503050406030204" pitchFamily="18" charset="0"/>
                        </a:rPr>
                        <m:t>=</m:t>
                      </m:r>
                      <m:r>
                        <a:rPr lang="en-GB" sz="2800" b="0" i="1" smtClean="0">
                          <a:latin typeface="Cambria Math" panose="02040503050406030204" pitchFamily="18" charset="0"/>
                        </a:rPr>
                        <m:t>2</m:t>
                      </m:r>
                      <m:d>
                        <m:dPr>
                          <m:ctrlPr>
                            <a:rPr lang="en-GB" sz="2800" b="0" i="1" smtClean="0">
                              <a:latin typeface="Cambria Math" panose="02040503050406030204" pitchFamily="18" charset="0"/>
                            </a:rPr>
                          </m:ctrlPr>
                        </m:dPr>
                        <m:e>
                          <m:sSup>
                            <m:sSupPr>
                              <m:ctrlPr>
                                <a:rPr lang="en-GB" sz="2800" b="0" i="1" smtClean="0">
                                  <a:latin typeface="Cambria Math" panose="02040503050406030204" pitchFamily="18" charset="0"/>
                                </a:rPr>
                              </m:ctrlPr>
                            </m:sSupPr>
                            <m:e>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+3</m:t>
                                  </m:r>
                                </m:e>
                              </m:d>
                            </m:e>
                            <m:sup>
                              <m:r>
                                <a:rPr lang="en-GB" sz="2800" b="0" i="1" smtClean="0">
                                  <a:latin typeface="Cambria Math" panose="02040503050406030204" pitchFamily="18" charset="0"/>
                                </a:rPr>
                                <m:t>2</m:t>
                              </m:r>
                            </m:sup>
                          </m:sSup>
                          <m:r>
                            <a:rPr lang="en-GB" sz="2800" b="0" i="1" smtClean="0">
                              <a:latin typeface="Cambria Math" panose="02040503050406030204" pitchFamily="18" charset="0"/>
                            </a:rPr>
                            <m:t>−9</m:t>
                          </m:r>
                        </m:e>
                      </m:d>
                      <m:r>
                        <a:rPr lang="en-GB" sz="2800" b="0" i="1" smtClean="0">
                          <a:latin typeface="Cambria Math" panose="02040503050406030204" pitchFamily="18" charset="0"/>
                        </a:rPr>
                        <m:t>+7</m:t>
                      </m:r>
                    </m:oMath>
                    <m:oMath xmlns:m="http://schemas.openxmlformats.org/officeDocument/2006/math">
                      <m:r>
                        <a:rPr lang="en-GB" sz="2800" b="0" i="0" smtClean="0">
                          <a:latin typeface="Cambria Math" panose="02040503050406030204" pitchFamily="18" charset="0"/>
                        </a:rPr>
                        <m:t>=</m:t>
                      </m:r>
                      <m:r>
                        <a:rPr lang="en-GB" sz="2800" b="0" i="1" smtClean="0">
                          <a:latin typeface="Cambria Math" panose="02040503050406030204" pitchFamily="18" charset="0"/>
                        </a:rPr>
                        <m:t>2</m:t>
                      </m:r>
                      <m:sSup>
                        <m:sSupPr>
                          <m:ctrlPr>
                            <a:rPr lang="en-GB" sz="2800" b="0" i="1" smtClean="0">
                              <a:latin typeface="Cambria Math" panose="02040503050406030204" pitchFamily="18" charset="0"/>
                            </a:rPr>
                          </m:ctrlPr>
                        </m:sSupPr>
                        <m:e>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+3</m:t>
                              </m:r>
                            </m:e>
                          </m:d>
                        </m:e>
                        <m:sup>
                          <m:r>
                            <a:rPr lang="en-GB" sz="2800" b="0" i="1" smtClean="0">
                              <a:latin typeface="Cambria Math" panose="02040503050406030204" pitchFamily="18" charset="0"/>
                            </a:rPr>
                            <m:t>2</m:t>
                          </m:r>
                        </m:sup>
                      </m:sSup>
                      <m:r>
                        <a:rPr lang="en-GB" sz="2800" b="0" i="1" smtClean="0">
                          <a:latin typeface="Cambria Math" panose="02040503050406030204" pitchFamily="18" charset="0"/>
                        </a:rPr>
                        <m:t>−18+7</m:t>
                      </m:r>
                    </m:oMath>
                    <m:oMath xmlns:m="http://schemas.openxmlformats.org/officeDocument/2006/math">
                      <m:r>
                        <a:rPr lang="en-GB" sz="2800" b="0" i="1" smtClean="0">
                          <a:latin typeface="Cambria Math" panose="02040503050406030204" pitchFamily="18" charset="0"/>
                        </a:rPr>
                        <m:t>=2</m:t>
                      </m:r>
                      <m:sSup>
                        <m:sSupPr>
                          <m:ctrlPr>
                            <a:rPr lang="en-GB" sz="2800" b="0" i="1" smtClean="0">
                              <a:latin typeface="Cambria Math" panose="02040503050406030204" pitchFamily="18" charset="0"/>
                            </a:rPr>
                          </m:ctrlPr>
                        </m:sSupPr>
                        <m:e>
                          <m:d>
                            <m:dPr>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+3</m:t>
                              </m:r>
                            </m:e>
                          </m:d>
                        </m:e>
                        <m:sup>
                          <m:r>
                            <a:rPr lang="en-GB" sz="2800" b="0" i="1" smtClean="0">
                              <a:latin typeface="Cambria Math" panose="02040503050406030204" pitchFamily="18" charset="0"/>
                            </a:rPr>
                            <m:t>2</m:t>
                          </m:r>
                        </m:sup>
                      </m:sSup>
                      <m:r>
                        <a:rPr lang="en-GB" sz="2800" b="0" i="1" smtClean="0">
                          <a:latin typeface="Cambria Math" panose="02040503050406030204" pitchFamily="18" charset="0"/>
                        </a:rPr>
                        <m:t>−11</m:t>
                      </m:r>
                    </m:oMath>
                  </m:oMathPara>
                </a14:m>
                <a:endParaRPr lang="en-GB"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395536" y="1556792"/>
                <a:ext cx="4757035" cy="1871346"/>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798390" y="1510995"/>
                <a:ext cx="3040810"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Factorise out coefficient of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oMath>
                </a14:m>
                <a:r>
                  <a:rPr lang="en-GB" dirty="0"/>
                  <a:t>. You can leave the constant term outside the bracket.</a:t>
                </a:r>
              </a:p>
            </p:txBody>
          </p:sp>
        </mc:Choice>
        <mc:Fallback xmlns="">
          <p:sp>
            <p:nvSpPr>
              <p:cNvPr id="8" name="TextBox 7"/>
              <p:cNvSpPr txBox="1">
                <a:spLocks noRot="1" noChangeAspect="1" noMove="1" noResize="1" noEditPoints="1" noAdjustHandles="1" noChangeArrowheads="1" noChangeShapeType="1" noTextEdit="1"/>
              </p:cNvSpPr>
              <p:nvPr/>
            </p:nvSpPr>
            <p:spPr>
              <a:xfrm>
                <a:off x="5798390" y="1510995"/>
                <a:ext cx="3040810" cy="923330"/>
              </a:xfrm>
              <a:prstGeom prst="rect">
                <a:avLst/>
              </a:prstGeom>
              <a:blipFill>
                <a:blip r:embed="rId4"/>
                <a:stretch>
                  <a:fillRect l="-1193" t="-2581" r="-2187" b="-8387"/>
                </a:stretch>
              </a:blipFill>
            </p:spPr>
            <p:txBody>
              <a:bodyPr/>
              <a:lstStyle/>
              <a:p>
                <a:r>
                  <a:rPr lang="en-GB">
                    <a:noFill/>
                  </a:rPr>
                  <a:t> </a:t>
                </a:r>
              </a:p>
            </p:txBody>
          </p:sp>
        </mc:Fallback>
      </mc:AlternateContent>
      <p:cxnSp>
        <p:nvCxnSpPr>
          <p:cNvPr id="10" name="Straight Arrow Connector 9"/>
          <p:cNvCxnSpPr>
            <a:stCxn id="8" idx="1"/>
          </p:cNvCxnSpPr>
          <p:nvPr/>
        </p:nvCxnSpPr>
        <p:spPr>
          <a:xfrm flipH="1" flipV="1">
            <a:off x="5076056" y="1772816"/>
            <a:ext cx="722334" cy="1998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5798390" y="2647351"/>
            <a:ext cx="2808312"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Complete the square inside the bracket (you should have two sets of brackets)</a:t>
            </a:r>
          </a:p>
        </p:txBody>
      </p:sp>
      <p:cxnSp>
        <p:nvCxnSpPr>
          <p:cNvPr id="12" name="Straight Arrow Connector 11"/>
          <p:cNvCxnSpPr/>
          <p:nvPr/>
        </p:nvCxnSpPr>
        <p:spPr>
          <a:xfrm flipH="1" flipV="1">
            <a:off x="4833257" y="2307771"/>
            <a:ext cx="965133" cy="75437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5798390" y="3754845"/>
            <a:ext cx="2808312"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Expand out outer bracket.</a:t>
            </a:r>
          </a:p>
        </p:txBody>
      </p:sp>
      <p:cxnSp>
        <p:nvCxnSpPr>
          <p:cNvPr id="15" name="Straight Arrow Connector 14"/>
          <p:cNvCxnSpPr/>
          <p:nvPr/>
        </p:nvCxnSpPr>
        <p:spPr>
          <a:xfrm flipH="1" flipV="1">
            <a:off x="4717143" y="2801257"/>
            <a:ext cx="1081247" cy="119942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Rectangle 16"/>
          <p:cNvSpPr/>
          <p:nvPr/>
        </p:nvSpPr>
        <p:spPr>
          <a:xfrm>
            <a:off x="1390901" y="1506627"/>
            <a:ext cx="3247731" cy="4774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1390901" y="2000747"/>
            <a:ext cx="3247731" cy="47740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9" name="Rectangle 18"/>
          <p:cNvSpPr/>
          <p:nvPr/>
        </p:nvSpPr>
        <p:spPr>
          <a:xfrm>
            <a:off x="1390901" y="2480003"/>
            <a:ext cx="3247731" cy="4184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1390901" y="2898435"/>
            <a:ext cx="3247731" cy="54381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1" name="TextBox 20"/>
              <p:cNvSpPr txBox="1"/>
              <p:nvPr/>
            </p:nvSpPr>
            <p:spPr>
              <a:xfrm>
                <a:off x="453594" y="4373808"/>
                <a:ext cx="6422662"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Express </a:t>
                </a:r>
                <a14:m>
                  <m:oMath xmlns:m="http://schemas.openxmlformats.org/officeDocument/2006/math">
                    <m:r>
                      <a:rPr lang="en-GB" sz="2000" i="1">
                        <a:latin typeface="Cambria Math" panose="02040503050406030204" pitchFamily="18" charset="0"/>
                      </a:rPr>
                      <m:t>5</m:t>
                    </m:r>
                    <m:r>
                      <a:rPr lang="en-GB" sz="2000" b="0" i="1" smtClean="0">
                        <a:latin typeface="Cambria Math" panose="02040503050406030204" pitchFamily="18" charset="0"/>
                      </a:rPr>
                      <m:t>−3</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+6</m:t>
                    </m:r>
                    <m:r>
                      <a:rPr lang="en-GB" sz="2000" b="0" i="1" smtClean="0">
                        <a:latin typeface="Cambria Math" panose="02040503050406030204" pitchFamily="18" charset="0"/>
                      </a:rPr>
                      <m:t>𝑥</m:t>
                    </m:r>
                  </m:oMath>
                </a14:m>
                <a:r>
                  <a:rPr lang="en-GB" sz="2000" dirty="0"/>
                  <a:t> in the form </a:t>
                </a:r>
                <a14:m>
                  <m:oMath xmlns:m="http://schemas.openxmlformats.org/officeDocument/2006/math">
                    <m:r>
                      <a:rPr lang="en-GB" sz="2000" b="0" i="1" smtClean="0">
                        <a:latin typeface="Cambria Math" panose="02040503050406030204" pitchFamily="18" charset="0"/>
                      </a:rPr>
                      <m:t>𝑎</m:t>
                    </m:r>
                    <m:r>
                      <a:rPr lang="en-GB" sz="2000" b="0" i="0" smtClean="0">
                        <a:latin typeface="Cambria Math" panose="02040503050406030204" pitchFamily="18" charset="0"/>
                      </a:rPr>
                      <m:t>−</m:t>
                    </m:r>
                    <m:r>
                      <a:rPr lang="en-GB" sz="2000" b="0" i="1" smtClean="0">
                        <a:latin typeface="Cambria Math" panose="02040503050406030204" pitchFamily="18" charset="0"/>
                      </a:rPr>
                      <m:t>𝑏</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𝑥</m:t>
                            </m:r>
                            <m:r>
                              <a:rPr lang="en-GB" sz="2000" b="0" i="1" smtClean="0">
                                <a:latin typeface="Cambria Math" panose="02040503050406030204" pitchFamily="18" charset="0"/>
                              </a:rPr>
                              <m:t>+</m:t>
                            </m:r>
                            <m:r>
                              <a:rPr lang="en-GB" sz="2000" b="0" i="1" smtClean="0">
                                <a:latin typeface="Cambria Math" panose="02040503050406030204" pitchFamily="18" charset="0"/>
                              </a:rPr>
                              <m:t>𝑐</m:t>
                            </m:r>
                          </m:e>
                        </m:d>
                      </m:e>
                      <m:sup>
                        <m:r>
                          <a:rPr lang="en-GB" sz="2000" b="0" i="1" smtClean="0">
                            <a:latin typeface="Cambria Math" panose="02040503050406030204" pitchFamily="18" charset="0"/>
                          </a:rPr>
                          <m:t>2</m:t>
                        </m:r>
                      </m:sup>
                    </m:sSup>
                  </m:oMath>
                </a14:m>
                <a:endParaRPr lang="en-GB" sz="2000" dirty="0"/>
              </a:p>
            </p:txBody>
          </p:sp>
        </mc:Choice>
        <mc:Fallback xmlns="">
          <p:sp>
            <p:nvSpPr>
              <p:cNvPr id="21" name="TextBox 20"/>
              <p:cNvSpPr txBox="1">
                <a:spLocks noRot="1" noChangeAspect="1" noMove="1" noResize="1" noEditPoints="1" noAdjustHandles="1" noChangeArrowheads="1" noChangeShapeType="1" noTextEdit="1"/>
              </p:cNvSpPr>
              <p:nvPr/>
            </p:nvSpPr>
            <p:spPr>
              <a:xfrm>
                <a:off x="453594" y="4373808"/>
                <a:ext cx="6422662" cy="400110"/>
              </a:xfrm>
              <a:prstGeom prst="rect">
                <a:avLst/>
              </a:prstGeom>
              <a:blipFill>
                <a:blip r:embed="rId5"/>
                <a:stretch>
                  <a:fillRect b="-555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TextBox 22"/>
              <p:cNvSpPr txBox="1"/>
              <p:nvPr/>
            </p:nvSpPr>
            <p:spPr>
              <a:xfrm>
                <a:off x="409959" y="4838765"/>
                <a:ext cx="4757035" cy="19865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+6</m:t>
                      </m:r>
                      <m:r>
                        <a:rPr lang="en-GB" sz="2400" b="0" i="1" smtClean="0">
                          <a:latin typeface="Cambria Math" panose="02040503050406030204" pitchFamily="18" charset="0"/>
                        </a:rPr>
                        <m:t>𝑥</m:t>
                      </m:r>
                      <m:r>
                        <a:rPr lang="en-GB" sz="2400" b="0" i="1" smtClean="0">
                          <a:latin typeface="Cambria Math" panose="02040503050406030204" pitchFamily="18" charset="0"/>
                        </a:rPr>
                        <m:t>+5</m:t>
                      </m:r>
                    </m:oMath>
                    <m:oMath xmlns:m="http://schemas.openxmlformats.org/officeDocument/2006/math">
                      <m:r>
                        <a:rPr lang="en-GB" sz="2400" b="0" i="1" smtClean="0">
                          <a:latin typeface="Cambria Math" panose="02040503050406030204" pitchFamily="18" charset="0"/>
                        </a:rPr>
                        <m:t>=−3</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m:t>
                          </m:r>
                          <m:r>
                            <a:rPr lang="en-GB" sz="2400" b="0" i="1" smtClean="0">
                              <a:latin typeface="Cambria Math" panose="02040503050406030204" pitchFamily="18" charset="0"/>
                            </a:rPr>
                            <m:t>𝑥</m:t>
                          </m:r>
                        </m:e>
                      </m:d>
                      <m:r>
                        <a:rPr lang="en-GB" sz="2400" b="0" i="1" smtClean="0">
                          <a:latin typeface="Cambria Math" panose="02040503050406030204" pitchFamily="18" charset="0"/>
                        </a:rPr>
                        <m:t>+5</m:t>
                      </m:r>
                    </m:oMath>
                    <m:oMath xmlns:m="http://schemas.openxmlformats.org/officeDocument/2006/math">
                      <m:r>
                        <a:rPr lang="en-GB" sz="2400" b="0" i="1" smtClean="0">
                          <a:latin typeface="Cambria Math" panose="02040503050406030204" pitchFamily="18" charset="0"/>
                        </a:rPr>
                        <m:t>=−3</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e>
                      </m:d>
                      <m:r>
                        <a:rPr lang="en-GB" sz="2400" b="0" i="1" smtClean="0">
                          <a:latin typeface="Cambria Math" panose="02040503050406030204" pitchFamily="18" charset="0"/>
                        </a:rPr>
                        <m:t>+5</m:t>
                      </m:r>
                    </m:oMath>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+3+5</m:t>
                      </m:r>
                    </m:oMath>
                    <m:oMath xmlns:m="http://schemas.openxmlformats.org/officeDocument/2006/math">
                      <m:r>
                        <a:rPr lang="en-GB" sz="2400" b="0" i="1" smtClean="0">
                          <a:latin typeface="Cambria Math" panose="02040503050406030204" pitchFamily="18" charset="0"/>
                        </a:rPr>
                        <m:t>=8−3</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e>
                        <m:sup>
                          <m:r>
                            <a:rPr lang="en-GB" sz="2400" b="0" i="1" smtClean="0">
                              <a:latin typeface="Cambria Math" panose="02040503050406030204" pitchFamily="18" charset="0"/>
                            </a:rPr>
                            <m:t>2</m:t>
                          </m:r>
                        </m:sup>
                      </m:sSup>
                    </m:oMath>
                  </m:oMathPara>
                </a14:m>
                <a:endParaRPr lang="en-GB" sz="2800" dirty="0"/>
              </a:p>
            </p:txBody>
          </p:sp>
        </mc:Choice>
        <mc:Fallback xmlns="">
          <p:sp>
            <p:nvSpPr>
              <p:cNvPr id="23" name="TextBox 22"/>
              <p:cNvSpPr txBox="1">
                <a:spLocks noRot="1" noChangeAspect="1" noMove="1" noResize="1" noEditPoints="1" noAdjustHandles="1" noChangeArrowheads="1" noChangeShapeType="1" noTextEdit="1"/>
              </p:cNvSpPr>
              <p:nvPr/>
            </p:nvSpPr>
            <p:spPr>
              <a:xfrm>
                <a:off x="409959" y="4838765"/>
                <a:ext cx="4757035" cy="1986506"/>
              </a:xfrm>
              <a:prstGeom prst="rect">
                <a:avLst/>
              </a:prstGeom>
              <a:blipFill>
                <a:blip r:embed="rId6"/>
                <a:stretch>
                  <a:fillRect/>
                </a:stretch>
              </a:blipFill>
            </p:spPr>
            <p:txBody>
              <a:bodyPr/>
              <a:lstStyle/>
              <a:p>
                <a:r>
                  <a:rPr lang="en-GB">
                    <a:noFill/>
                  </a:rPr>
                  <a:t> </a:t>
                </a:r>
              </a:p>
            </p:txBody>
          </p:sp>
        </mc:Fallback>
      </mc:AlternateContent>
      <p:sp>
        <p:nvSpPr>
          <p:cNvPr id="24" name="Rectangle 23"/>
          <p:cNvSpPr/>
          <p:nvPr/>
        </p:nvSpPr>
        <p:spPr>
          <a:xfrm>
            <a:off x="1521999" y="4848625"/>
            <a:ext cx="3183352" cy="40282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5" name="Rectangle 24"/>
          <p:cNvSpPr/>
          <p:nvPr/>
        </p:nvSpPr>
        <p:spPr>
          <a:xfrm>
            <a:off x="1521999" y="5251451"/>
            <a:ext cx="3183352" cy="40282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6" name="Rectangle 25"/>
          <p:cNvSpPr/>
          <p:nvPr/>
        </p:nvSpPr>
        <p:spPr>
          <a:xfrm>
            <a:off x="1521999" y="5654277"/>
            <a:ext cx="3183352" cy="38457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7" name="Rectangle 26"/>
          <p:cNvSpPr/>
          <p:nvPr/>
        </p:nvSpPr>
        <p:spPr>
          <a:xfrm>
            <a:off x="1521999" y="6035219"/>
            <a:ext cx="3183352" cy="3592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8" name="Rectangle 27"/>
          <p:cNvSpPr/>
          <p:nvPr/>
        </p:nvSpPr>
        <p:spPr>
          <a:xfrm>
            <a:off x="1521999" y="6399842"/>
            <a:ext cx="3183352" cy="3592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mc:AlternateContent xmlns:mc="http://schemas.openxmlformats.org/markup-compatibility/2006" xmlns:a14="http://schemas.microsoft.com/office/drawing/2010/main">
        <mc:Choice Requires="a14">
          <p:sp>
            <p:nvSpPr>
              <p:cNvPr id="29" name="TextBox 28"/>
              <p:cNvSpPr txBox="1"/>
              <p:nvPr/>
            </p:nvSpPr>
            <p:spPr>
              <a:xfrm>
                <a:off x="5798390" y="5206786"/>
                <a:ext cx="3040810"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dirty="0"/>
                  <a:t>It may help to write in the form </a:t>
                </a:r>
                <a14:m>
                  <m:oMath xmlns:m="http://schemas.openxmlformats.org/officeDocument/2006/math">
                    <m:r>
                      <a:rPr lang="en-GB" b="0" i="1" smtClean="0">
                        <a:latin typeface="Cambria Math" panose="02040503050406030204" pitchFamily="18" charset="0"/>
                      </a:rPr>
                      <m:t>𝑎</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m:t>
                    </m:r>
                    <m:r>
                      <a:rPr lang="en-GB" b="0" i="1" smtClean="0">
                        <a:latin typeface="Cambria Math" panose="02040503050406030204" pitchFamily="18" charset="0"/>
                      </a:rPr>
                      <m:t>𝑏𝑥</m:t>
                    </m:r>
                    <m:r>
                      <a:rPr lang="en-GB" b="0" i="1" smtClean="0">
                        <a:latin typeface="Cambria Math" panose="02040503050406030204" pitchFamily="18" charset="0"/>
                      </a:rPr>
                      <m:t>+</m:t>
                    </m:r>
                    <m:r>
                      <a:rPr lang="en-GB" b="0" i="1" smtClean="0">
                        <a:latin typeface="Cambria Math" panose="02040503050406030204" pitchFamily="18" charset="0"/>
                      </a:rPr>
                      <m:t>𝑐</m:t>
                    </m:r>
                  </m:oMath>
                </a14:m>
                <a:r>
                  <a:rPr lang="en-GB" dirty="0"/>
                  <a:t> first.</a:t>
                </a:r>
              </a:p>
            </p:txBody>
          </p:sp>
        </mc:Choice>
        <mc:Fallback xmlns="">
          <p:sp>
            <p:nvSpPr>
              <p:cNvPr id="29" name="TextBox 28"/>
              <p:cNvSpPr txBox="1">
                <a:spLocks noRot="1" noChangeAspect="1" noMove="1" noResize="1" noEditPoints="1" noAdjustHandles="1" noChangeArrowheads="1" noChangeShapeType="1" noTextEdit="1"/>
              </p:cNvSpPr>
              <p:nvPr/>
            </p:nvSpPr>
            <p:spPr>
              <a:xfrm>
                <a:off x="5798390" y="5206786"/>
                <a:ext cx="3040810" cy="646331"/>
              </a:xfrm>
              <a:prstGeom prst="rect">
                <a:avLst/>
              </a:prstGeom>
              <a:blipFill>
                <a:blip r:embed="rId7"/>
                <a:stretch>
                  <a:fillRect l="-1193" t="-2727" b="-11818"/>
                </a:stretch>
              </a:blipFill>
            </p:spPr>
            <p:txBody>
              <a:bodyPr/>
              <a:lstStyle/>
              <a:p>
                <a:r>
                  <a:rPr lang="en-GB">
                    <a:noFill/>
                  </a:rPr>
                  <a:t> </a:t>
                </a:r>
              </a:p>
            </p:txBody>
          </p:sp>
        </mc:Fallback>
      </mc:AlternateContent>
      <p:cxnSp>
        <p:nvCxnSpPr>
          <p:cNvPr id="30" name="Straight Arrow Connector 29"/>
          <p:cNvCxnSpPr/>
          <p:nvPr/>
        </p:nvCxnSpPr>
        <p:spPr>
          <a:xfrm flipH="1" flipV="1">
            <a:off x="4864100" y="5041900"/>
            <a:ext cx="934291" cy="5433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617215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8"/>
                                        </p:tgtEl>
                                      </p:cBhvr>
                                    </p:animEffect>
                                    <p:set>
                                      <p:cBhvr>
                                        <p:cTn id="1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4"/>
                                        </p:tgtEl>
                                      </p:cBhvr>
                                    </p:animEffect>
                                    <p:set>
                                      <p:cBhvr>
                                        <p:cTn id="3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25"/>
                                        </p:tgtEl>
                                      </p:cBhvr>
                                    </p:animEffect>
                                    <p:set>
                                      <p:cBhvr>
                                        <p:cTn id="37"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26"/>
                                        </p:tgtEl>
                                      </p:cBhvr>
                                    </p:animEffect>
                                    <p:set>
                                      <p:cBhvr>
                                        <p:cTn id="43"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27"/>
                                        </p:tgtEl>
                                      </p:cBhvr>
                                    </p:animEffect>
                                    <p:set>
                                      <p:cBhvr>
                                        <p:cTn id="49"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50" restart="whenNotActive" fill="hold" evtFilter="cancelBubble" nodeType="interactiveSeq">
                <p:stCondLst>
                  <p:cond evt="onClick" delay="0">
                    <p:tgtEl>
                      <p:spTgt spid="28"/>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28"/>
                                        </p:tgtEl>
                                      </p:cBhvr>
                                    </p:animEffect>
                                    <p:set>
                                      <p:cBhvr>
                                        <p:cTn id="55"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childTnLst>
        </p:cTn>
      </p:par>
    </p:tnLst>
    <p:bldLst>
      <p:bldP spid="17" grpId="0" animBg="1"/>
      <p:bldP spid="18" grpId="0" animBg="1"/>
      <p:bldP spid="19" grpId="0" animBg="1"/>
      <p:bldP spid="20" grpId="0" animBg="1"/>
      <p:bldP spid="24" grpId="0" animBg="1"/>
      <p:bldP spid="25" grpId="0" animBg="1"/>
      <p:bldP spid="26" grpId="0" animBg="1"/>
      <p:bldP spid="27" grpId="0" animBg="1"/>
      <p:bldP spid="2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453594" y="976309"/>
                <a:ext cx="5616624"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Express </a:t>
                </a:r>
                <a14:m>
                  <m:oMath xmlns:m="http://schemas.openxmlformats.org/officeDocument/2006/math">
                    <m:r>
                      <a:rPr lang="en-GB" sz="2000" b="0" i="1" smtClean="0">
                        <a:latin typeface="Cambria Math" panose="02040503050406030204" pitchFamily="18" charset="0"/>
                      </a:rPr>
                      <m:t>3</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−18</m:t>
                    </m:r>
                    <m:r>
                      <a:rPr lang="en-GB" sz="2000" b="0" i="1" smtClean="0">
                        <a:latin typeface="Cambria Math" panose="02040503050406030204" pitchFamily="18" charset="0"/>
                      </a:rPr>
                      <m:t>𝑥</m:t>
                    </m:r>
                    <m:r>
                      <a:rPr lang="en-GB" sz="2000" b="0" i="1" smtClean="0">
                        <a:latin typeface="Cambria Math" panose="02040503050406030204" pitchFamily="18" charset="0"/>
                      </a:rPr>
                      <m:t>+4</m:t>
                    </m:r>
                  </m:oMath>
                </a14:m>
                <a:r>
                  <a:rPr lang="en-GB" sz="2000" dirty="0"/>
                  <a:t> in the form </a:t>
                </a:r>
                <a14:m>
                  <m:oMath xmlns:m="http://schemas.openxmlformats.org/officeDocument/2006/math">
                    <m:r>
                      <a:rPr lang="en-GB" sz="2000" b="0" i="1" smtClean="0">
                        <a:latin typeface="Cambria Math" panose="02040503050406030204" pitchFamily="18" charset="0"/>
                      </a:rPr>
                      <m:t>𝑎</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𝑥</m:t>
                            </m:r>
                            <m:r>
                              <a:rPr lang="en-GB" sz="2000" b="0" i="1" smtClean="0">
                                <a:latin typeface="Cambria Math" panose="02040503050406030204" pitchFamily="18" charset="0"/>
                              </a:rPr>
                              <m:t>+</m:t>
                            </m:r>
                            <m:r>
                              <a:rPr lang="en-GB" sz="2000" b="0" i="1" smtClean="0">
                                <a:latin typeface="Cambria Math" panose="02040503050406030204" pitchFamily="18" charset="0"/>
                              </a:rPr>
                              <m:t>𝑏</m:t>
                            </m:r>
                          </m:e>
                        </m:d>
                      </m:e>
                      <m:sup>
                        <m:r>
                          <a:rPr lang="en-GB" sz="2000" b="0" i="1" smtClean="0">
                            <a:latin typeface="Cambria Math" panose="02040503050406030204" pitchFamily="18" charset="0"/>
                          </a:rPr>
                          <m:t>2</m:t>
                        </m:r>
                      </m:sup>
                    </m:sSup>
                    <m:r>
                      <a:rPr lang="en-GB" sz="2000" b="0" i="1" smtClean="0">
                        <a:latin typeface="Cambria Math" panose="02040503050406030204" pitchFamily="18" charset="0"/>
                      </a:rPr>
                      <m:t>+</m:t>
                    </m:r>
                    <m:r>
                      <a:rPr lang="en-GB" sz="2000" b="0" i="1" smtClean="0">
                        <a:latin typeface="Cambria Math" panose="02040503050406030204" pitchFamily="18" charset="0"/>
                      </a:rPr>
                      <m:t>𝑐</m:t>
                    </m:r>
                  </m:oMath>
                </a14:m>
                <a:endParaRPr lang="en-GB" sz="2000" dirty="0"/>
              </a:p>
            </p:txBody>
          </p:sp>
        </mc:Choice>
        <mc:Fallback xmlns="">
          <p:sp>
            <p:nvSpPr>
              <p:cNvPr id="5" name="TextBox 4"/>
              <p:cNvSpPr txBox="1">
                <a:spLocks noRot="1" noChangeAspect="1" noMove="1" noResize="1" noEditPoints="1" noAdjustHandles="1" noChangeArrowheads="1" noChangeShapeType="1" noTextEdit="1"/>
              </p:cNvSpPr>
              <p:nvPr/>
            </p:nvSpPr>
            <p:spPr>
              <a:xfrm>
                <a:off x="453594" y="976309"/>
                <a:ext cx="5616624" cy="400110"/>
              </a:xfrm>
              <a:prstGeom prst="rect">
                <a:avLst/>
              </a:prstGeom>
              <a:blipFill>
                <a:blip r:embed="rId2"/>
                <a:stretch>
                  <a:fillRect b="-555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1475656" y="1544092"/>
                <a:ext cx="3888432" cy="161717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=3</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−6</m:t>
                          </m:r>
                          <m:r>
                            <a:rPr lang="en-GB" sz="2400" b="0" i="1" smtClean="0">
                              <a:latin typeface="Cambria Math" panose="02040503050406030204" pitchFamily="18" charset="0"/>
                            </a:rPr>
                            <m:t>𝑥</m:t>
                          </m:r>
                        </m:e>
                      </m:d>
                      <m:r>
                        <a:rPr lang="en-GB" sz="2400" b="0" i="1" smtClean="0">
                          <a:latin typeface="Cambria Math" panose="02040503050406030204" pitchFamily="18" charset="0"/>
                        </a:rPr>
                        <m:t>+4</m:t>
                      </m:r>
                    </m:oMath>
                    <m:oMath xmlns:m="http://schemas.openxmlformats.org/officeDocument/2006/math">
                      <m:r>
                        <a:rPr lang="en-GB" sz="2400" b="0" i="1" smtClean="0">
                          <a:latin typeface="Cambria Math" panose="02040503050406030204" pitchFamily="18" charset="0"/>
                        </a:rPr>
                        <m:t>=3</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−9</m:t>
                          </m:r>
                        </m:e>
                      </m:d>
                      <m:r>
                        <a:rPr lang="en-GB" sz="2400" b="0" i="1" smtClean="0">
                          <a:latin typeface="Cambria Math" panose="02040503050406030204" pitchFamily="18" charset="0"/>
                        </a:rPr>
                        <m:t>+4</m:t>
                      </m:r>
                    </m:oMath>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−27+4</m:t>
                      </m:r>
                    </m:oMath>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−23</m:t>
                      </m:r>
                    </m:oMath>
                  </m:oMathPara>
                </a14:m>
                <a:endParaRPr lang="en-GB" sz="2400" dirty="0"/>
              </a:p>
            </p:txBody>
          </p:sp>
        </mc:Choice>
        <mc:Fallback xmlns="">
          <p:sp>
            <p:nvSpPr>
              <p:cNvPr id="6" name="TextBox 5"/>
              <p:cNvSpPr txBox="1">
                <a:spLocks noRot="1" noChangeAspect="1" noMove="1" noResize="1" noEditPoints="1" noAdjustHandles="1" noChangeArrowheads="1" noChangeShapeType="1" noTextEdit="1"/>
              </p:cNvSpPr>
              <p:nvPr/>
            </p:nvSpPr>
            <p:spPr>
              <a:xfrm>
                <a:off x="1475656" y="1544092"/>
                <a:ext cx="3888432" cy="1617174"/>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471230" y="3573016"/>
                <a:ext cx="5616624"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Express </a:t>
                </a:r>
                <a14:m>
                  <m:oMath xmlns:m="http://schemas.openxmlformats.org/officeDocument/2006/math">
                    <m:r>
                      <a:rPr lang="en-GB" sz="2000" b="0" i="1" smtClean="0">
                        <a:latin typeface="Cambria Math" panose="02040503050406030204" pitchFamily="18" charset="0"/>
                      </a:rPr>
                      <m:t>20</m:t>
                    </m:r>
                    <m:r>
                      <a:rPr lang="en-GB" sz="2000" b="0" i="1" smtClean="0">
                        <a:latin typeface="Cambria Math" panose="02040503050406030204" pitchFamily="18" charset="0"/>
                      </a:rPr>
                      <m:t>𝑥</m:t>
                    </m:r>
                    <m:r>
                      <a:rPr lang="en-GB" sz="2000" b="0" i="1" smtClean="0">
                        <a:latin typeface="Cambria Math" panose="02040503050406030204" pitchFamily="18" charset="0"/>
                      </a:rPr>
                      <m:t>−5</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+3</m:t>
                    </m:r>
                  </m:oMath>
                </a14:m>
                <a:r>
                  <a:rPr lang="en-GB" sz="2000" dirty="0"/>
                  <a:t> in the form </a:t>
                </a:r>
                <a14:m>
                  <m:oMath xmlns:m="http://schemas.openxmlformats.org/officeDocument/2006/math">
                    <m:r>
                      <a:rPr lang="en-GB" sz="2000" b="0" i="1" smtClean="0">
                        <a:latin typeface="Cambria Math" panose="02040503050406030204" pitchFamily="18" charset="0"/>
                      </a:rPr>
                      <m:t>𝑎</m:t>
                    </m:r>
                    <m:r>
                      <a:rPr lang="en-GB" sz="2000" b="0" i="1" smtClean="0">
                        <a:latin typeface="Cambria Math" panose="02040503050406030204" pitchFamily="18" charset="0"/>
                      </a:rPr>
                      <m:t>−</m:t>
                    </m:r>
                    <m:r>
                      <a:rPr lang="en-GB" sz="2000" b="0" i="1" smtClean="0">
                        <a:latin typeface="Cambria Math" panose="02040503050406030204" pitchFamily="18" charset="0"/>
                      </a:rPr>
                      <m:t>𝑏</m:t>
                    </m:r>
                    <m:sSup>
                      <m:sSupPr>
                        <m:ctrlPr>
                          <a:rPr lang="en-GB" sz="2000" b="0" i="1" smtClean="0">
                            <a:latin typeface="Cambria Math" panose="02040503050406030204" pitchFamily="18" charset="0"/>
                          </a:rPr>
                        </m:ctrlPr>
                      </m:sSupPr>
                      <m:e>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𝑥</m:t>
                            </m:r>
                            <m:r>
                              <a:rPr lang="en-GB" sz="2000" b="0" i="1" smtClean="0">
                                <a:latin typeface="Cambria Math" panose="02040503050406030204" pitchFamily="18" charset="0"/>
                              </a:rPr>
                              <m:t>+</m:t>
                            </m:r>
                            <m:r>
                              <a:rPr lang="en-GB" sz="2000" b="0" i="1" smtClean="0">
                                <a:latin typeface="Cambria Math" panose="02040503050406030204" pitchFamily="18" charset="0"/>
                              </a:rPr>
                              <m:t>𝑐</m:t>
                            </m:r>
                          </m:e>
                        </m:d>
                      </m:e>
                      <m:sup>
                        <m:r>
                          <a:rPr lang="en-GB" sz="2000" b="0" i="1" smtClean="0">
                            <a:latin typeface="Cambria Math" panose="02040503050406030204" pitchFamily="18" charset="0"/>
                          </a:rPr>
                          <m:t>2</m:t>
                        </m:r>
                      </m:sup>
                    </m:sSup>
                  </m:oMath>
                </a14:m>
                <a:endParaRPr lang="en-GB" sz="2000" dirty="0"/>
              </a:p>
            </p:txBody>
          </p:sp>
        </mc:Choice>
        <mc:Fallback xmlns="">
          <p:sp>
            <p:nvSpPr>
              <p:cNvPr id="7" name="TextBox 6"/>
              <p:cNvSpPr txBox="1">
                <a:spLocks noRot="1" noChangeAspect="1" noMove="1" noResize="1" noEditPoints="1" noAdjustHandles="1" noChangeArrowheads="1" noChangeShapeType="1" noTextEdit="1"/>
              </p:cNvSpPr>
              <p:nvPr/>
            </p:nvSpPr>
            <p:spPr>
              <a:xfrm>
                <a:off x="471230" y="3573016"/>
                <a:ext cx="5616624" cy="400110"/>
              </a:xfrm>
              <a:prstGeom prst="rect">
                <a:avLst/>
              </a:prstGeom>
              <a:blipFill>
                <a:blip r:embed="rId4"/>
                <a:stretch>
                  <a:fillRect b="-5556"/>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1560364" y="4219776"/>
                <a:ext cx="3888432" cy="19865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=−5</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+20</m:t>
                      </m:r>
                      <m:r>
                        <a:rPr lang="en-GB" sz="2400" b="0" i="1" smtClean="0">
                          <a:latin typeface="Cambria Math" panose="02040503050406030204" pitchFamily="18" charset="0"/>
                        </a:rPr>
                        <m:t>𝑥</m:t>
                      </m:r>
                      <m:r>
                        <a:rPr lang="en-GB" sz="2400" b="0" i="1" smtClean="0">
                          <a:latin typeface="Cambria Math" panose="02040503050406030204" pitchFamily="18" charset="0"/>
                        </a:rPr>
                        <m:t>+3</m:t>
                      </m:r>
                    </m:oMath>
                    <m:oMath xmlns:m="http://schemas.openxmlformats.org/officeDocument/2006/math">
                      <m:r>
                        <a:rPr lang="en-GB" sz="2400" b="0" i="1" smtClean="0">
                          <a:latin typeface="Cambria Math" panose="02040503050406030204" pitchFamily="18" charset="0"/>
                        </a:rPr>
                        <m:t>=−5</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−4</m:t>
                          </m:r>
                          <m:r>
                            <a:rPr lang="en-GB" sz="2400" b="0" i="1" smtClean="0">
                              <a:latin typeface="Cambria Math" panose="02040503050406030204" pitchFamily="18" charset="0"/>
                            </a:rPr>
                            <m:t>𝑥</m:t>
                          </m:r>
                        </m:e>
                      </m:d>
                      <m:r>
                        <a:rPr lang="en-GB" sz="2400" b="0" i="1" smtClean="0">
                          <a:latin typeface="Cambria Math" panose="02040503050406030204" pitchFamily="18" charset="0"/>
                        </a:rPr>
                        <m:t>+3</m:t>
                      </m:r>
                    </m:oMath>
                    <m:oMath xmlns:m="http://schemas.openxmlformats.org/officeDocument/2006/math">
                      <m:r>
                        <a:rPr lang="en-GB" sz="2400" b="0" i="1" smtClean="0">
                          <a:latin typeface="Cambria Math" panose="02040503050406030204" pitchFamily="18" charset="0"/>
                        </a:rPr>
                        <m:t>=−5</m:t>
                      </m:r>
                      <m:d>
                        <m:dPr>
                          <m:ctrlPr>
                            <a:rPr lang="en-GB" sz="2400" b="0" i="1" smtClean="0">
                              <a:latin typeface="Cambria Math" panose="02040503050406030204" pitchFamily="18" charset="0"/>
                            </a:rPr>
                          </m:ctrlPr>
                        </m:dPr>
                        <m:e>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−4</m:t>
                          </m:r>
                        </m:e>
                      </m:d>
                      <m:r>
                        <a:rPr lang="en-GB" sz="2400" b="0" i="1" smtClean="0">
                          <a:latin typeface="Cambria Math" panose="02040503050406030204" pitchFamily="18" charset="0"/>
                        </a:rPr>
                        <m:t>+3</m:t>
                      </m:r>
                    </m:oMath>
                    <m:oMath xmlns:m="http://schemas.openxmlformats.org/officeDocument/2006/math">
                      <m:r>
                        <a:rPr lang="en-GB" sz="2400" b="0" i="1" smtClean="0">
                          <a:latin typeface="Cambria Math" panose="02040503050406030204" pitchFamily="18" charset="0"/>
                        </a:rPr>
                        <m:t>=−5</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+20+3</m:t>
                      </m:r>
                    </m:oMath>
                    <m:oMath xmlns:m="http://schemas.openxmlformats.org/officeDocument/2006/math">
                      <m:r>
                        <a:rPr lang="en-GB" sz="2400" b="0" i="1" smtClean="0">
                          <a:latin typeface="Cambria Math" panose="02040503050406030204" pitchFamily="18" charset="0"/>
                        </a:rPr>
                        <m:t>=23−5</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e>
                        <m:sup>
                          <m:r>
                            <a:rPr lang="en-GB" sz="2400" b="0" i="1" smtClean="0">
                              <a:latin typeface="Cambria Math" panose="02040503050406030204" pitchFamily="18" charset="0"/>
                            </a:rPr>
                            <m:t>2</m:t>
                          </m:r>
                        </m:sup>
                      </m:sSup>
                    </m:oMath>
                  </m:oMathPara>
                </a14:m>
                <a:endParaRPr lang="en-GB" sz="2400" dirty="0"/>
              </a:p>
            </p:txBody>
          </p:sp>
        </mc:Choice>
        <mc:Fallback xmlns="">
          <p:sp>
            <p:nvSpPr>
              <p:cNvPr id="8" name="TextBox 7"/>
              <p:cNvSpPr txBox="1">
                <a:spLocks noRot="1" noChangeAspect="1" noMove="1" noResize="1" noEditPoints="1" noAdjustHandles="1" noChangeArrowheads="1" noChangeShapeType="1" noTextEdit="1"/>
              </p:cNvSpPr>
              <p:nvPr/>
            </p:nvSpPr>
            <p:spPr>
              <a:xfrm>
                <a:off x="1560364" y="4219776"/>
                <a:ext cx="3888432" cy="1986506"/>
              </a:xfrm>
              <a:prstGeom prst="rect">
                <a:avLst/>
              </a:prstGeom>
              <a:blipFill>
                <a:blip r:embed="rId5"/>
                <a:stretch>
                  <a:fillRect/>
                </a:stretch>
              </a:blipFill>
            </p:spPr>
            <p:txBody>
              <a:bodyPr/>
              <a:lstStyle/>
              <a:p>
                <a:r>
                  <a:rPr lang="en-GB">
                    <a:noFill/>
                  </a:rPr>
                  <a:t> </a:t>
                </a:r>
              </a:p>
            </p:txBody>
          </p:sp>
        </mc:Fallback>
      </mc:AlternateContent>
      <p:sp>
        <p:nvSpPr>
          <p:cNvPr id="9" name="Rectangle 8"/>
          <p:cNvSpPr/>
          <p:nvPr/>
        </p:nvSpPr>
        <p:spPr>
          <a:xfrm>
            <a:off x="2258599" y="1584724"/>
            <a:ext cx="3138901" cy="161567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0" name="Rectangle 9"/>
          <p:cNvSpPr/>
          <p:nvPr/>
        </p:nvSpPr>
        <p:spPr>
          <a:xfrm>
            <a:off x="2258599" y="4219776"/>
            <a:ext cx="3138901" cy="20895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6700694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0"/>
                                        </p:tgtEl>
                                      </p:cBhvr>
                                    </p:animEffect>
                                    <p:set>
                                      <p:cBhvr>
                                        <p:cTn id="13"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9" grpId="0" animBg="1"/>
      <p:bldP spid="1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Solving by Completing the Square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7" name="TextBox 6"/>
              <p:cNvSpPr txBox="1"/>
              <p:nvPr/>
            </p:nvSpPr>
            <p:spPr>
              <a:xfrm>
                <a:off x="539552" y="970182"/>
                <a:ext cx="5616624" cy="70788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Solve the equation:</a:t>
                </a:r>
              </a:p>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3</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−18</m:t>
                      </m:r>
                      <m:r>
                        <a:rPr lang="en-GB" sz="2000" b="0" i="1" smtClean="0">
                          <a:latin typeface="Cambria Math" panose="02040503050406030204" pitchFamily="18" charset="0"/>
                        </a:rPr>
                        <m:t>𝑥</m:t>
                      </m:r>
                      <m:r>
                        <a:rPr lang="en-GB" sz="2000" b="0" i="1" smtClean="0">
                          <a:latin typeface="Cambria Math" panose="02040503050406030204" pitchFamily="18" charset="0"/>
                        </a:rPr>
                        <m:t>+4=0</m:t>
                      </m:r>
                    </m:oMath>
                  </m:oMathPara>
                </a14:m>
                <a:endParaRPr lang="en-GB" sz="2000" dirty="0"/>
              </a:p>
            </p:txBody>
          </p:sp>
        </mc:Choice>
        <mc:Fallback xmlns="">
          <p:sp>
            <p:nvSpPr>
              <p:cNvPr id="7" name="TextBox 6"/>
              <p:cNvSpPr txBox="1">
                <a:spLocks noRot="1" noChangeAspect="1" noMove="1" noResize="1" noEditPoints="1" noAdjustHandles="1" noChangeArrowheads="1" noChangeShapeType="1" noTextEdit="1"/>
              </p:cNvSpPr>
              <p:nvPr/>
            </p:nvSpPr>
            <p:spPr>
              <a:xfrm>
                <a:off x="539552" y="970182"/>
                <a:ext cx="5616624" cy="707886"/>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921172" y="1831662"/>
                <a:ext cx="3888432" cy="4353564"/>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−6</m:t>
                      </m:r>
                      <m:r>
                        <a:rPr lang="en-GB" sz="2400" b="0" i="1" smtClean="0">
                          <a:latin typeface="Cambria Math" panose="02040503050406030204" pitchFamily="18" charset="0"/>
                        </a:rPr>
                        <m:t>𝑥</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num>
                        <m:den>
                          <m:r>
                            <a:rPr lang="en-GB" sz="2400" b="0" i="1" smtClean="0">
                              <a:latin typeface="Cambria Math" panose="02040503050406030204" pitchFamily="18" charset="0"/>
                            </a:rPr>
                            <m:t>3</m:t>
                          </m:r>
                        </m:den>
                      </m:f>
                      <m:r>
                        <a:rPr lang="en-GB" sz="2400" b="0" i="1" smtClean="0">
                          <a:latin typeface="Cambria Math" panose="02040503050406030204" pitchFamily="18" charset="0"/>
                        </a:rPr>
                        <m:t>=0</m:t>
                      </m:r>
                    </m:oMath>
                    <m:oMath xmlns:m="http://schemas.openxmlformats.org/officeDocument/2006/math">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−9+</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4</m:t>
                          </m:r>
                        </m:num>
                        <m:den>
                          <m:r>
                            <a:rPr lang="en-GB" sz="2400" b="0" i="1" smtClean="0">
                              <a:latin typeface="Cambria Math" panose="02040503050406030204" pitchFamily="18" charset="0"/>
                            </a:rPr>
                            <m:t>3</m:t>
                          </m:r>
                        </m:den>
                      </m:f>
                      <m:r>
                        <a:rPr lang="en-GB" sz="2400" b="0" i="1" smtClean="0">
                          <a:latin typeface="Cambria Math" panose="02040503050406030204" pitchFamily="18" charset="0"/>
                        </a:rPr>
                        <m:t>=0</m:t>
                      </m:r>
                    </m:oMath>
                    <m:oMath xmlns:m="http://schemas.openxmlformats.org/officeDocument/2006/math">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−3</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23</m:t>
                          </m:r>
                        </m:num>
                        <m:den>
                          <m:r>
                            <a:rPr lang="en-GB" sz="2400" b="0" i="1" smtClean="0">
                              <a:latin typeface="Cambria Math" panose="02040503050406030204" pitchFamily="18" charset="0"/>
                            </a:rPr>
                            <m:t>3</m:t>
                          </m:r>
                        </m:den>
                      </m:f>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−3=±</m:t>
                      </m:r>
                      <m:rad>
                        <m:radPr>
                          <m:degHide m:val="on"/>
                          <m:ctrlPr>
                            <a:rPr lang="en-GB" sz="2400" b="0" i="1" smtClean="0">
                              <a:latin typeface="Cambria Math" panose="02040503050406030204" pitchFamily="18" charset="0"/>
                            </a:rPr>
                          </m:ctrlPr>
                        </m:radPr>
                        <m:deg/>
                        <m:e>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23</m:t>
                              </m:r>
                            </m:num>
                            <m:den>
                              <m:r>
                                <a:rPr lang="en-GB" sz="2400" b="0" i="1" smtClean="0">
                                  <a:latin typeface="Cambria Math" panose="02040503050406030204" pitchFamily="18" charset="0"/>
                                </a:rPr>
                                <m:t>3</m:t>
                              </m:r>
                            </m:den>
                          </m:f>
                        </m:e>
                      </m:rad>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=3±</m:t>
                      </m:r>
                      <m:rad>
                        <m:radPr>
                          <m:degHide m:val="on"/>
                          <m:ctrlPr>
                            <a:rPr lang="en-GB" sz="2400" b="0" i="1" smtClean="0">
                              <a:latin typeface="Cambria Math" panose="02040503050406030204" pitchFamily="18" charset="0"/>
                            </a:rPr>
                          </m:ctrlPr>
                        </m:radPr>
                        <m:deg/>
                        <m:e>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23</m:t>
                              </m:r>
                            </m:num>
                            <m:den>
                              <m:r>
                                <a:rPr lang="en-GB" sz="2400" b="0" i="1" smtClean="0">
                                  <a:latin typeface="Cambria Math" panose="02040503050406030204" pitchFamily="18" charset="0"/>
                                </a:rPr>
                                <m:t>3</m:t>
                              </m:r>
                            </m:den>
                          </m:f>
                        </m:e>
                      </m:rad>
                    </m:oMath>
                  </m:oMathPara>
                </a14:m>
                <a:endParaRPr lang="en-GB" sz="2400" dirty="0"/>
              </a:p>
            </p:txBody>
          </p:sp>
        </mc:Choice>
        <mc:Fallback xmlns="">
          <p:sp>
            <p:nvSpPr>
              <p:cNvPr id="8" name="TextBox 7"/>
              <p:cNvSpPr txBox="1">
                <a:spLocks noRot="1" noChangeAspect="1" noMove="1" noResize="1" noEditPoints="1" noAdjustHandles="1" noChangeArrowheads="1" noChangeShapeType="1" noTextEdit="1"/>
              </p:cNvSpPr>
              <p:nvPr/>
            </p:nvSpPr>
            <p:spPr>
              <a:xfrm>
                <a:off x="921172" y="1831662"/>
                <a:ext cx="3888432" cy="4353564"/>
              </a:xfrm>
              <a:prstGeom prst="rect">
                <a:avLst/>
              </a:prstGeom>
              <a:blipFill>
                <a:blip r:embed="rId3"/>
                <a:stretch>
                  <a:fillRect/>
                </a:stretch>
              </a:blipFill>
            </p:spPr>
            <p:txBody>
              <a:bodyPr/>
              <a:lstStyle/>
              <a:p>
                <a:r>
                  <a:rPr lang="en-GB">
                    <a:noFill/>
                  </a:rPr>
                  <a:t> </a:t>
                </a:r>
              </a:p>
            </p:txBody>
          </p:sp>
        </mc:Fallback>
      </mc:AlternateContent>
      <p:sp>
        <p:nvSpPr>
          <p:cNvPr id="9" name="Rectangle 8"/>
          <p:cNvSpPr/>
          <p:nvPr/>
        </p:nvSpPr>
        <p:spPr>
          <a:xfrm>
            <a:off x="1295599" y="1799084"/>
            <a:ext cx="3276401" cy="82981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First step</a:t>
            </a:r>
          </a:p>
        </p:txBody>
      </p:sp>
      <p:sp>
        <p:nvSpPr>
          <p:cNvPr id="11" name="Rectangle 10"/>
          <p:cNvSpPr/>
          <p:nvPr/>
        </p:nvSpPr>
        <p:spPr>
          <a:xfrm>
            <a:off x="1295027" y="2628900"/>
            <a:ext cx="3276401" cy="358890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And the rest…</a:t>
            </a:r>
          </a:p>
        </p:txBody>
      </p:sp>
      <mc:AlternateContent xmlns:mc="http://schemas.openxmlformats.org/markup-compatibility/2006" xmlns:a14="http://schemas.microsoft.com/office/drawing/2010/main">
        <mc:Choice Requires="a14">
          <p:sp>
            <p:nvSpPr>
              <p:cNvPr id="12" name="TextBox 11"/>
              <p:cNvSpPr txBox="1"/>
              <p:nvPr/>
            </p:nvSpPr>
            <p:spPr>
              <a:xfrm>
                <a:off x="5417390" y="1926045"/>
                <a:ext cx="3307510" cy="286232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err="1"/>
                  <a:t>Froflections</a:t>
                </a:r>
                <a:r>
                  <a:rPr lang="en-GB" dirty="0"/>
                  <a:t>: Previously we factorised out the 3. This is because </a:t>
                </a:r>
                <a14:m>
                  <m:oMath xmlns:m="http://schemas.openxmlformats.org/officeDocument/2006/math">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−18</m:t>
                    </m:r>
                    <m:r>
                      <a:rPr lang="en-GB" b="0" i="1" smtClean="0">
                        <a:latin typeface="Cambria Math" panose="02040503050406030204" pitchFamily="18" charset="0"/>
                      </a:rPr>
                      <m:t>𝑥</m:t>
                    </m:r>
                    <m:r>
                      <a:rPr lang="en-GB" b="0" i="1" smtClean="0">
                        <a:latin typeface="Cambria Math" panose="02040503050406030204" pitchFamily="18" charset="0"/>
                      </a:rPr>
                      <m:t>+4</m:t>
                    </m:r>
                  </m:oMath>
                </a14:m>
                <a:r>
                  <a:rPr lang="en-GB" dirty="0"/>
                  <a:t> on its own is an </a:t>
                </a:r>
                <a:r>
                  <a:rPr lang="en-GB" b="1" dirty="0"/>
                  <a:t>expression, </a:t>
                </a:r>
                <a:r>
                  <a:rPr lang="en-GB" dirty="0"/>
                  <a:t>so dividing by 3 (instead of factorising) would change the expression.</a:t>
                </a:r>
              </a:p>
              <a:p>
                <a:endParaRPr lang="en-GB" dirty="0"/>
              </a:p>
              <a:p>
                <a:r>
                  <a:rPr lang="en-GB" dirty="0"/>
                  <a:t>However, in an equation, we can divide both sides by 3 without affecting the solutions.</a:t>
                </a:r>
              </a:p>
            </p:txBody>
          </p:sp>
        </mc:Choice>
        <mc:Fallback xmlns="">
          <p:sp>
            <p:nvSpPr>
              <p:cNvPr id="12" name="TextBox 11"/>
              <p:cNvSpPr txBox="1">
                <a:spLocks noRot="1" noChangeAspect="1" noMove="1" noResize="1" noEditPoints="1" noAdjustHandles="1" noChangeArrowheads="1" noChangeShapeType="1" noTextEdit="1"/>
              </p:cNvSpPr>
              <p:nvPr/>
            </p:nvSpPr>
            <p:spPr>
              <a:xfrm>
                <a:off x="5417390" y="1926045"/>
                <a:ext cx="3307510" cy="2862322"/>
              </a:xfrm>
              <a:prstGeom prst="rect">
                <a:avLst/>
              </a:prstGeom>
              <a:blipFill>
                <a:blip r:embed="rId4"/>
                <a:stretch>
                  <a:fillRect l="-1282" t="-846" r="-366" b="-2114"/>
                </a:stretch>
              </a:blipFill>
            </p:spPr>
            <p:txBody>
              <a:bodyPr/>
              <a:lstStyle/>
              <a:p>
                <a:r>
                  <a:rPr lang="en-GB">
                    <a:noFill/>
                  </a:rPr>
                  <a:t> </a:t>
                </a:r>
              </a:p>
            </p:txBody>
          </p:sp>
        </mc:Fallback>
      </mc:AlternateContent>
    </p:spTree>
    <p:extLst>
      <p:ext uri="{BB962C8B-B14F-4D97-AF65-F5344CB8AC3E}">
        <p14:creationId xmlns:p14="http://schemas.microsoft.com/office/powerpoint/2010/main" val="427797396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nextCondLst>
                <p:cond evt="onClick" delay="0">
                  <p:tgtEl>
                    <p:spTgt spid="9"/>
                  </p:tgtEl>
                </p:cond>
              </p:nextCondLst>
            </p:seq>
            <p:seq concurrent="1" nextAc="seek">
              <p:cTn id="12" restart="whenNotActive" fill="hold" evtFilter="cancelBubble" nodeType="interactiveSeq">
                <p:stCondLst>
                  <p:cond evt="onClick" delay="0">
                    <p:tgtEl>
                      <p:spTgt spid="11"/>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9" grpId="0" animBg="1"/>
      <p:bldP spid="11" grpId="0" animBg="1"/>
      <p:bldP spid="1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a:solidFill>
                  <a:srgbClr val="92D050"/>
                </a:solidFill>
              </a:rPr>
              <a:t>AS Pure Chapter 3 :: </a:t>
            </a:r>
            <a:r>
              <a:rPr lang="en-GB" dirty="0"/>
              <a:t>Equations</a:t>
            </a:r>
          </a:p>
        </p:txBody>
      </p:sp>
      <p:sp>
        <p:nvSpPr>
          <p:cNvPr id="3" name="Subtitle 2"/>
          <p:cNvSpPr>
            <a:spLocks noGrp="1"/>
          </p:cNvSpPr>
          <p:nvPr>
            <p:ph type="subTitle" idx="1"/>
          </p:nvPr>
        </p:nvSpPr>
        <p:spPr>
          <a:xfrm>
            <a:off x="1079612" y="3986542"/>
            <a:ext cx="6984776" cy="1076193"/>
          </a:xfrm>
        </p:spPr>
        <p:txBody>
          <a:bodyPr>
            <a:normAutofit fontScale="92500" lnSpcReduction="10000"/>
          </a:bodyPr>
          <a:lstStyle/>
          <a:p>
            <a:r>
              <a:rPr lang="en-GB" sz="2800" dirty="0" err="1"/>
              <a:t>Powerpoint</a:t>
            </a:r>
            <a:r>
              <a:rPr lang="en-GB" sz="2800" dirty="0"/>
              <a:t> slides courtesy of Dr Frost maths</a:t>
            </a:r>
          </a:p>
          <a:p>
            <a:r>
              <a:rPr lang="en-GB" sz="2000" b="1" dirty="0"/>
              <a:t>www.drfrostmaths.com</a:t>
            </a:r>
            <a:br>
              <a:rPr lang="en-GB" sz="2000" b="1" dirty="0"/>
            </a:br>
            <a:r>
              <a:rPr lang="en-GB" sz="2000" b="1" dirty="0"/>
              <a:t>@DrFrostMaths</a:t>
            </a:r>
            <a:r>
              <a:rPr lang="en-GB" sz="2000" dirty="0"/>
              <a:t> </a:t>
            </a:r>
          </a:p>
        </p:txBody>
      </p:sp>
      <p:cxnSp>
        <p:nvCxnSpPr>
          <p:cNvPr id="8" name="Straight Connector 7"/>
          <p:cNvCxnSpPr/>
          <p:nvPr/>
        </p:nvCxnSpPr>
        <p:spPr>
          <a:xfrm>
            <a:off x="0" y="1268760"/>
            <a:ext cx="91440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5" descr="Shape&#10;&#10;Description automatically generated">
            <a:extLst>
              <a:ext uri="{FF2B5EF4-FFF2-40B4-BE49-F238E27FC236}">
                <a16:creationId xmlns:a16="http://schemas.microsoft.com/office/drawing/2014/main" id="{560B9A9D-6763-532D-0312-8185AFB75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3" y="0"/>
            <a:ext cx="909639" cy="1209726"/>
          </a:xfrm>
          <a:prstGeom prst="rect">
            <a:avLst/>
          </a:prstGeom>
        </p:spPr>
      </p:pic>
      <p:pic>
        <p:nvPicPr>
          <p:cNvPr id="11" name="Picture 10" descr="Logo, circle&#10;&#10;Description automatically generated">
            <a:extLst>
              <a:ext uri="{FF2B5EF4-FFF2-40B4-BE49-F238E27FC236}">
                <a16:creationId xmlns:a16="http://schemas.microsoft.com/office/drawing/2014/main" id="{35080EA8-5201-68C6-9A4C-4645FA73DC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4368" y="44624"/>
            <a:ext cx="1134368" cy="1134368"/>
          </a:xfrm>
          <a:prstGeom prst="rect">
            <a:avLst/>
          </a:prstGeom>
        </p:spPr>
      </p:pic>
      <p:sp>
        <p:nvSpPr>
          <p:cNvPr id="7" name="TextBox 6">
            <a:extLst>
              <a:ext uri="{FF2B5EF4-FFF2-40B4-BE49-F238E27FC236}">
                <a16:creationId xmlns:a16="http://schemas.microsoft.com/office/drawing/2014/main" id="{1CDA55D4-88CA-B95D-4ECD-82AB30265CE4}"/>
              </a:ext>
            </a:extLst>
          </p:cNvPr>
          <p:cNvSpPr txBox="1"/>
          <p:nvPr/>
        </p:nvSpPr>
        <p:spPr>
          <a:xfrm>
            <a:off x="3203848" y="5611249"/>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Exercises 15-17</a:t>
            </a:r>
          </a:p>
        </p:txBody>
      </p:sp>
    </p:spTree>
    <p:extLst>
      <p:ext uri="{BB962C8B-B14F-4D97-AF65-F5344CB8AC3E}">
        <p14:creationId xmlns:p14="http://schemas.microsoft.com/office/powerpoint/2010/main" val="216769824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Chapter Overview</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23528" y="764704"/>
            <a:ext cx="8136904" cy="369332"/>
          </a:xfrm>
          <a:prstGeom prst="rect">
            <a:avLst/>
          </a:prstGeom>
          <a:noFill/>
        </p:spPr>
        <p:txBody>
          <a:bodyPr wrap="square" rtlCol="0">
            <a:spAutoFit/>
          </a:bodyPr>
          <a:lstStyle/>
          <a:p>
            <a:r>
              <a:rPr lang="en-GB" dirty="0"/>
              <a:t>There is little new content in this chapter since GCSE.</a:t>
            </a:r>
          </a:p>
        </p:txBody>
      </p:sp>
      <mc:AlternateContent xmlns:mc="http://schemas.openxmlformats.org/markup-compatibility/2006" xmlns:a14="http://schemas.microsoft.com/office/drawing/2010/main">
        <mc:Choice Requires="a14">
          <p:sp>
            <p:nvSpPr>
              <p:cNvPr id="6" name="TextBox 5"/>
              <p:cNvSpPr txBox="1"/>
              <p:nvPr/>
            </p:nvSpPr>
            <p:spPr>
              <a:xfrm>
                <a:off x="623592" y="1890405"/>
                <a:ext cx="2724272" cy="92333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=11</m:t>
                      </m:r>
                    </m:oMath>
                    <m:oMath xmlns:m="http://schemas.openxmlformats.org/officeDocument/2006/math">
                      <m:r>
                        <a:rPr lang="en-GB" b="0" i="1" smtClean="0">
                          <a:latin typeface="Cambria Math" panose="02040503050406030204" pitchFamily="18" charset="0"/>
                        </a:rPr>
                        <m:t>𝑥𝑦</m:t>
                      </m:r>
                      <m:r>
                        <a:rPr lang="en-GB" b="0" i="1" smtClean="0">
                          <a:latin typeface="Cambria Math" panose="02040503050406030204" pitchFamily="18" charset="0"/>
                        </a:rPr>
                        <m:t>=30</m:t>
                      </m:r>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23592" y="1890405"/>
                <a:ext cx="2724272" cy="923330"/>
              </a:xfrm>
              <a:prstGeom prst="rect">
                <a:avLst/>
              </a:prstGeom>
              <a:blipFill>
                <a:blip r:embed="rId2"/>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7" name="TextBox 6"/>
          <p:cNvSpPr txBox="1"/>
          <p:nvPr/>
        </p:nvSpPr>
        <p:spPr>
          <a:xfrm>
            <a:off x="623592" y="1542233"/>
            <a:ext cx="2724272"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1</a:t>
            </a:r>
            <a:r>
              <a:rPr lang="en-GB" dirty="0"/>
              <a:t>:: Simultaneous Equations</a:t>
            </a:r>
          </a:p>
        </p:txBody>
      </p:sp>
      <mc:AlternateContent xmlns:mc="http://schemas.openxmlformats.org/markup-compatibility/2006" xmlns:a14="http://schemas.microsoft.com/office/drawing/2010/main">
        <mc:Choice Requires="a14">
          <p:sp>
            <p:nvSpPr>
              <p:cNvPr id="8" name="TextBox 7"/>
              <p:cNvSpPr txBox="1"/>
              <p:nvPr/>
            </p:nvSpPr>
            <p:spPr>
              <a:xfrm>
                <a:off x="3610017" y="1841425"/>
                <a:ext cx="3969877" cy="646331"/>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Find the points of intersection of </a:t>
                </a:r>
                <a:br>
                  <a:rPr lang="en-GB" dirty="0"/>
                </a:br>
                <a14:m>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=3</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+4</m:t>
                    </m:r>
                  </m:oMath>
                </a14:m>
                <a:r>
                  <a:rPr lang="en-GB" dirty="0"/>
                  <a:t> and </a:t>
                </a:r>
                <a14:m>
                  <m:oMath xmlns:m="http://schemas.openxmlformats.org/officeDocument/2006/math">
                    <m:r>
                      <a:rPr lang="en-GB" b="0" i="1" smtClean="0">
                        <a:latin typeface="Cambria Math" panose="02040503050406030204" pitchFamily="18" charset="0"/>
                      </a:rPr>
                      <m:t>7</m:t>
                    </m:r>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+3=0</m:t>
                    </m:r>
                  </m:oMath>
                </a14:m>
                <a:endParaRPr lang="en-GB" dirty="0"/>
              </a:p>
            </p:txBody>
          </p:sp>
        </mc:Choice>
        <mc:Fallback xmlns="">
          <p:sp>
            <p:nvSpPr>
              <p:cNvPr id="8" name="TextBox 7"/>
              <p:cNvSpPr txBox="1">
                <a:spLocks noRot="1" noChangeAspect="1" noMove="1" noResize="1" noEditPoints="1" noAdjustHandles="1" noChangeArrowheads="1" noChangeShapeType="1" noTextEdit="1"/>
              </p:cNvSpPr>
              <p:nvPr/>
            </p:nvSpPr>
            <p:spPr>
              <a:xfrm>
                <a:off x="3610017" y="1841425"/>
                <a:ext cx="3969877" cy="646331"/>
              </a:xfrm>
              <a:prstGeom prst="rect">
                <a:avLst/>
              </a:prstGeom>
              <a:blipFill>
                <a:blip r:embed="rId3"/>
                <a:stretch>
                  <a:fillRect b="-2308"/>
                </a:stretch>
              </a:blipFill>
              <a:effectLst>
                <a:outerShdw blurRad="63500" sx="102000" sy="102000" algn="ctr" rotWithShape="0">
                  <a:prstClr val="black">
                    <a:alpha val="40000"/>
                  </a:prstClr>
                </a:outerShdw>
              </a:effectLst>
            </p:spPr>
            <p:txBody>
              <a:bodyPr/>
              <a:lstStyle/>
              <a:p>
                <a:r>
                  <a:rPr lang="en-GB">
                    <a:noFill/>
                  </a:rPr>
                  <a:t> </a:t>
                </a:r>
              </a:p>
            </p:txBody>
          </p:sp>
        </mc:Fallback>
      </mc:AlternateContent>
      <p:sp>
        <p:nvSpPr>
          <p:cNvPr id="9" name="TextBox 8"/>
          <p:cNvSpPr txBox="1"/>
          <p:nvPr/>
        </p:nvSpPr>
        <p:spPr>
          <a:xfrm>
            <a:off x="3610018" y="1497509"/>
            <a:ext cx="3969876" cy="36933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b="1" dirty="0"/>
              <a:t>2</a:t>
            </a:r>
            <a:r>
              <a:rPr lang="en-GB" dirty="0"/>
              <a:t>:: Simultaneous Equations using Graphs</a:t>
            </a:r>
          </a:p>
        </p:txBody>
      </p:sp>
    </p:spTree>
    <p:extLst>
      <p:ext uri="{BB962C8B-B14F-4D97-AF65-F5344CB8AC3E}">
        <p14:creationId xmlns:p14="http://schemas.microsoft.com/office/powerpoint/2010/main" val="188711404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Solutions sets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8" name="TextBox 7"/>
          <p:cNvSpPr txBox="1"/>
          <p:nvPr/>
        </p:nvSpPr>
        <p:spPr>
          <a:xfrm>
            <a:off x="755576" y="1175489"/>
            <a:ext cx="5040560" cy="369332"/>
          </a:xfrm>
          <a:prstGeom prst="rect">
            <a:avLst/>
          </a:prstGeom>
          <a:noFill/>
        </p:spPr>
        <p:txBody>
          <a:bodyPr wrap="square" rtlCol="0">
            <a:spAutoFit/>
          </a:bodyPr>
          <a:lstStyle/>
          <a:p>
            <a:r>
              <a:rPr lang="en-GB" dirty="0"/>
              <a:t>The solution(s) to an equation may be:</a:t>
            </a:r>
          </a:p>
        </p:txBody>
      </p:sp>
      <mc:AlternateContent xmlns:mc="http://schemas.openxmlformats.org/markup-compatibility/2006" xmlns:a14="http://schemas.microsoft.com/office/drawing/2010/main">
        <mc:Choice Requires="a14">
          <p:sp>
            <p:nvSpPr>
              <p:cNvPr id="12" name="TextBox 11"/>
              <p:cNvSpPr txBox="1"/>
              <p:nvPr/>
            </p:nvSpPr>
            <p:spPr>
              <a:xfrm>
                <a:off x="4139952" y="1639147"/>
                <a:ext cx="244827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+1=5</m:t>
                      </m:r>
                    </m:oMath>
                  </m:oMathPara>
                </a14:m>
                <a:endParaRPr lang="en-GB" sz="2400" dirty="0"/>
              </a:p>
            </p:txBody>
          </p:sp>
        </mc:Choice>
        <mc:Fallback xmlns="">
          <p:sp>
            <p:nvSpPr>
              <p:cNvPr id="12" name="TextBox 11"/>
              <p:cNvSpPr txBox="1">
                <a:spLocks noRot="1" noChangeAspect="1" noMove="1" noResize="1" noEditPoints="1" noAdjustHandles="1" noChangeArrowheads="1" noChangeShapeType="1" noTextEdit="1"/>
              </p:cNvSpPr>
              <p:nvPr/>
            </p:nvSpPr>
            <p:spPr>
              <a:xfrm>
                <a:off x="4139952" y="1639147"/>
                <a:ext cx="2448272" cy="461665"/>
              </a:xfrm>
              <a:prstGeom prst="rect">
                <a:avLst/>
              </a:prstGeom>
              <a:blipFill>
                <a:blip r:embed="rId3"/>
                <a:stretch>
                  <a:fillRect/>
                </a:stretch>
              </a:blipFill>
            </p:spPr>
            <p:txBody>
              <a:bodyPr/>
              <a:lstStyle/>
              <a:p>
                <a:r>
                  <a:rPr lang="en-GB">
                    <a:noFill/>
                  </a:rPr>
                  <a:t> </a:t>
                </a:r>
              </a:p>
            </p:txBody>
          </p:sp>
        </mc:Fallback>
      </mc:AlternateContent>
      <p:sp>
        <p:nvSpPr>
          <p:cNvPr id="13" name="TextBox 12"/>
          <p:cNvSpPr txBox="1"/>
          <p:nvPr/>
        </p:nvSpPr>
        <p:spPr>
          <a:xfrm>
            <a:off x="1763688" y="1731480"/>
            <a:ext cx="2218765"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A single value:</a:t>
            </a:r>
            <a:endParaRPr lang="en-GB" dirty="0"/>
          </a:p>
        </p:txBody>
      </p:sp>
      <p:sp>
        <p:nvSpPr>
          <p:cNvPr id="31" name="TextBox 30"/>
          <p:cNvSpPr txBox="1"/>
          <p:nvPr/>
        </p:nvSpPr>
        <p:spPr>
          <a:xfrm>
            <a:off x="1763687" y="2318249"/>
            <a:ext cx="2218765"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Multiple values:</a:t>
            </a:r>
            <a:endParaRPr lang="en-GB" dirty="0"/>
          </a:p>
        </p:txBody>
      </p:sp>
      <mc:AlternateContent xmlns:mc="http://schemas.openxmlformats.org/markup-compatibility/2006" xmlns:a14="http://schemas.microsoft.com/office/drawing/2010/main">
        <mc:Choice Requires="a14">
          <p:sp>
            <p:nvSpPr>
              <p:cNvPr id="32" name="TextBox 31"/>
              <p:cNvSpPr txBox="1"/>
              <p:nvPr/>
            </p:nvSpPr>
            <p:spPr>
              <a:xfrm>
                <a:off x="4499992" y="2287471"/>
                <a:ext cx="2448272"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+3</m:t>
                      </m:r>
                      <m:r>
                        <a:rPr lang="en-GB" sz="2400" b="0" i="1" smtClean="0">
                          <a:latin typeface="Cambria Math" panose="02040503050406030204" pitchFamily="18" charset="0"/>
                        </a:rPr>
                        <m:t>𝑥</m:t>
                      </m:r>
                      <m:r>
                        <a:rPr lang="en-GB" sz="2400" b="0" i="1" smtClean="0">
                          <a:latin typeface="Cambria Math" panose="02040503050406030204" pitchFamily="18" charset="0"/>
                        </a:rPr>
                        <m:t>+2=0</m:t>
                      </m:r>
                    </m:oMath>
                  </m:oMathPara>
                </a14:m>
                <a:endParaRPr lang="en-GB" sz="2400" dirty="0"/>
              </a:p>
            </p:txBody>
          </p:sp>
        </mc:Choice>
        <mc:Fallback xmlns="">
          <p:sp>
            <p:nvSpPr>
              <p:cNvPr id="32" name="TextBox 31"/>
              <p:cNvSpPr txBox="1">
                <a:spLocks noRot="1" noChangeAspect="1" noMove="1" noResize="1" noEditPoints="1" noAdjustHandles="1" noChangeArrowheads="1" noChangeShapeType="1" noTextEdit="1"/>
              </p:cNvSpPr>
              <p:nvPr/>
            </p:nvSpPr>
            <p:spPr>
              <a:xfrm>
                <a:off x="4499992" y="2287471"/>
                <a:ext cx="2448272" cy="461665"/>
              </a:xfrm>
              <a:prstGeom prst="rect">
                <a:avLst/>
              </a:prstGeom>
              <a:blipFill>
                <a:blip r:embed="rId4"/>
                <a:stretch>
                  <a:fillRect/>
                </a:stretch>
              </a:blipFill>
            </p:spPr>
            <p:txBody>
              <a:bodyPr/>
              <a:lstStyle/>
              <a:p>
                <a:r>
                  <a:rPr lang="en-GB">
                    <a:noFill/>
                  </a:rPr>
                  <a:t> </a:t>
                </a:r>
              </a:p>
            </p:txBody>
          </p:sp>
        </mc:Fallback>
      </mc:AlternateContent>
      <p:sp>
        <p:nvSpPr>
          <p:cNvPr id="33" name="TextBox 32"/>
          <p:cNvSpPr txBox="1"/>
          <p:nvPr/>
        </p:nvSpPr>
        <p:spPr>
          <a:xfrm>
            <a:off x="1763687" y="2905018"/>
            <a:ext cx="2218765" cy="70788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An infinitely large set of values:</a:t>
            </a:r>
            <a:endParaRPr lang="en-GB" dirty="0"/>
          </a:p>
        </p:txBody>
      </p:sp>
      <mc:AlternateContent xmlns:mc="http://schemas.openxmlformats.org/markup-compatibility/2006" xmlns:a14="http://schemas.microsoft.com/office/drawing/2010/main">
        <mc:Choice Requires="a14">
          <p:sp>
            <p:nvSpPr>
              <p:cNvPr id="34" name="TextBox 33"/>
              <p:cNvSpPr txBox="1"/>
              <p:nvPr/>
            </p:nvSpPr>
            <p:spPr>
              <a:xfrm>
                <a:off x="4581854" y="3052316"/>
                <a:ext cx="2448272" cy="46166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&gt;3</m:t>
                      </m:r>
                    </m:oMath>
                  </m:oMathPara>
                </a14:m>
                <a:endParaRPr lang="en-GB" sz="2400" dirty="0"/>
              </a:p>
            </p:txBody>
          </p:sp>
        </mc:Choice>
        <mc:Fallback xmlns="">
          <p:sp>
            <p:nvSpPr>
              <p:cNvPr id="34" name="TextBox 33"/>
              <p:cNvSpPr txBox="1">
                <a:spLocks noRot="1" noChangeAspect="1" noMove="1" noResize="1" noEditPoints="1" noAdjustHandles="1" noChangeArrowheads="1" noChangeShapeType="1" noTextEdit="1"/>
              </p:cNvSpPr>
              <p:nvPr/>
            </p:nvSpPr>
            <p:spPr>
              <a:xfrm>
                <a:off x="4581854" y="3052316"/>
                <a:ext cx="2448272" cy="461665"/>
              </a:xfrm>
              <a:prstGeom prst="rect">
                <a:avLst/>
              </a:prstGeom>
              <a:blipFill>
                <a:blip r:embed="rId5"/>
                <a:stretch>
                  <a:fillRect/>
                </a:stretch>
              </a:blipFill>
            </p:spPr>
            <p:txBody>
              <a:bodyPr/>
              <a:lstStyle/>
              <a:p>
                <a:r>
                  <a:rPr lang="en-GB">
                    <a:noFill/>
                  </a:rPr>
                  <a:t> </a:t>
                </a:r>
              </a:p>
            </p:txBody>
          </p:sp>
        </mc:Fallback>
      </mc:AlternateContent>
      <p:sp>
        <p:nvSpPr>
          <p:cNvPr id="35" name="TextBox 34"/>
          <p:cNvSpPr txBox="1"/>
          <p:nvPr/>
        </p:nvSpPr>
        <p:spPr>
          <a:xfrm>
            <a:off x="1763687" y="3799563"/>
            <a:ext cx="2218765"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No (real) values!</a:t>
            </a:r>
            <a:endParaRPr lang="en-GB" dirty="0"/>
          </a:p>
        </p:txBody>
      </p:sp>
      <mc:AlternateContent xmlns:mc="http://schemas.openxmlformats.org/markup-compatibility/2006" xmlns:a14="http://schemas.microsoft.com/office/drawing/2010/main">
        <mc:Choice Requires="a14">
          <p:sp>
            <p:nvSpPr>
              <p:cNvPr id="36" name="TextBox 35"/>
              <p:cNvSpPr txBox="1"/>
              <p:nvPr/>
            </p:nvSpPr>
            <p:spPr>
              <a:xfrm>
                <a:off x="4581854" y="3743454"/>
                <a:ext cx="2448272" cy="46166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m:t>
                      </m:r>
                    </m:oMath>
                  </m:oMathPara>
                </a14:m>
                <a:endParaRPr lang="en-GB" sz="2400" dirty="0"/>
              </a:p>
            </p:txBody>
          </p:sp>
        </mc:Choice>
        <mc:Fallback xmlns="">
          <p:sp>
            <p:nvSpPr>
              <p:cNvPr id="36" name="TextBox 35"/>
              <p:cNvSpPr txBox="1">
                <a:spLocks noRot="1" noChangeAspect="1" noMove="1" noResize="1" noEditPoints="1" noAdjustHandles="1" noChangeArrowheads="1" noChangeShapeType="1" noTextEdit="1"/>
              </p:cNvSpPr>
              <p:nvPr/>
            </p:nvSpPr>
            <p:spPr>
              <a:xfrm>
                <a:off x="4581854" y="3743454"/>
                <a:ext cx="2448272" cy="461665"/>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7" name="TextBox 36"/>
              <p:cNvSpPr txBox="1"/>
              <p:nvPr/>
            </p:nvSpPr>
            <p:spPr>
              <a:xfrm>
                <a:off x="640550" y="4878721"/>
                <a:ext cx="7762292" cy="1200329"/>
              </a:xfrm>
              <a:prstGeom prst="rect">
                <a:avLst/>
              </a:prstGeom>
              <a:noFill/>
            </p:spPr>
            <p:txBody>
              <a:bodyPr wrap="square" rtlCol="0">
                <a:spAutoFit/>
              </a:bodyPr>
              <a:lstStyle/>
              <a:p>
                <a:r>
                  <a:rPr lang="en-GB" dirty="0"/>
                  <a:t>The point is that you shouldn’t think of the solution to an equation/inequality as an ‘answer’, but a </a:t>
                </a:r>
                <a:r>
                  <a:rPr lang="en-GB" b="1" u="sng" dirty="0"/>
                  <a:t>set</a:t>
                </a:r>
                <a:r>
                  <a:rPr lang="en-GB" dirty="0"/>
                  <a:t> of values, which might just be a set of 1 value (known as a singleton set), a set of no values (i.e. the empty set </a:t>
                </a:r>
                <a14:m>
                  <m:oMath xmlns:m="http://schemas.openxmlformats.org/officeDocument/2006/math">
                    <m:r>
                      <a:rPr lang="en-GB" b="0" i="1" smtClean="0">
                        <a:latin typeface="Cambria Math" panose="02040503050406030204" pitchFamily="18" charset="0"/>
                      </a:rPr>
                      <m:t>∅</m:t>
                    </m:r>
                  </m:oMath>
                </a14:m>
                <a:r>
                  <a:rPr lang="en-GB" dirty="0"/>
                  <a:t>), or an infinite set (in the last example above, this was </a:t>
                </a:r>
                <a14:m>
                  <m:oMath xmlns:m="http://schemas.openxmlformats.org/officeDocument/2006/math">
                    <m:r>
                      <a:rPr lang="en-GB" b="0" i="1" smtClean="0">
                        <a:latin typeface="Cambria Math" panose="02040503050406030204" pitchFamily="18" charset="0"/>
                      </a:rPr>
                      <m:t>ℝ</m:t>
                    </m:r>
                  </m:oMath>
                </a14:m>
                <a:r>
                  <a:rPr lang="en-GB" dirty="0"/>
                  <a:t>)</a:t>
                </a:r>
              </a:p>
            </p:txBody>
          </p:sp>
        </mc:Choice>
        <mc:Fallback xmlns="">
          <p:sp>
            <p:nvSpPr>
              <p:cNvPr id="37" name="TextBox 36"/>
              <p:cNvSpPr txBox="1">
                <a:spLocks noRot="1" noChangeAspect="1" noMove="1" noResize="1" noEditPoints="1" noAdjustHandles="1" noChangeArrowheads="1" noChangeShapeType="1" noTextEdit="1"/>
              </p:cNvSpPr>
              <p:nvPr/>
            </p:nvSpPr>
            <p:spPr>
              <a:xfrm>
                <a:off x="640550" y="4878721"/>
                <a:ext cx="7762292" cy="1200329"/>
              </a:xfrm>
              <a:prstGeom prst="rect">
                <a:avLst/>
              </a:prstGeom>
              <a:blipFill>
                <a:blip r:embed="rId10"/>
                <a:stretch>
                  <a:fillRect l="-628" t="-2538" b="-7107"/>
                </a:stretch>
              </a:blipFill>
            </p:spPr>
            <p:txBody>
              <a:bodyPr/>
              <a:lstStyle/>
              <a:p>
                <a:r>
                  <a:rPr lang="en-GB">
                    <a:noFill/>
                  </a:rPr>
                  <a:t> </a:t>
                </a:r>
              </a:p>
            </p:txBody>
          </p:sp>
        </mc:Fallback>
      </mc:AlternateContent>
      <p:sp>
        <p:nvSpPr>
          <p:cNvPr id="38" name="TextBox 37"/>
          <p:cNvSpPr txBox="1"/>
          <p:nvPr/>
        </p:nvSpPr>
        <p:spPr>
          <a:xfrm>
            <a:off x="1763686" y="4326459"/>
            <a:ext cx="2218765" cy="400110"/>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Every value!</a:t>
            </a:r>
            <a:endParaRPr lang="en-GB" dirty="0"/>
          </a:p>
        </p:txBody>
      </p:sp>
      <mc:AlternateContent xmlns:mc="http://schemas.openxmlformats.org/markup-compatibility/2006" xmlns:a14="http://schemas.microsoft.com/office/drawing/2010/main">
        <mc:Choice Requires="a14">
          <p:sp>
            <p:nvSpPr>
              <p:cNvPr id="39" name="TextBox 38"/>
              <p:cNvSpPr txBox="1"/>
              <p:nvPr/>
            </p:nvSpPr>
            <p:spPr>
              <a:xfrm>
                <a:off x="4581854" y="4266784"/>
                <a:ext cx="2726450" cy="461665"/>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𝑥</m:t>
                      </m:r>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oMath>
                  </m:oMathPara>
                </a14:m>
                <a:endParaRPr lang="en-GB" sz="2400" dirty="0"/>
              </a:p>
            </p:txBody>
          </p:sp>
        </mc:Choice>
        <mc:Fallback xmlns="">
          <p:sp>
            <p:nvSpPr>
              <p:cNvPr id="39" name="TextBox 38"/>
              <p:cNvSpPr txBox="1">
                <a:spLocks noRot="1" noChangeAspect="1" noMove="1" noResize="1" noEditPoints="1" noAdjustHandles="1" noChangeArrowheads="1" noChangeShapeType="1" noTextEdit="1"/>
              </p:cNvSpPr>
              <p:nvPr/>
            </p:nvSpPr>
            <p:spPr>
              <a:xfrm>
                <a:off x="4581854" y="4266784"/>
                <a:ext cx="2726450" cy="461665"/>
              </a:xfrm>
              <a:prstGeom prst="rect">
                <a:avLst/>
              </a:prstGeom>
              <a:blipFill>
                <a:blip r:embed="rId11"/>
                <a:stretch>
                  <a:fillRect/>
                </a:stretch>
              </a:blipFill>
            </p:spPr>
            <p:txBody>
              <a:bodyPr/>
              <a:lstStyle/>
              <a:p>
                <a:r>
                  <a:rPr lang="en-GB">
                    <a:noFill/>
                  </a:rPr>
                  <a:t> </a:t>
                </a:r>
              </a:p>
            </p:txBody>
          </p:sp>
        </mc:Fallback>
      </mc:AlternateContent>
      <p:sp>
        <p:nvSpPr>
          <p:cNvPr id="15" name="Rectangle 14"/>
          <p:cNvSpPr/>
          <p:nvPr/>
        </p:nvSpPr>
        <p:spPr>
          <a:xfrm>
            <a:off x="1362717" y="6164382"/>
            <a:ext cx="6274550" cy="43204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a:latin typeface="Wingdings" panose="05000000000000000000" pitchFamily="2" charset="2"/>
              </a:rPr>
              <a:t>!</a:t>
            </a:r>
            <a:r>
              <a:rPr lang="en-GB" dirty="0"/>
              <a:t> The solutions to an equation are known as the </a:t>
            </a:r>
            <a:r>
              <a:rPr lang="en-GB" b="1" dirty="0"/>
              <a:t>solution set</a:t>
            </a:r>
            <a:r>
              <a:rPr lang="en-GB" dirty="0"/>
              <a:t>.</a:t>
            </a:r>
          </a:p>
        </p:txBody>
      </p:sp>
    </p:spTree>
    <p:extLst>
      <p:ext uri="{BB962C8B-B14F-4D97-AF65-F5344CB8AC3E}">
        <p14:creationId xmlns:p14="http://schemas.microsoft.com/office/powerpoint/2010/main" val="194039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fade">
                                      <p:cBhvr>
                                        <p:cTn id="23" dur="500"/>
                                        <p:tgtEl>
                                          <p:spTgt spid="3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fade">
                                      <p:cBhvr>
                                        <p:cTn id="34" dur="500"/>
                                        <p:tgtEl>
                                          <p:spTgt spid="3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500"/>
                                        <p:tgtEl>
                                          <p:spTgt spid="39"/>
                                        </p:tgtEl>
                                      </p:cBhvr>
                                    </p:animEffec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31" grpId="0" animBg="1"/>
      <p:bldP spid="32" grpId="0"/>
      <p:bldP spid="33" grpId="0" animBg="1"/>
      <p:bldP spid="34" grpId="0"/>
      <p:bldP spid="35" grpId="0" animBg="1"/>
      <p:bldP spid="36" grpId="0"/>
      <p:bldP spid="37" grpId="0"/>
      <p:bldP spid="38" grpId="0" animBg="1"/>
      <p:bldP spid="39" grpId="0"/>
      <p:bldP spid="1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Solutions sets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95536" y="699099"/>
            <a:ext cx="7344816" cy="923330"/>
          </a:xfrm>
          <a:prstGeom prst="rect">
            <a:avLst/>
          </a:prstGeom>
          <a:noFill/>
        </p:spPr>
        <p:txBody>
          <a:bodyPr wrap="square" rtlCol="0">
            <a:spAutoFit/>
          </a:bodyPr>
          <a:lstStyle/>
          <a:p>
            <a:r>
              <a:rPr lang="en-GB" dirty="0"/>
              <a:t>For simultaneous equations, the same is true, except each ‘solution’ in the solution set is an assignment to </a:t>
            </a:r>
            <a:r>
              <a:rPr lang="en-GB" b="1" dirty="0"/>
              <a:t>multiple</a:t>
            </a:r>
            <a:r>
              <a:rPr lang="en-GB" dirty="0"/>
              <a:t> variables.</a:t>
            </a:r>
          </a:p>
          <a:p>
            <a:r>
              <a:rPr lang="en-GB" dirty="0"/>
              <a:t>All equations have to be satisfied </a:t>
            </a:r>
            <a:r>
              <a:rPr lang="en-GB" b="1" dirty="0"/>
              <a:t>at the same time, i.e. ‘simultaneously’</a:t>
            </a:r>
            <a:r>
              <a:rPr lang="en-GB" dirty="0"/>
              <a:t>.</a:t>
            </a:r>
          </a:p>
        </p:txBody>
      </p:sp>
      <p:sp>
        <p:nvSpPr>
          <p:cNvPr id="6" name="TextBox 5"/>
          <p:cNvSpPr txBox="1"/>
          <p:nvPr/>
        </p:nvSpPr>
        <p:spPr>
          <a:xfrm>
            <a:off x="357436" y="2444081"/>
            <a:ext cx="2218765" cy="400110"/>
          </a:xfrm>
          <a:prstGeom prst="rect">
            <a:avLst/>
          </a:prstGeom>
          <a:noFill/>
          <a:effectLst/>
        </p:spPr>
        <p:txBody>
          <a:bodyPr wrap="square" rtlCol="0">
            <a:spAutoFit/>
          </a:bodyPr>
          <a:lstStyle/>
          <a:p>
            <a:r>
              <a:rPr lang="en-GB" sz="2000" dirty="0"/>
              <a:t>A single solution:</a:t>
            </a:r>
            <a:endParaRPr lang="en-GB" dirty="0"/>
          </a:p>
        </p:txBody>
      </p:sp>
      <mc:AlternateContent xmlns:mc="http://schemas.openxmlformats.org/markup-compatibility/2006" xmlns:a14="http://schemas.microsoft.com/office/drawing/2010/main">
        <mc:Choice Requires="a14">
          <p:sp>
            <p:nvSpPr>
              <p:cNvPr id="7" name="TextBox 6"/>
              <p:cNvSpPr txBox="1"/>
              <p:nvPr/>
            </p:nvSpPr>
            <p:spPr>
              <a:xfrm>
                <a:off x="2791548" y="2405982"/>
                <a:ext cx="1861446" cy="83099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=9</m:t>
                      </m:r>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=1</m:t>
                      </m:r>
                    </m:oMath>
                  </m:oMathPara>
                </a14:m>
                <a:endParaRPr lang="en-GB" sz="2400" dirty="0"/>
              </a:p>
            </p:txBody>
          </p:sp>
        </mc:Choice>
        <mc:Fallback xmlns="">
          <p:sp>
            <p:nvSpPr>
              <p:cNvPr id="7" name="TextBox 6"/>
              <p:cNvSpPr txBox="1">
                <a:spLocks noRot="1" noChangeAspect="1" noMove="1" noResize="1" noEditPoints="1" noAdjustHandles="1" noChangeArrowheads="1" noChangeShapeType="1" noTextEdit="1"/>
              </p:cNvSpPr>
              <p:nvPr/>
            </p:nvSpPr>
            <p:spPr>
              <a:xfrm>
                <a:off x="2791548" y="2405982"/>
                <a:ext cx="1861446" cy="830997"/>
              </a:xfrm>
              <a:prstGeom prst="rect">
                <a:avLst/>
              </a:prstGeom>
              <a:blipFill>
                <a:blip r:embed="rId14"/>
                <a:stretch>
                  <a:fillRect b="-51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114900" y="2319852"/>
                <a:ext cx="3241700" cy="984885"/>
              </a:xfrm>
              <a:prstGeom prst="rect">
                <a:avLst/>
              </a:prstGeom>
              <a:noFill/>
            </p:spPr>
            <p:txBody>
              <a:bodyPr wrap="square" rtlCol="0">
                <a:spAutoFit/>
              </a:bodyPr>
              <a:lstStyle/>
              <a:p>
                <a:r>
                  <a:rPr lang="en-GB" sz="1600" b="1" dirty="0"/>
                  <a:t>Solution 1: </a:t>
                </a:r>
                <a14:m>
                  <m:oMath xmlns:m="http://schemas.openxmlformats.org/officeDocument/2006/math">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𝟓</m:t>
                    </m:r>
                    <m:r>
                      <a:rPr lang="en-GB" sz="1600" b="1" i="1">
                        <a:latin typeface="Cambria Math" panose="02040503050406030204" pitchFamily="18" charset="0"/>
                      </a:rPr>
                      <m:t>, </m:t>
                    </m:r>
                    <m:r>
                      <a:rPr lang="en-GB" sz="1600" b="1" i="1">
                        <a:latin typeface="Cambria Math" panose="02040503050406030204" pitchFamily="18" charset="0"/>
                      </a:rPr>
                      <m:t>𝒚</m:t>
                    </m:r>
                    <m:r>
                      <a:rPr lang="en-GB" sz="1600" b="1" i="1">
                        <a:latin typeface="Cambria Math" panose="02040503050406030204" pitchFamily="18" charset="0"/>
                      </a:rPr>
                      <m:t>=</m:t>
                    </m:r>
                    <m:r>
                      <a:rPr lang="en-GB" sz="1600" b="1" i="1">
                        <a:latin typeface="Cambria Math" panose="02040503050406030204" pitchFamily="18" charset="0"/>
                      </a:rPr>
                      <m:t>𝟒</m:t>
                    </m:r>
                  </m:oMath>
                </a14:m>
                <a:r>
                  <a:rPr lang="en-GB" sz="1600" b="1" dirty="0"/>
                  <a:t> </a:t>
                </a:r>
              </a:p>
              <a:p>
                <a:r>
                  <a:rPr lang="en-GB" sz="1400" dirty="0"/>
                  <a:t>To be precise here, the solution set is of size 1, but this solution is an assignment to multiple variables, i.e. a pair of values.</a:t>
                </a:r>
              </a:p>
            </p:txBody>
          </p:sp>
        </mc:Choice>
        <mc:Fallback xmlns="">
          <p:sp>
            <p:nvSpPr>
              <p:cNvPr id="8" name="TextBox 7"/>
              <p:cNvSpPr txBox="1">
                <a:spLocks noRot="1" noChangeAspect="1" noMove="1" noResize="1" noEditPoints="1" noAdjustHandles="1" noChangeArrowheads="1" noChangeShapeType="1" noTextEdit="1"/>
              </p:cNvSpPr>
              <p:nvPr/>
            </p:nvSpPr>
            <p:spPr>
              <a:xfrm>
                <a:off x="5114900" y="2319852"/>
                <a:ext cx="3241700" cy="984885"/>
              </a:xfrm>
              <a:prstGeom prst="rect">
                <a:avLst/>
              </a:prstGeom>
              <a:blipFill>
                <a:blip r:embed="rId15"/>
                <a:stretch>
                  <a:fillRect l="-940" t="-1863" b="-5590"/>
                </a:stretch>
              </a:blipFill>
            </p:spPr>
            <p:txBody>
              <a:bodyPr/>
              <a:lstStyle/>
              <a:p>
                <a:r>
                  <a:rPr lang="en-GB">
                    <a:noFill/>
                  </a:rPr>
                  <a:t> </a:t>
                </a:r>
              </a:p>
            </p:txBody>
          </p:sp>
        </mc:Fallback>
      </mc:AlternateContent>
      <p:sp>
        <p:nvSpPr>
          <p:cNvPr id="9" name="TextBox 8"/>
          <p:cNvSpPr txBox="1"/>
          <p:nvPr/>
        </p:nvSpPr>
        <p:spPr>
          <a:xfrm>
            <a:off x="323259" y="3697242"/>
            <a:ext cx="2218765" cy="400110"/>
          </a:xfrm>
          <a:prstGeom prst="rect">
            <a:avLst/>
          </a:prstGeom>
          <a:noFill/>
          <a:effectLst/>
        </p:spPr>
        <p:txBody>
          <a:bodyPr wrap="square" rtlCol="0">
            <a:spAutoFit/>
          </a:bodyPr>
          <a:lstStyle/>
          <a:p>
            <a:r>
              <a:rPr lang="en-GB" sz="2000" dirty="0"/>
              <a:t>Two solutions:</a:t>
            </a:r>
            <a:endParaRPr lang="en-GB" dirty="0"/>
          </a:p>
        </p:txBody>
      </p:sp>
      <mc:AlternateContent xmlns:mc="http://schemas.openxmlformats.org/markup-compatibility/2006" xmlns:a14="http://schemas.microsoft.com/office/drawing/2010/main">
        <mc:Choice Requires="a14">
          <p:sp>
            <p:nvSpPr>
              <p:cNvPr id="10" name="TextBox 9"/>
              <p:cNvSpPr txBox="1"/>
              <p:nvPr/>
            </p:nvSpPr>
            <p:spPr>
              <a:xfrm>
                <a:off x="2760598" y="3528234"/>
                <a:ext cx="2064169" cy="83099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𝑦</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=10</m:t>
                      </m:r>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=4</m:t>
                      </m:r>
                    </m:oMath>
                  </m:oMathPara>
                </a14:m>
                <a:endParaRPr lang="en-GB" sz="2400" dirty="0"/>
              </a:p>
            </p:txBody>
          </p:sp>
        </mc:Choice>
        <mc:Fallback xmlns="">
          <p:sp>
            <p:nvSpPr>
              <p:cNvPr id="10" name="TextBox 9"/>
              <p:cNvSpPr txBox="1">
                <a:spLocks noRot="1" noChangeAspect="1" noMove="1" noResize="1" noEditPoints="1" noAdjustHandles="1" noChangeArrowheads="1" noChangeShapeType="1" noTextEdit="1"/>
              </p:cNvSpPr>
              <p:nvPr/>
            </p:nvSpPr>
            <p:spPr>
              <a:xfrm>
                <a:off x="2760598" y="3528234"/>
                <a:ext cx="2064169" cy="830997"/>
              </a:xfrm>
              <a:prstGeom prst="rect">
                <a:avLst/>
              </a:prstGeom>
              <a:blipFill>
                <a:blip r:embed="rId16"/>
                <a:stretch>
                  <a:fillRect b="-514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5092498" y="3452034"/>
                <a:ext cx="2808312" cy="1015663"/>
              </a:xfrm>
              <a:prstGeom prst="rect">
                <a:avLst/>
              </a:prstGeom>
              <a:noFill/>
            </p:spPr>
            <p:txBody>
              <a:bodyPr wrap="square" rtlCol="0">
                <a:spAutoFit/>
              </a:bodyPr>
              <a:lstStyle/>
              <a:p>
                <a:r>
                  <a:rPr lang="en-GB" sz="1600" b="1" dirty="0"/>
                  <a:t>Solution 1: </a:t>
                </a:r>
                <a14:m>
                  <m:oMath xmlns:m="http://schemas.openxmlformats.org/officeDocument/2006/math">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𝟑</m:t>
                    </m:r>
                    <m:r>
                      <a:rPr lang="en-GB" sz="1600" b="1" i="1">
                        <a:latin typeface="Cambria Math" panose="02040503050406030204" pitchFamily="18" charset="0"/>
                      </a:rPr>
                      <m:t>, </m:t>
                    </m:r>
                    <m:r>
                      <a:rPr lang="en-GB" sz="1600" b="1" i="1">
                        <a:latin typeface="Cambria Math" panose="02040503050406030204" pitchFamily="18" charset="0"/>
                      </a:rPr>
                      <m:t>𝒚</m:t>
                    </m:r>
                    <m:r>
                      <a:rPr lang="en-GB" sz="1600" b="1" i="1">
                        <a:latin typeface="Cambria Math" panose="02040503050406030204" pitchFamily="18" charset="0"/>
                      </a:rPr>
                      <m:t>=</m:t>
                    </m:r>
                    <m:r>
                      <a:rPr lang="en-GB" sz="1600" b="1" i="1">
                        <a:latin typeface="Cambria Math" panose="02040503050406030204" pitchFamily="18" charset="0"/>
                      </a:rPr>
                      <m:t>𝟏</m:t>
                    </m:r>
                  </m:oMath>
                </a14:m>
                <a:endParaRPr lang="en-GB" sz="1600" b="1" dirty="0"/>
              </a:p>
              <a:p>
                <a:r>
                  <a:rPr lang="en-GB" sz="1600" b="1" dirty="0"/>
                  <a:t>Solution 2: </a:t>
                </a:r>
                <a14:m>
                  <m:oMath xmlns:m="http://schemas.openxmlformats.org/officeDocument/2006/math">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𝟏</m:t>
                    </m:r>
                    <m:r>
                      <a:rPr lang="en-GB" sz="1600" b="1" i="1">
                        <a:latin typeface="Cambria Math" panose="02040503050406030204" pitchFamily="18" charset="0"/>
                      </a:rPr>
                      <m:t>, </m:t>
                    </m:r>
                    <m:r>
                      <a:rPr lang="en-GB" sz="1600" b="1" i="1">
                        <a:latin typeface="Cambria Math" panose="02040503050406030204" pitchFamily="18" charset="0"/>
                      </a:rPr>
                      <m:t>𝒚</m:t>
                    </m:r>
                    <m:r>
                      <a:rPr lang="en-GB" sz="1600" b="1" i="1">
                        <a:latin typeface="Cambria Math" panose="02040503050406030204" pitchFamily="18" charset="0"/>
                      </a:rPr>
                      <m:t>=</m:t>
                    </m:r>
                    <m:r>
                      <a:rPr lang="en-GB" sz="1600" b="1" i="1">
                        <a:latin typeface="Cambria Math" panose="02040503050406030204" pitchFamily="18" charset="0"/>
                      </a:rPr>
                      <m:t>𝟑</m:t>
                    </m:r>
                  </m:oMath>
                </a14:m>
                <a:endParaRPr lang="en-GB" sz="1600" b="1" dirty="0"/>
              </a:p>
              <a:p>
                <a:r>
                  <a:rPr lang="en-GB" sz="1400" dirty="0"/>
                  <a:t>This time we have two solutions, each an </a:t>
                </a:r>
                <a14:m>
                  <m:oMath xmlns:m="http://schemas.openxmlformats.org/officeDocument/2006/math">
                    <m:r>
                      <a:rPr lang="en-GB" sz="1400" b="0" i="1" smtClean="0">
                        <a:latin typeface="Cambria Math" panose="02040503050406030204" pitchFamily="18" charset="0"/>
                      </a:rPr>
                      <m:t>𝑥</m:t>
                    </m:r>
                    <m:r>
                      <a:rPr lang="en-GB" sz="1400" b="0" i="1" smtClean="0">
                        <a:latin typeface="Cambria Math" panose="02040503050406030204" pitchFamily="18" charset="0"/>
                      </a:rPr>
                      <m:t>,</m:t>
                    </m:r>
                    <m:r>
                      <a:rPr lang="en-GB" sz="1400" b="0" i="1" smtClean="0">
                        <a:latin typeface="Cambria Math" panose="02040503050406030204" pitchFamily="18" charset="0"/>
                      </a:rPr>
                      <m:t>𝑦</m:t>
                    </m:r>
                  </m:oMath>
                </a14:m>
                <a:r>
                  <a:rPr lang="en-GB" sz="1400" dirty="0"/>
                  <a:t> pair.</a:t>
                </a:r>
              </a:p>
            </p:txBody>
          </p:sp>
        </mc:Choice>
        <mc:Fallback xmlns="">
          <p:sp>
            <p:nvSpPr>
              <p:cNvPr id="11" name="TextBox 10"/>
              <p:cNvSpPr txBox="1">
                <a:spLocks noRot="1" noChangeAspect="1" noMove="1" noResize="1" noEditPoints="1" noAdjustHandles="1" noChangeArrowheads="1" noChangeShapeType="1" noTextEdit="1"/>
              </p:cNvSpPr>
              <p:nvPr/>
            </p:nvSpPr>
            <p:spPr>
              <a:xfrm>
                <a:off x="5092498" y="3452034"/>
                <a:ext cx="2808312" cy="1015663"/>
              </a:xfrm>
              <a:prstGeom prst="rect">
                <a:avLst/>
              </a:prstGeom>
              <a:blipFill>
                <a:blip r:embed="rId17"/>
                <a:stretch>
                  <a:fillRect l="-1085" t="-1796" b="-5389"/>
                </a:stretch>
              </a:blipFill>
            </p:spPr>
            <p:txBody>
              <a:bodyPr/>
              <a:lstStyle/>
              <a:p>
                <a:r>
                  <a:rPr lang="en-GB">
                    <a:noFill/>
                  </a:rPr>
                  <a:t> </a:t>
                </a:r>
              </a:p>
            </p:txBody>
          </p:sp>
        </mc:Fallback>
      </mc:AlternateContent>
      <p:sp>
        <p:nvSpPr>
          <p:cNvPr id="12" name="TextBox 11"/>
          <p:cNvSpPr txBox="1"/>
          <p:nvPr/>
        </p:nvSpPr>
        <p:spPr>
          <a:xfrm>
            <a:off x="310559" y="4913058"/>
            <a:ext cx="2218765" cy="400110"/>
          </a:xfrm>
          <a:prstGeom prst="rect">
            <a:avLst/>
          </a:prstGeom>
          <a:noFill/>
          <a:effectLst/>
        </p:spPr>
        <p:txBody>
          <a:bodyPr wrap="square" rtlCol="0">
            <a:spAutoFit/>
          </a:bodyPr>
          <a:lstStyle/>
          <a:p>
            <a:r>
              <a:rPr lang="en-GB" sz="2000" dirty="0"/>
              <a:t>No solutions:</a:t>
            </a:r>
            <a:endParaRPr lang="en-GB" dirty="0"/>
          </a:p>
        </p:txBody>
      </p:sp>
      <mc:AlternateContent xmlns:mc="http://schemas.openxmlformats.org/markup-compatibility/2006" xmlns:a14="http://schemas.microsoft.com/office/drawing/2010/main">
        <mc:Choice Requires="a14">
          <p:sp>
            <p:nvSpPr>
              <p:cNvPr id="13" name="TextBox 12"/>
              <p:cNvSpPr txBox="1"/>
              <p:nvPr/>
            </p:nvSpPr>
            <p:spPr>
              <a:xfrm>
                <a:off x="2777479" y="4715886"/>
                <a:ext cx="1896272" cy="83099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=1</m:t>
                      </m:r>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=3</m:t>
                      </m:r>
                    </m:oMath>
                  </m:oMathPara>
                </a14:m>
                <a:endParaRPr lang="en-GB" sz="2400" dirty="0"/>
              </a:p>
            </p:txBody>
          </p:sp>
        </mc:Choice>
        <mc:Fallback xmlns="">
          <p:sp>
            <p:nvSpPr>
              <p:cNvPr id="13" name="TextBox 12"/>
              <p:cNvSpPr txBox="1">
                <a:spLocks noRot="1" noChangeAspect="1" noMove="1" noResize="1" noEditPoints="1" noAdjustHandles="1" noChangeArrowheads="1" noChangeShapeType="1" noTextEdit="1"/>
              </p:cNvSpPr>
              <p:nvPr/>
            </p:nvSpPr>
            <p:spPr>
              <a:xfrm>
                <a:off x="2777479" y="4715886"/>
                <a:ext cx="1896272" cy="830997"/>
              </a:xfrm>
              <a:prstGeom prst="rect">
                <a:avLst/>
              </a:prstGeom>
              <a:blipFill>
                <a:blip r:embed="rId18"/>
                <a:stretch>
                  <a:fillRect b="-5147"/>
                </a:stretch>
              </a:blipFill>
            </p:spPr>
            <p:txBody>
              <a:bodyPr/>
              <a:lstStyle/>
              <a:p>
                <a:r>
                  <a:rPr lang="en-GB">
                    <a:noFill/>
                  </a:rPr>
                  <a:t> </a:t>
                </a:r>
              </a:p>
            </p:txBody>
          </p:sp>
        </mc:Fallback>
      </mc:AlternateContent>
      <p:sp>
        <p:nvSpPr>
          <p:cNvPr id="14" name="TextBox 13"/>
          <p:cNvSpPr txBox="1"/>
          <p:nvPr/>
        </p:nvSpPr>
        <p:spPr>
          <a:xfrm>
            <a:off x="297858" y="5816097"/>
            <a:ext cx="2218765" cy="707886"/>
          </a:xfrm>
          <a:prstGeom prst="rect">
            <a:avLst/>
          </a:prstGeom>
          <a:noFill/>
          <a:effectLst/>
        </p:spPr>
        <p:txBody>
          <a:bodyPr wrap="square" rtlCol="0">
            <a:spAutoFit/>
          </a:bodyPr>
          <a:lstStyle/>
          <a:p>
            <a:r>
              <a:rPr lang="en-GB" sz="2000" dirty="0"/>
              <a:t>Infinitely large set of solutions:</a:t>
            </a:r>
            <a:endParaRPr lang="en-GB" dirty="0"/>
          </a:p>
        </p:txBody>
      </p:sp>
      <mc:AlternateContent xmlns:mc="http://schemas.openxmlformats.org/markup-compatibility/2006" xmlns:a14="http://schemas.microsoft.com/office/drawing/2010/main">
        <mc:Choice Requires="a14">
          <p:sp>
            <p:nvSpPr>
              <p:cNvPr id="15" name="TextBox 14"/>
              <p:cNvSpPr txBox="1"/>
              <p:nvPr/>
            </p:nvSpPr>
            <p:spPr>
              <a:xfrm>
                <a:off x="2764235" y="5729141"/>
                <a:ext cx="1908484" cy="830997"/>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r>
                        <a:rPr lang="en-GB" sz="2400" b="0" i="1" smtClean="0">
                          <a:latin typeface="Cambria Math" panose="02040503050406030204" pitchFamily="18" charset="0"/>
                        </a:rPr>
                        <m:t>𝑦</m:t>
                      </m:r>
                      <m:r>
                        <a:rPr lang="en-GB" sz="2400" b="0" i="1" smtClean="0">
                          <a:latin typeface="Cambria Math" panose="02040503050406030204" pitchFamily="18" charset="0"/>
                        </a:rPr>
                        <m:t>=1</m:t>
                      </m:r>
                    </m:oMath>
                    <m:oMath xmlns:m="http://schemas.openxmlformats.org/officeDocument/2006/math">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+2</m:t>
                      </m:r>
                      <m:r>
                        <a:rPr lang="en-GB" sz="2400" b="0" i="1" smtClean="0">
                          <a:latin typeface="Cambria Math" panose="02040503050406030204" pitchFamily="18" charset="0"/>
                        </a:rPr>
                        <m:t>𝑦</m:t>
                      </m:r>
                      <m:r>
                        <a:rPr lang="en-GB" sz="2400" b="0" i="1" smtClean="0">
                          <a:latin typeface="Cambria Math" panose="02040503050406030204" pitchFamily="18" charset="0"/>
                        </a:rPr>
                        <m:t>=2</m:t>
                      </m:r>
                    </m:oMath>
                  </m:oMathPara>
                </a14:m>
                <a:endParaRPr lang="en-GB" sz="2400" dirty="0"/>
              </a:p>
            </p:txBody>
          </p:sp>
        </mc:Choice>
        <mc:Fallback xmlns="">
          <p:sp>
            <p:nvSpPr>
              <p:cNvPr id="15" name="TextBox 14"/>
              <p:cNvSpPr txBox="1">
                <a:spLocks noRot="1" noChangeAspect="1" noMove="1" noResize="1" noEditPoints="1" noAdjustHandles="1" noChangeArrowheads="1" noChangeShapeType="1" noTextEdit="1"/>
              </p:cNvSpPr>
              <p:nvPr/>
            </p:nvSpPr>
            <p:spPr>
              <a:xfrm>
                <a:off x="2764235" y="5729141"/>
                <a:ext cx="1908484" cy="830997"/>
              </a:xfrm>
              <a:prstGeom prst="rect">
                <a:avLst/>
              </a:prstGeom>
              <a:blipFill>
                <a:blip r:embed="rId19"/>
                <a:stretch>
                  <a:fillRect l="-637" b="-8824"/>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5067887" y="5686759"/>
                <a:ext cx="2808312" cy="1169551"/>
              </a:xfrm>
              <a:prstGeom prst="rect">
                <a:avLst/>
              </a:prstGeom>
              <a:noFill/>
            </p:spPr>
            <p:txBody>
              <a:bodyPr wrap="square" rtlCol="0">
                <a:spAutoFit/>
              </a:bodyPr>
              <a:lstStyle/>
              <a:p>
                <a:r>
                  <a:rPr lang="en-GB" sz="1400" b="1" dirty="0"/>
                  <a:t>Solution 1: </a:t>
                </a:r>
                <a14:m>
                  <m:oMath xmlns:m="http://schemas.openxmlformats.org/officeDocument/2006/math">
                    <m:r>
                      <a:rPr lang="en-GB" sz="1400" b="1" i="1">
                        <a:latin typeface="Cambria Math" panose="02040503050406030204" pitchFamily="18" charset="0"/>
                      </a:rPr>
                      <m:t>𝒙</m:t>
                    </m:r>
                    <m:r>
                      <a:rPr lang="en-GB" sz="1400" b="1" i="1">
                        <a:latin typeface="Cambria Math" panose="02040503050406030204" pitchFamily="18" charset="0"/>
                      </a:rPr>
                      <m:t>=</m:t>
                    </m:r>
                    <m:r>
                      <a:rPr lang="en-GB" sz="1400" b="1" i="1">
                        <a:latin typeface="Cambria Math" panose="02040503050406030204" pitchFamily="18" charset="0"/>
                      </a:rPr>
                      <m:t>𝟎</m:t>
                    </m:r>
                    <m:r>
                      <a:rPr lang="en-GB" sz="1400" b="1" i="1">
                        <a:latin typeface="Cambria Math" panose="02040503050406030204" pitchFamily="18" charset="0"/>
                      </a:rPr>
                      <m:t>, </m:t>
                    </m:r>
                    <m:r>
                      <a:rPr lang="en-GB" sz="1400" b="1" i="1">
                        <a:latin typeface="Cambria Math" panose="02040503050406030204" pitchFamily="18" charset="0"/>
                      </a:rPr>
                      <m:t>𝒚</m:t>
                    </m:r>
                    <m:r>
                      <a:rPr lang="en-GB" sz="1400" b="1" i="1">
                        <a:latin typeface="Cambria Math" panose="02040503050406030204" pitchFamily="18" charset="0"/>
                      </a:rPr>
                      <m:t>=</m:t>
                    </m:r>
                    <m:r>
                      <a:rPr lang="en-GB" sz="1400" b="1" i="1">
                        <a:latin typeface="Cambria Math" panose="02040503050406030204" pitchFamily="18" charset="0"/>
                      </a:rPr>
                      <m:t>𝟏</m:t>
                    </m:r>
                  </m:oMath>
                </a14:m>
                <a:endParaRPr lang="en-GB" sz="1400" b="1" dirty="0"/>
              </a:p>
              <a:p>
                <a:r>
                  <a:rPr lang="en-GB" sz="1400" b="1" dirty="0"/>
                  <a:t>Solution 2: </a:t>
                </a:r>
                <a14:m>
                  <m:oMath xmlns:m="http://schemas.openxmlformats.org/officeDocument/2006/math">
                    <m:r>
                      <a:rPr lang="en-GB" sz="1400" b="1" i="1">
                        <a:latin typeface="Cambria Math" panose="02040503050406030204" pitchFamily="18" charset="0"/>
                      </a:rPr>
                      <m:t>𝒙</m:t>
                    </m:r>
                    <m:r>
                      <a:rPr lang="en-GB" sz="1400" b="1" i="1">
                        <a:latin typeface="Cambria Math" panose="02040503050406030204" pitchFamily="18" charset="0"/>
                      </a:rPr>
                      <m:t>=</m:t>
                    </m:r>
                    <m:r>
                      <a:rPr lang="en-GB" sz="1400" b="1" i="1">
                        <a:latin typeface="Cambria Math" panose="02040503050406030204" pitchFamily="18" charset="0"/>
                      </a:rPr>
                      <m:t>𝟏</m:t>
                    </m:r>
                    <m:r>
                      <a:rPr lang="en-GB" sz="1400" b="1" i="1">
                        <a:latin typeface="Cambria Math" panose="02040503050406030204" pitchFamily="18" charset="0"/>
                      </a:rPr>
                      <m:t>, </m:t>
                    </m:r>
                    <m:r>
                      <a:rPr lang="en-GB" sz="1400" b="1" i="1">
                        <a:latin typeface="Cambria Math" panose="02040503050406030204" pitchFamily="18" charset="0"/>
                      </a:rPr>
                      <m:t>𝒚</m:t>
                    </m:r>
                    <m:r>
                      <a:rPr lang="en-GB" sz="1400" b="1" i="1">
                        <a:latin typeface="Cambria Math" panose="02040503050406030204" pitchFamily="18" charset="0"/>
                      </a:rPr>
                      <m:t>=</m:t>
                    </m:r>
                    <m:r>
                      <a:rPr lang="en-GB" sz="1400" b="1" i="1">
                        <a:latin typeface="Cambria Math" panose="02040503050406030204" pitchFamily="18" charset="0"/>
                      </a:rPr>
                      <m:t>𝟎</m:t>
                    </m:r>
                  </m:oMath>
                </a14:m>
                <a:endParaRPr lang="en-GB" sz="1400" b="1" dirty="0"/>
              </a:p>
              <a:p>
                <a:r>
                  <a:rPr lang="en-GB" sz="1400" b="1" dirty="0"/>
                  <a:t>Solution 3: </a:t>
                </a:r>
                <a14:m>
                  <m:oMath xmlns:m="http://schemas.openxmlformats.org/officeDocument/2006/math">
                    <m:r>
                      <a:rPr lang="en-GB" sz="1400" b="1" i="1">
                        <a:latin typeface="Cambria Math" panose="02040503050406030204" pitchFamily="18" charset="0"/>
                      </a:rPr>
                      <m:t>𝒙</m:t>
                    </m:r>
                    <m:r>
                      <a:rPr lang="en-GB" sz="1400" b="1" i="1">
                        <a:latin typeface="Cambria Math" panose="02040503050406030204" pitchFamily="18" charset="0"/>
                      </a:rPr>
                      <m:t>=</m:t>
                    </m:r>
                    <m:r>
                      <a:rPr lang="en-GB" sz="1400" b="1" i="1">
                        <a:latin typeface="Cambria Math" panose="02040503050406030204" pitchFamily="18" charset="0"/>
                      </a:rPr>
                      <m:t>𝟐</m:t>
                    </m:r>
                    <m:r>
                      <a:rPr lang="en-GB" sz="1400" b="1" i="1">
                        <a:latin typeface="Cambria Math" panose="02040503050406030204" pitchFamily="18" charset="0"/>
                      </a:rPr>
                      <m:t>, </m:t>
                    </m:r>
                    <m:r>
                      <a:rPr lang="en-GB" sz="1400" b="1" i="1">
                        <a:latin typeface="Cambria Math" panose="02040503050406030204" pitchFamily="18" charset="0"/>
                      </a:rPr>
                      <m:t>𝒚</m:t>
                    </m:r>
                    <m:r>
                      <a:rPr lang="en-GB" sz="1400" b="1" i="1">
                        <a:latin typeface="Cambria Math" panose="02040503050406030204" pitchFamily="18" charset="0"/>
                      </a:rPr>
                      <m:t>=−</m:t>
                    </m:r>
                    <m:r>
                      <a:rPr lang="en-GB" sz="1400" b="1" i="1">
                        <a:latin typeface="Cambria Math" panose="02040503050406030204" pitchFamily="18" charset="0"/>
                      </a:rPr>
                      <m:t>𝟏</m:t>
                    </m:r>
                  </m:oMath>
                </a14:m>
                <a:endParaRPr lang="en-GB" sz="1400" b="1" dirty="0"/>
              </a:p>
              <a:p>
                <a:r>
                  <a:rPr lang="en-GB" sz="1400" b="1" dirty="0"/>
                  <a:t>Solution 4: </a:t>
                </a:r>
                <a14:m>
                  <m:oMath xmlns:m="http://schemas.openxmlformats.org/officeDocument/2006/math">
                    <m:r>
                      <a:rPr lang="en-GB" sz="1400" b="1" i="1">
                        <a:latin typeface="Cambria Math" panose="02040503050406030204" pitchFamily="18" charset="0"/>
                      </a:rPr>
                      <m:t>𝒙</m:t>
                    </m:r>
                    <m:r>
                      <a:rPr lang="en-GB" sz="1400" b="1" i="1">
                        <a:latin typeface="Cambria Math" panose="02040503050406030204" pitchFamily="18" charset="0"/>
                      </a:rPr>
                      <m:t>=</m:t>
                    </m:r>
                    <m:r>
                      <a:rPr lang="en-GB" sz="1400" b="1" i="1">
                        <a:latin typeface="Cambria Math" panose="02040503050406030204" pitchFamily="18" charset="0"/>
                      </a:rPr>
                      <m:t>𝟎</m:t>
                    </m:r>
                    <m:r>
                      <a:rPr lang="en-GB" sz="1400" b="1" i="1">
                        <a:latin typeface="Cambria Math" panose="02040503050406030204" pitchFamily="18" charset="0"/>
                      </a:rPr>
                      <m:t>.</m:t>
                    </m:r>
                    <m:r>
                      <a:rPr lang="en-GB" sz="1400" b="1" i="1">
                        <a:latin typeface="Cambria Math" panose="02040503050406030204" pitchFamily="18" charset="0"/>
                      </a:rPr>
                      <m:t>𝟓</m:t>
                    </m:r>
                    <m:r>
                      <a:rPr lang="en-GB" sz="1400" b="1" i="1">
                        <a:latin typeface="Cambria Math" panose="02040503050406030204" pitchFamily="18" charset="0"/>
                      </a:rPr>
                      <m:t>, </m:t>
                    </m:r>
                    <m:r>
                      <a:rPr lang="en-GB" sz="1400" b="1" i="1">
                        <a:latin typeface="Cambria Math" panose="02040503050406030204" pitchFamily="18" charset="0"/>
                      </a:rPr>
                      <m:t>𝒚</m:t>
                    </m:r>
                    <m:r>
                      <a:rPr lang="en-GB" sz="1400" b="1" i="1">
                        <a:latin typeface="Cambria Math" panose="02040503050406030204" pitchFamily="18" charset="0"/>
                      </a:rPr>
                      <m:t>=</m:t>
                    </m:r>
                    <m:r>
                      <a:rPr lang="en-GB" sz="1400" b="1" i="1">
                        <a:latin typeface="Cambria Math" panose="02040503050406030204" pitchFamily="18" charset="0"/>
                      </a:rPr>
                      <m:t>𝟎</m:t>
                    </m:r>
                    <m:r>
                      <a:rPr lang="en-GB" sz="1400" b="1" i="1">
                        <a:latin typeface="Cambria Math" panose="02040503050406030204" pitchFamily="18" charset="0"/>
                      </a:rPr>
                      <m:t>.</m:t>
                    </m:r>
                    <m:r>
                      <a:rPr lang="en-GB" sz="1400" b="1" i="1">
                        <a:latin typeface="Cambria Math" panose="02040503050406030204" pitchFamily="18" charset="0"/>
                      </a:rPr>
                      <m:t>𝟓</m:t>
                    </m:r>
                  </m:oMath>
                </a14:m>
                <a:endParaRPr lang="en-GB" sz="1400" b="1" dirty="0"/>
              </a:p>
              <a:p>
                <a:r>
                  <a:rPr lang="en-GB" sz="1400" b="1" dirty="0"/>
                  <a:t>…    </a:t>
                </a:r>
                <a:r>
                  <a:rPr lang="en-GB" sz="1400" dirty="0"/>
                  <a:t>Infinite possibilities!</a:t>
                </a:r>
              </a:p>
            </p:txBody>
          </p:sp>
        </mc:Choice>
        <mc:Fallback xmlns="">
          <p:sp>
            <p:nvSpPr>
              <p:cNvPr id="16" name="TextBox 15"/>
              <p:cNvSpPr txBox="1">
                <a:spLocks noRot="1" noChangeAspect="1" noMove="1" noResize="1" noEditPoints="1" noAdjustHandles="1" noChangeArrowheads="1" noChangeShapeType="1" noTextEdit="1"/>
              </p:cNvSpPr>
              <p:nvPr/>
            </p:nvSpPr>
            <p:spPr>
              <a:xfrm>
                <a:off x="5067887" y="5686759"/>
                <a:ext cx="2808312" cy="1169551"/>
              </a:xfrm>
              <a:prstGeom prst="rect">
                <a:avLst/>
              </a:prstGeom>
              <a:blipFill>
                <a:blip r:embed="rId20"/>
                <a:stretch>
                  <a:fillRect l="-651" t="-1042" b="-416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4994171" y="4725436"/>
                <a:ext cx="2321030" cy="738664"/>
              </a:xfrm>
              <a:prstGeom prst="rect">
                <a:avLst/>
              </a:prstGeom>
              <a:noFill/>
            </p:spPr>
            <p:txBody>
              <a:bodyPr wrap="square" rtlCol="0">
                <a:spAutoFit/>
              </a:bodyPr>
              <a:lstStyle/>
              <a:p>
                <a:r>
                  <a:rPr lang="en-GB" sz="1400" dirty="0"/>
                  <a:t>The solution set is empty, i.e. </a:t>
                </a:r>
                <a14:m>
                  <m:oMath xmlns:m="http://schemas.openxmlformats.org/officeDocument/2006/math">
                    <m:r>
                      <a:rPr lang="en-GB" sz="1400" b="0" i="1" smtClean="0">
                        <a:latin typeface="Cambria Math" panose="02040503050406030204" pitchFamily="18" charset="0"/>
                      </a:rPr>
                      <m:t>∅</m:t>
                    </m:r>
                  </m:oMath>
                </a14:m>
                <a:r>
                  <a:rPr lang="en-GB" sz="1400" dirty="0"/>
                  <a:t>, as both equation can’t be satisfied at the same time.</a:t>
                </a:r>
              </a:p>
            </p:txBody>
          </p:sp>
        </mc:Choice>
        <mc:Fallback xmlns="">
          <p:sp>
            <p:nvSpPr>
              <p:cNvPr id="17" name="TextBox 16"/>
              <p:cNvSpPr txBox="1">
                <a:spLocks noRot="1" noChangeAspect="1" noMove="1" noResize="1" noEditPoints="1" noAdjustHandles="1" noChangeArrowheads="1" noChangeShapeType="1" noTextEdit="1"/>
              </p:cNvSpPr>
              <p:nvPr/>
            </p:nvSpPr>
            <p:spPr>
              <a:xfrm>
                <a:off x="4994171" y="4725436"/>
                <a:ext cx="2321030" cy="738664"/>
              </a:xfrm>
              <a:prstGeom prst="rect">
                <a:avLst/>
              </a:prstGeom>
              <a:blipFill>
                <a:blip r:embed="rId22"/>
                <a:stretch>
                  <a:fillRect l="-787" t="-1653" r="-787" b="-8264"/>
                </a:stretch>
              </a:blipFill>
            </p:spPr>
            <p:txBody>
              <a:bodyPr/>
              <a:lstStyle/>
              <a:p>
                <a:r>
                  <a:rPr lang="en-GB">
                    <a:noFill/>
                  </a:rPr>
                  <a:t> </a:t>
                </a:r>
              </a:p>
            </p:txBody>
          </p:sp>
        </mc:Fallback>
      </mc:AlternateContent>
      <p:sp>
        <p:nvSpPr>
          <p:cNvPr id="18" name="TextBox 17"/>
          <p:cNvSpPr txBox="1"/>
          <p:nvPr/>
        </p:nvSpPr>
        <p:spPr>
          <a:xfrm>
            <a:off x="442261" y="1837052"/>
            <a:ext cx="1296144" cy="369332"/>
          </a:xfrm>
          <a:prstGeom prst="rect">
            <a:avLst/>
          </a:prstGeom>
          <a:noFill/>
        </p:spPr>
        <p:txBody>
          <a:bodyPr wrap="square" rtlCol="0">
            <a:spAutoFit/>
          </a:bodyPr>
          <a:lstStyle/>
          <a:p>
            <a:r>
              <a:rPr lang="en-GB" b="1" dirty="0"/>
              <a:t>Scenario</a:t>
            </a:r>
          </a:p>
        </p:txBody>
      </p:sp>
      <p:cxnSp>
        <p:nvCxnSpPr>
          <p:cNvPr id="20" name="Straight Connector 19"/>
          <p:cNvCxnSpPr/>
          <p:nvPr/>
        </p:nvCxnSpPr>
        <p:spPr>
          <a:xfrm>
            <a:off x="408236" y="2244484"/>
            <a:ext cx="8179832" cy="0"/>
          </a:xfrm>
          <a:prstGeom prst="line">
            <a:avLst/>
          </a:prstGeom>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2771800" y="1820532"/>
            <a:ext cx="1296144" cy="369332"/>
          </a:xfrm>
          <a:prstGeom prst="rect">
            <a:avLst/>
          </a:prstGeom>
          <a:noFill/>
        </p:spPr>
        <p:txBody>
          <a:bodyPr wrap="square" rtlCol="0">
            <a:spAutoFit/>
          </a:bodyPr>
          <a:lstStyle/>
          <a:p>
            <a:r>
              <a:rPr lang="en-GB" b="1" dirty="0"/>
              <a:t>Example</a:t>
            </a:r>
          </a:p>
        </p:txBody>
      </p:sp>
      <p:sp>
        <p:nvSpPr>
          <p:cNvPr id="22" name="TextBox 21"/>
          <p:cNvSpPr txBox="1"/>
          <p:nvPr/>
        </p:nvSpPr>
        <p:spPr>
          <a:xfrm>
            <a:off x="5130226" y="1804269"/>
            <a:ext cx="1575374" cy="369332"/>
          </a:xfrm>
          <a:prstGeom prst="rect">
            <a:avLst/>
          </a:prstGeom>
          <a:noFill/>
        </p:spPr>
        <p:txBody>
          <a:bodyPr wrap="square" rtlCol="0">
            <a:spAutoFit/>
          </a:bodyPr>
          <a:lstStyle/>
          <a:p>
            <a:r>
              <a:rPr lang="en-GB" b="1" dirty="0"/>
              <a:t>Solution Set</a:t>
            </a:r>
          </a:p>
        </p:txBody>
      </p:sp>
      <p:cxnSp>
        <p:nvCxnSpPr>
          <p:cNvPr id="23" name="Straight Connector 22"/>
          <p:cNvCxnSpPr/>
          <p:nvPr/>
        </p:nvCxnSpPr>
        <p:spPr>
          <a:xfrm>
            <a:off x="406778" y="1800021"/>
            <a:ext cx="8179832" cy="0"/>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flipV="1">
            <a:off x="2614301" y="1800022"/>
            <a:ext cx="0" cy="4707292"/>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395536" y="3352121"/>
            <a:ext cx="8179832" cy="0"/>
          </a:xfrm>
          <a:prstGeom prst="line">
            <a:avLst/>
          </a:prstGeom>
        </p:spPr>
        <p:style>
          <a:lnRef idx="1">
            <a:schemeClr val="dk1"/>
          </a:lnRef>
          <a:fillRef idx="0">
            <a:schemeClr val="dk1"/>
          </a:fillRef>
          <a:effectRef idx="0">
            <a:schemeClr val="dk1"/>
          </a:effectRef>
          <a:fontRef idx="minor">
            <a:schemeClr val="tx1"/>
          </a:fontRef>
        </p:style>
      </p:cxnSp>
      <p:cxnSp>
        <p:nvCxnSpPr>
          <p:cNvPr id="31" name="Straight Connector 30"/>
          <p:cNvCxnSpPr/>
          <p:nvPr/>
        </p:nvCxnSpPr>
        <p:spPr>
          <a:xfrm>
            <a:off x="442261" y="4581997"/>
            <a:ext cx="8179832" cy="0"/>
          </a:xfrm>
          <a:prstGeom prst="line">
            <a:avLst/>
          </a:prstGeom>
        </p:spPr>
        <p:style>
          <a:lnRef idx="1">
            <a:schemeClr val="dk1"/>
          </a:lnRef>
          <a:fillRef idx="0">
            <a:schemeClr val="dk1"/>
          </a:fillRef>
          <a:effectRef idx="0">
            <a:schemeClr val="dk1"/>
          </a:effectRef>
          <a:fontRef idx="minor">
            <a:schemeClr val="tx1"/>
          </a:fontRef>
        </p:style>
      </p:cxnSp>
      <p:cxnSp>
        <p:nvCxnSpPr>
          <p:cNvPr id="32" name="Straight Connector 31"/>
          <p:cNvCxnSpPr/>
          <p:nvPr/>
        </p:nvCxnSpPr>
        <p:spPr>
          <a:xfrm>
            <a:off x="442261" y="5635783"/>
            <a:ext cx="8179832" cy="0"/>
          </a:xfrm>
          <a:prstGeom prst="line">
            <a:avLst/>
          </a:prstGeom>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flipV="1">
            <a:off x="4848268" y="1800021"/>
            <a:ext cx="0" cy="4707292"/>
          </a:xfrm>
          <a:prstGeom prst="line">
            <a:avLst/>
          </a:prstGeom>
        </p:spPr>
        <p:style>
          <a:lnRef idx="1">
            <a:schemeClr val="dk1"/>
          </a:lnRef>
          <a:fillRef idx="0">
            <a:schemeClr val="dk1"/>
          </a:fillRef>
          <a:effectRef idx="0">
            <a:schemeClr val="dk1"/>
          </a:effectRef>
          <a:fontRef idx="minor">
            <a:schemeClr val="tx1"/>
          </a:fontRef>
        </p:style>
      </p:cxnSp>
      <p:sp>
        <p:nvSpPr>
          <p:cNvPr id="34" name="Rectangle 33"/>
          <p:cNvSpPr/>
          <p:nvPr/>
        </p:nvSpPr>
        <p:spPr>
          <a:xfrm>
            <a:off x="2620627" y="2260139"/>
            <a:ext cx="2227641" cy="108778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5" name="Rectangle 34"/>
          <p:cNvSpPr/>
          <p:nvPr/>
        </p:nvSpPr>
        <p:spPr>
          <a:xfrm>
            <a:off x="4854593" y="2260139"/>
            <a:ext cx="3744276" cy="108778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6" name="Rectangle 35"/>
          <p:cNvSpPr/>
          <p:nvPr/>
        </p:nvSpPr>
        <p:spPr>
          <a:xfrm>
            <a:off x="2618168" y="3345901"/>
            <a:ext cx="2227641" cy="123086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7" name="Rectangle 36"/>
          <p:cNvSpPr/>
          <p:nvPr/>
        </p:nvSpPr>
        <p:spPr>
          <a:xfrm>
            <a:off x="4849674" y="3345901"/>
            <a:ext cx="3736935" cy="123189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8" name="Rectangle 37"/>
          <p:cNvSpPr/>
          <p:nvPr/>
        </p:nvSpPr>
        <p:spPr>
          <a:xfrm>
            <a:off x="2618168" y="4574169"/>
            <a:ext cx="2227641" cy="104946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39" name="Rectangle 38"/>
          <p:cNvSpPr/>
          <p:nvPr/>
        </p:nvSpPr>
        <p:spPr>
          <a:xfrm>
            <a:off x="4854645" y="4587941"/>
            <a:ext cx="3736935" cy="105034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40" name="Rectangle 39"/>
          <p:cNvSpPr/>
          <p:nvPr/>
        </p:nvSpPr>
        <p:spPr>
          <a:xfrm>
            <a:off x="2620653" y="5629529"/>
            <a:ext cx="2227641" cy="12084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41" name="Rectangle 40"/>
          <p:cNvSpPr/>
          <p:nvPr/>
        </p:nvSpPr>
        <p:spPr>
          <a:xfrm>
            <a:off x="4849674" y="5631190"/>
            <a:ext cx="3736935" cy="120942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42" name="TextBox 41"/>
          <p:cNvSpPr txBox="1"/>
          <p:nvPr/>
        </p:nvSpPr>
        <p:spPr>
          <a:xfrm>
            <a:off x="7399090" y="4709858"/>
            <a:ext cx="1698146" cy="2123658"/>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200" b="1" dirty="0"/>
              <a:t>Textbook Error Pg39</a:t>
            </a:r>
            <a:r>
              <a:rPr lang="en-GB" sz="1200" dirty="0"/>
              <a:t>: “</a:t>
            </a:r>
            <a:r>
              <a:rPr lang="en-GB" sz="1200" i="1" dirty="0"/>
              <a:t>Linear simultaneous equations in two unknowns have </a:t>
            </a:r>
            <a:r>
              <a:rPr lang="en-GB" sz="1200" i="1" u="sng" dirty="0"/>
              <a:t>one</a:t>
            </a:r>
            <a:r>
              <a:rPr lang="en-GB" sz="1200" i="1" dirty="0"/>
              <a:t> </a:t>
            </a:r>
            <a:r>
              <a:rPr lang="en-GB" sz="1200" i="1" u="sng" dirty="0"/>
              <a:t>set</a:t>
            </a:r>
            <a:r>
              <a:rPr lang="en-GB" sz="1200" i="1" dirty="0"/>
              <a:t> of values that will make a pair of equations true at the same time</a:t>
            </a:r>
            <a:r>
              <a:rPr lang="en-GB" sz="1200" dirty="0"/>
              <a:t>.”</a:t>
            </a:r>
          </a:p>
          <a:p>
            <a:r>
              <a:rPr lang="en-GB" sz="1200" dirty="0"/>
              <a:t>There are two separate errors in this statement – I’ll let you work out what! (Hint: underlined)</a:t>
            </a:r>
          </a:p>
        </p:txBody>
      </p:sp>
    </p:spTree>
    <p:extLst>
      <p:ext uri="{BB962C8B-B14F-4D97-AF65-F5344CB8AC3E}">
        <p14:creationId xmlns:p14="http://schemas.microsoft.com/office/powerpoint/2010/main" val="40772947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34"/>
                                        </p:tgtEl>
                                      </p:cBhvr>
                                    </p:animEffect>
                                    <p:set>
                                      <p:cBhvr>
                                        <p:cTn id="7"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8" restart="whenNotActive" fill="hold" evtFilter="cancelBubble" nodeType="interactiveSeq">
                <p:stCondLst>
                  <p:cond evt="onClick" delay="0">
                    <p:tgtEl>
                      <p:spTgt spid="3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35"/>
                                        </p:tgtEl>
                                      </p:cBhvr>
                                    </p:animEffect>
                                    <p:set>
                                      <p:cBhvr>
                                        <p:cTn id="13" dur="1" fill="hold">
                                          <p:stCondLst>
                                            <p:cond delay="499"/>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14" restart="whenNotActive" fill="hold" evtFilter="cancelBubble" nodeType="interactiveSeq">
                <p:stCondLst>
                  <p:cond evt="onClick" delay="0">
                    <p:tgtEl>
                      <p:spTgt spid="3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36"/>
                                        </p:tgtEl>
                                      </p:cBhvr>
                                    </p:animEffect>
                                    <p:set>
                                      <p:cBhvr>
                                        <p:cTn id="19"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20" restart="whenNotActive" fill="hold" evtFilter="cancelBubble" nodeType="interactiveSeq">
                <p:stCondLst>
                  <p:cond evt="onClick" delay="0">
                    <p:tgtEl>
                      <p:spTgt spid="3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37"/>
                                        </p:tgtEl>
                                      </p:cBhvr>
                                    </p:animEffect>
                                    <p:set>
                                      <p:cBhvr>
                                        <p:cTn id="25"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26" restart="whenNotActive" fill="hold" evtFilter="cancelBubble" nodeType="interactiveSeq">
                <p:stCondLst>
                  <p:cond evt="onClick" delay="0">
                    <p:tgtEl>
                      <p:spTgt spid="38"/>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38"/>
                                        </p:tgtEl>
                                      </p:cBhvr>
                                    </p:animEffect>
                                    <p:set>
                                      <p:cBhvr>
                                        <p:cTn id="31"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32" restart="whenNotActive" fill="hold" evtFilter="cancelBubble" nodeType="interactiveSeq">
                <p:stCondLst>
                  <p:cond evt="onClick" delay="0">
                    <p:tgtEl>
                      <p:spTgt spid="39"/>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39"/>
                                        </p:tgtEl>
                                      </p:cBhvr>
                                    </p:animEffect>
                                    <p:set>
                                      <p:cBhvr>
                                        <p:cTn id="3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38" restart="whenNotActive" fill="hold" evtFilter="cancelBubble" nodeType="interactiveSeq">
                <p:stCondLst>
                  <p:cond evt="onClick" delay="0">
                    <p:tgtEl>
                      <p:spTgt spid="40"/>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40"/>
                                        </p:tgtEl>
                                      </p:cBhvr>
                                    </p:animEffect>
                                    <p:set>
                                      <p:cBhvr>
                                        <p:cTn id="43"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44" restart="whenNotActive" fill="hold" evtFilter="cancelBubble" nodeType="interactiveSeq">
                <p:stCondLst>
                  <p:cond evt="onClick" delay="0">
                    <p:tgtEl>
                      <p:spTgt spid="41"/>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41"/>
                                        </p:tgtEl>
                                      </p:cBhvr>
                                    </p:animEffect>
                                    <p:set>
                                      <p:cBhvr>
                                        <p:cTn id="49" dur="1" fill="hold">
                                          <p:stCondLst>
                                            <p:cond delay="499"/>
                                          </p:stCondLst>
                                        </p:cTn>
                                        <p:tgtEl>
                                          <p:spTgt spid="41"/>
                                        </p:tgtEl>
                                        <p:attrNameLst>
                                          <p:attrName>style.visibility</p:attrName>
                                        </p:attrNameLst>
                                      </p:cBhvr>
                                      <p:to>
                                        <p:strVal val="hidden"/>
                                      </p:to>
                                    </p:se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childTnLst>
                          </p:cTn>
                        </p:par>
                      </p:childTnLst>
                    </p:cTn>
                  </p:par>
                </p:childTnLst>
              </p:cTn>
              <p:nextCondLst>
                <p:cond evt="onClick" delay="0">
                  <p:tgtEl>
                    <p:spTgt spid="41"/>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42"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b="1" dirty="0">
                  <a:latin typeface="+mj-lt"/>
                </a:rPr>
                <a:t>1</a:t>
              </a:r>
              <a:r>
                <a:rPr lang="en-GB" sz="3200" dirty="0">
                  <a:latin typeface="+mj-lt"/>
                </a:rPr>
                <a:t> :: Simultaneous Equations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6" name="TextBox 5"/>
              <p:cNvSpPr txBox="1"/>
              <p:nvPr/>
            </p:nvSpPr>
            <p:spPr>
              <a:xfrm>
                <a:off x="730995" y="1410522"/>
                <a:ext cx="3425665" cy="123110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the simultaneous equations:</a:t>
                </a:r>
              </a:p>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3</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𝑦</m:t>
                      </m:r>
                      <m:r>
                        <a:rPr lang="en-GB" sz="2800" b="0" i="1" smtClean="0">
                          <a:latin typeface="Cambria Math" panose="02040503050406030204" pitchFamily="18" charset="0"/>
                        </a:rPr>
                        <m:t>=8</m:t>
                      </m:r>
                    </m:oMath>
                    <m:oMath xmlns:m="http://schemas.openxmlformats.org/officeDocument/2006/math">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−3</m:t>
                      </m:r>
                      <m:r>
                        <a:rPr lang="en-GB" sz="2800" b="0" i="1" smtClean="0">
                          <a:latin typeface="Cambria Math" panose="02040503050406030204" pitchFamily="18" charset="0"/>
                        </a:rPr>
                        <m:t>𝑦</m:t>
                      </m:r>
                      <m:r>
                        <a:rPr lang="en-GB" sz="2800" b="0" i="1" smtClean="0">
                          <a:latin typeface="Cambria Math" panose="02040503050406030204" pitchFamily="18" charset="0"/>
                        </a:rPr>
                        <m:t>=9</m:t>
                      </m:r>
                    </m:oMath>
                  </m:oMathPara>
                </a14:m>
                <a:endParaRPr lang="en-GB" sz="2800" dirty="0"/>
              </a:p>
            </p:txBody>
          </p:sp>
        </mc:Choice>
        <mc:Fallback xmlns="">
          <p:sp>
            <p:nvSpPr>
              <p:cNvPr id="6" name="TextBox 5"/>
              <p:cNvSpPr txBox="1">
                <a:spLocks noRot="1" noChangeAspect="1" noMove="1" noResize="1" noEditPoints="1" noAdjustHandles="1" noChangeArrowheads="1" noChangeShapeType="1" noTextEdit="1"/>
              </p:cNvSpPr>
              <p:nvPr/>
            </p:nvSpPr>
            <p:spPr>
              <a:xfrm>
                <a:off x="730995" y="1410522"/>
                <a:ext cx="3425665" cy="1231106"/>
              </a:xfrm>
              <a:prstGeom prst="rect">
                <a:avLst/>
              </a:prstGeom>
              <a:blipFill>
                <a:blip r:embed="rId6"/>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785911" y="2977930"/>
                <a:ext cx="3669976" cy="3539430"/>
              </a:xfrm>
              <a:prstGeom prst="rect">
                <a:avLst/>
              </a:prstGeom>
              <a:noFill/>
            </p:spPr>
            <p:txBody>
              <a:bodyPr wrap="square" rtlCol="0">
                <a:spAutoFit/>
              </a:bodyPr>
              <a:lstStyle/>
              <a:p>
                <a:r>
                  <a:rPr lang="en-GB" sz="1600" dirty="0"/>
                  <a:t>We can either use substitution (i.e. making </a:t>
                </a:r>
                <a14:m>
                  <m:oMath xmlns:m="http://schemas.openxmlformats.org/officeDocument/2006/math">
                    <m:r>
                      <a:rPr lang="en-GB" sz="1600" b="0" i="1" smtClean="0">
                        <a:latin typeface="Cambria Math" panose="02040503050406030204" pitchFamily="18" charset="0"/>
                      </a:rPr>
                      <m:t>𝑥</m:t>
                    </m:r>
                  </m:oMath>
                </a14:m>
                <a:r>
                  <a:rPr lang="en-GB" sz="1600" dirty="0"/>
                  <a:t> or </a:t>
                </a:r>
                <a14:m>
                  <m:oMath xmlns:m="http://schemas.openxmlformats.org/officeDocument/2006/math">
                    <m:r>
                      <a:rPr lang="en-GB" sz="1600" b="0" i="1" smtClean="0">
                        <a:latin typeface="Cambria Math" panose="02040503050406030204" pitchFamily="18" charset="0"/>
                      </a:rPr>
                      <m:t>𝑦</m:t>
                    </m:r>
                  </m:oMath>
                </a14:m>
                <a:r>
                  <a:rPr lang="en-GB" sz="1600" dirty="0"/>
                  <a:t> the subject of one equation, and substituting it into the other) or elimination, but the latter is easier for linear equations.</a:t>
                </a:r>
              </a:p>
              <a:p>
                <a:endParaRPr lang="en-GB" b="1" dirty="0"/>
              </a:p>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𝟗</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𝟐𝟒</m:t>
                      </m:r>
                    </m:oMath>
                    <m:oMath xmlns:m="http://schemas.openxmlformats.org/officeDocument/2006/math">
                      <m:r>
                        <a:rPr lang="en-GB" b="1" i="1" smtClean="0">
                          <a:latin typeface="Cambria Math" panose="02040503050406030204" pitchFamily="18" charset="0"/>
                        </a:rPr>
                        <m:t>𝟐</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𝟗</m:t>
                      </m:r>
                    </m:oMath>
                  </m:oMathPara>
                </a14:m>
                <a:endParaRPr lang="en-GB" b="1" dirty="0"/>
              </a:p>
              <a:p>
                <a:r>
                  <a:rPr lang="en-GB" b="1" dirty="0"/>
                  <a:t>Adding the two equations to ‘eliminate’ </a:t>
                </a:r>
                <a14:m>
                  <m:oMath xmlns:m="http://schemas.openxmlformats.org/officeDocument/2006/math">
                    <m:r>
                      <a:rPr lang="en-GB" b="1" i="1" smtClean="0">
                        <a:latin typeface="Cambria Math" panose="02040503050406030204" pitchFamily="18" charset="0"/>
                      </a:rPr>
                      <m:t>𝒚</m:t>
                    </m:r>
                  </m:oMath>
                </a14:m>
                <a:r>
                  <a:rPr lang="en-GB" b="1" dirty="0"/>
                  <a:t>:</a:t>
                </a:r>
              </a:p>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𝟏𝟏</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𝟑𝟑</m:t>
                      </m:r>
                      <m:r>
                        <a:rPr lang="en-GB" b="1" i="1" smtClean="0">
                          <a:latin typeface="Cambria Math" panose="02040503050406030204" pitchFamily="18" charset="0"/>
                        </a:rPr>
                        <m:t>    →  </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m:t>
                      </m:r>
                    </m:oMath>
                  </m:oMathPara>
                </a14:m>
                <a:endParaRPr lang="en-GB" b="1" dirty="0"/>
              </a:p>
              <a:p>
                <a:r>
                  <a:rPr lang="en-GB" b="1" dirty="0"/>
                  <a:t>Substituting into first equation:</a:t>
                </a:r>
              </a:p>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𝟐𝟕</m:t>
                      </m:r>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𝟐𝟒</m:t>
                      </m:r>
                      <m:r>
                        <a:rPr lang="en-GB" b="1" i="1" smtClean="0">
                          <a:latin typeface="Cambria Math" panose="02040503050406030204" pitchFamily="18" charset="0"/>
                        </a:rPr>
                        <m:t>   →   </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𝟏</m:t>
                      </m:r>
                    </m:oMath>
                  </m:oMathPara>
                </a14:m>
                <a:endParaRPr lang="en-GB" b="1" dirty="0"/>
              </a:p>
            </p:txBody>
          </p:sp>
        </mc:Choice>
        <mc:Fallback xmlns="">
          <p:sp>
            <p:nvSpPr>
              <p:cNvPr id="7" name="TextBox 6"/>
              <p:cNvSpPr txBox="1">
                <a:spLocks noRot="1" noChangeAspect="1" noMove="1" noResize="1" noEditPoints="1" noAdjustHandles="1" noChangeArrowheads="1" noChangeShapeType="1" noTextEdit="1"/>
              </p:cNvSpPr>
              <p:nvPr/>
            </p:nvSpPr>
            <p:spPr>
              <a:xfrm>
                <a:off x="785911" y="2977930"/>
                <a:ext cx="3669976" cy="3539430"/>
              </a:xfrm>
              <a:prstGeom prst="rect">
                <a:avLst/>
              </a:prstGeom>
              <a:blipFill>
                <a:blip r:embed="rId7"/>
                <a:stretch>
                  <a:fillRect l="-1495" t="-517" b="-51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TextBox 7"/>
              <p:cNvSpPr txBox="1"/>
              <p:nvPr/>
            </p:nvSpPr>
            <p:spPr>
              <a:xfrm>
                <a:off x="5090571" y="1410522"/>
                <a:ext cx="3425665" cy="1231106"/>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dirty="0"/>
                  <a:t>Solve the simultaneous equations:</a:t>
                </a:r>
              </a:p>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𝑥</m:t>
                      </m:r>
                      <m:r>
                        <a:rPr lang="en-GB" sz="2800" b="0" i="1" smtClean="0">
                          <a:latin typeface="Cambria Math" panose="02040503050406030204" pitchFamily="18" charset="0"/>
                        </a:rPr>
                        <m:t>+2</m:t>
                      </m:r>
                      <m:r>
                        <a:rPr lang="en-GB" sz="2800" b="0" i="1" smtClean="0">
                          <a:latin typeface="Cambria Math" panose="02040503050406030204" pitchFamily="18" charset="0"/>
                        </a:rPr>
                        <m:t>𝑦</m:t>
                      </m:r>
                      <m:r>
                        <a:rPr lang="en-GB" sz="2800" b="0" i="1" smtClean="0">
                          <a:latin typeface="Cambria Math" panose="02040503050406030204" pitchFamily="18" charset="0"/>
                        </a:rPr>
                        <m:t>=3</m:t>
                      </m:r>
                    </m:oMath>
                    <m:oMath xmlns:m="http://schemas.openxmlformats.org/officeDocument/2006/math">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𝑥</m:t>
                          </m:r>
                        </m:e>
                        <m:sup>
                          <m:r>
                            <a:rPr lang="en-GB" sz="2800" b="0" i="1" smtClean="0">
                              <a:latin typeface="Cambria Math" panose="02040503050406030204" pitchFamily="18" charset="0"/>
                            </a:rPr>
                            <m:t>2</m:t>
                          </m:r>
                        </m:sup>
                      </m:sSup>
                      <m:r>
                        <a:rPr lang="en-GB" sz="2800" b="0" i="1" smtClean="0">
                          <a:latin typeface="Cambria Math" panose="02040503050406030204" pitchFamily="18" charset="0"/>
                        </a:rPr>
                        <m:t>+3</m:t>
                      </m:r>
                      <m:r>
                        <a:rPr lang="en-GB" sz="2800" b="0" i="1" smtClean="0">
                          <a:latin typeface="Cambria Math" panose="02040503050406030204" pitchFamily="18" charset="0"/>
                        </a:rPr>
                        <m:t>𝑥𝑦</m:t>
                      </m:r>
                      <m:r>
                        <a:rPr lang="en-GB" sz="2800" b="0" i="1" smtClean="0">
                          <a:latin typeface="Cambria Math" panose="02040503050406030204" pitchFamily="18" charset="0"/>
                        </a:rPr>
                        <m:t>=10</m:t>
                      </m:r>
                    </m:oMath>
                  </m:oMathPara>
                </a14:m>
                <a:endParaRPr lang="en-GB" sz="2800" dirty="0"/>
              </a:p>
            </p:txBody>
          </p:sp>
        </mc:Choice>
        <mc:Fallback xmlns="">
          <p:sp>
            <p:nvSpPr>
              <p:cNvPr id="8" name="TextBox 7"/>
              <p:cNvSpPr txBox="1">
                <a:spLocks noRot="1" noChangeAspect="1" noMove="1" noResize="1" noEditPoints="1" noAdjustHandles="1" noChangeArrowheads="1" noChangeShapeType="1" noTextEdit="1"/>
              </p:cNvSpPr>
              <p:nvPr/>
            </p:nvSpPr>
            <p:spPr>
              <a:xfrm>
                <a:off x="5090571" y="1410522"/>
                <a:ext cx="3425665" cy="1231106"/>
              </a:xfrm>
              <a:prstGeom prst="rect">
                <a:avLst/>
              </a:prstGeom>
              <a:blipFill>
                <a:blip r:embed="rId8"/>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877796" y="2794219"/>
                <a:ext cx="4221517" cy="4039696"/>
              </a:xfrm>
              <a:prstGeom prst="rect">
                <a:avLst/>
              </a:prstGeom>
              <a:noFill/>
            </p:spPr>
            <p:txBody>
              <a:bodyPr wrap="square" rtlCol="0">
                <a:spAutoFit/>
              </a:bodyPr>
              <a:lstStyle/>
              <a:p>
                <a:r>
                  <a:rPr lang="en-GB" sz="1600" dirty="0"/>
                  <a:t>We can’t use elimination this time as nothing would cancel.</a:t>
                </a:r>
              </a:p>
              <a:p>
                <a:r>
                  <a:rPr lang="en-GB" sz="1600" dirty="0"/>
                  <a:t>We instead:</a:t>
                </a:r>
              </a:p>
              <a:p>
                <a:pPr marL="342900" indent="-342900">
                  <a:buAutoNum type="arabicParenBoth"/>
                </a:pPr>
                <a:r>
                  <a:rPr lang="en-GB" sz="1600" dirty="0"/>
                  <a:t>Rearrange linear equation to make </a:t>
                </a:r>
                <a14:m>
                  <m:oMath xmlns:m="http://schemas.openxmlformats.org/officeDocument/2006/math">
                    <m:r>
                      <a:rPr lang="en-GB" sz="1600" b="0" i="1" smtClean="0">
                        <a:latin typeface="Cambria Math" panose="02040503050406030204" pitchFamily="18" charset="0"/>
                      </a:rPr>
                      <m:t>𝑥</m:t>
                    </m:r>
                  </m:oMath>
                </a14:m>
                <a:r>
                  <a:rPr lang="en-GB" sz="1600" dirty="0"/>
                  <a:t> or </a:t>
                </a:r>
                <a14:m>
                  <m:oMath xmlns:m="http://schemas.openxmlformats.org/officeDocument/2006/math">
                    <m:r>
                      <a:rPr lang="en-GB" sz="1600" b="0" i="1" smtClean="0">
                        <a:latin typeface="Cambria Math" panose="02040503050406030204" pitchFamily="18" charset="0"/>
                      </a:rPr>
                      <m:t>𝑦</m:t>
                    </m:r>
                  </m:oMath>
                </a14:m>
                <a:r>
                  <a:rPr lang="en-GB" sz="1600" dirty="0"/>
                  <a:t> the subject.</a:t>
                </a:r>
              </a:p>
              <a:p>
                <a:pPr marL="342900" indent="-342900">
                  <a:buAutoNum type="arabicParenBoth"/>
                </a:pPr>
                <a:r>
                  <a:rPr lang="en-GB" sz="1600" dirty="0"/>
                  <a:t>Substitute into quadratic equation and solve.</a:t>
                </a:r>
              </a:p>
              <a:p>
                <a:endParaRPr lang="en-GB" b="1" dirty="0"/>
              </a:p>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𝒚</m:t>
                      </m:r>
                    </m:oMath>
                  </m:oMathPara>
                </a14:m>
                <a:endParaRPr lang="en-GB" b="1" dirty="0"/>
              </a:p>
              <a:p>
                <a:r>
                  <a:rPr lang="en-GB" b="1" dirty="0"/>
                  <a:t>Substitute into other equation:</a:t>
                </a:r>
              </a:p>
              <a:p>
                <a:pPr/>
                <a14:m>
                  <m:oMathPara xmlns:m="http://schemas.openxmlformats.org/officeDocument/2006/math">
                    <m:oMathParaPr>
                      <m:jc m:val="centerGroup"/>
                    </m:oMathParaPr>
                    <m:oMath xmlns:m="http://schemas.openxmlformats.org/officeDocument/2006/math">
                      <m:sSup>
                        <m:sSupPr>
                          <m:ctrlPr>
                            <a:rPr lang="en-GB" b="1" i="1" smtClean="0">
                              <a:latin typeface="Cambria Math" panose="02040503050406030204" pitchFamily="18" charset="0"/>
                            </a:rPr>
                          </m:ctrlPr>
                        </m:sSupPr>
                        <m:e>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𝒚</m:t>
                              </m:r>
                            </m:e>
                          </m:d>
                        </m:e>
                        <m:sup>
                          <m:r>
                            <a:rPr lang="en-GB" b="1" i="1" smtClean="0">
                              <a:latin typeface="Cambria Math" panose="02040503050406030204" pitchFamily="18" charset="0"/>
                            </a:rPr>
                            <m:t>𝟐</m:t>
                          </m:r>
                        </m:sup>
                      </m:sSup>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𝒚</m:t>
                      </m:r>
                      <m:d>
                        <m:dPr>
                          <m:ctrlPr>
                            <a:rPr lang="en-GB" b="1" i="1" smtClean="0">
                              <a:latin typeface="Cambria Math" panose="02040503050406030204" pitchFamily="18" charset="0"/>
                            </a:rPr>
                          </m:ctrlPr>
                        </m:dPr>
                        <m:e>
                          <m:r>
                            <a:rPr lang="en-GB" b="1" i="1" smtClean="0">
                              <a:latin typeface="Cambria Math" panose="02040503050406030204" pitchFamily="18" charset="0"/>
                            </a:rPr>
                            <m:t>𝟑</m:t>
                          </m:r>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𝒚</m:t>
                          </m:r>
                        </m:e>
                      </m:d>
                      <m:r>
                        <a:rPr lang="en-GB" b="1" i="1" smtClean="0">
                          <a:latin typeface="Cambria Math" panose="02040503050406030204" pitchFamily="18" charset="0"/>
                        </a:rPr>
                        <m:t>=</m:t>
                      </m:r>
                      <m:r>
                        <a:rPr lang="en-GB" b="1" i="1" smtClean="0">
                          <a:latin typeface="Cambria Math" panose="02040503050406030204" pitchFamily="18" charset="0"/>
                        </a:rPr>
                        <m:t>𝟏𝟎</m:t>
                      </m:r>
                    </m:oMath>
                    <m:oMath xmlns:m="http://schemas.openxmlformats.org/officeDocument/2006/math">
                      <m:r>
                        <a:rPr lang="en-GB" b="1" i="1" smtClean="0">
                          <a:latin typeface="Cambria Math" panose="02040503050406030204" pitchFamily="18" charset="0"/>
                        </a:rPr>
                        <m:t>…</m:t>
                      </m:r>
                      <m:r>
                        <a:rPr lang="en-GB" b="1" i="1" smtClean="0">
                          <a:latin typeface="Cambria Math" panose="02040503050406030204" pitchFamily="18" charset="0"/>
                        </a:rPr>
                        <m:t>𝟐</m:t>
                      </m:r>
                      <m:sSup>
                        <m:sSupPr>
                          <m:ctrlPr>
                            <a:rPr lang="en-GB" b="1" i="1" smtClean="0">
                              <a:latin typeface="Cambria Math" panose="02040503050406030204" pitchFamily="18" charset="0"/>
                            </a:rPr>
                          </m:ctrlPr>
                        </m:sSupPr>
                        <m:e>
                          <m:r>
                            <a:rPr lang="en-GB" b="1" i="1" smtClean="0">
                              <a:latin typeface="Cambria Math" panose="02040503050406030204" pitchFamily="18" charset="0"/>
                            </a:rPr>
                            <m:t>𝒚</m:t>
                          </m:r>
                        </m:e>
                        <m:sup>
                          <m:r>
                            <a:rPr lang="en-GB" b="1" i="1" smtClean="0">
                              <a:latin typeface="Cambria Math" panose="02040503050406030204" pitchFamily="18" charset="0"/>
                            </a:rPr>
                            <m:t>𝟐</m:t>
                          </m:r>
                        </m:sup>
                      </m:sSup>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m:t>
                      </m:r>
                      <m:r>
                        <a:rPr lang="en-GB" b="1" i="1" smtClean="0">
                          <a:latin typeface="Cambria Math" panose="02040503050406030204" pitchFamily="18" charset="0"/>
                        </a:rPr>
                        <m:t>𝟎</m:t>
                      </m:r>
                    </m:oMath>
                    <m:oMath xmlns:m="http://schemas.openxmlformats.org/officeDocument/2006/math">
                      <m:d>
                        <m:dPr>
                          <m:ctrlPr>
                            <a:rPr lang="en-GB" b="1" i="1" smtClean="0">
                              <a:latin typeface="Cambria Math" panose="02040503050406030204" pitchFamily="18" charset="0"/>
                            </a:rPr>
                          </m:ctrlPr>
                        </m:dPr>
                        <m:e>
                          <m:r>
                            <a:rPr lang="en-GB" b="1" i="1" smtClean="0">
                              <a:latin typeface="Cambria Math" panose="02040503050406030204" pitchFamily="18" charset="0"/>
                            </a:rPr>
                            <m:t>𝟐</m:t>
                          </m:r>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𝟏</m:t>
                          </m:r>
                        </m:e>
                      </m:d>
                      <m:d>
                        <m:dPr>
                          <m:ctrlPr>
                            <a:rPr lang="en-GB" b="1" i="1" smtClean="0">
                              <a:latin typeface="Cambria Math" panose="02040503050406030204" pitchFamily="18" charset="0"/>
                            </a:rPr>
                          </m:ctrlPr>
                        </m:dPr>
                        <m:e>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𝟏</m:t>
                          </m:r>
                        </m:e>
                      </m:d>
                      <m:r>
                        <a:rPr lang="en-GB" b="1" i="1" smtClean="0">
                          <a:latin typeface="Cambria Math" panose="02040503050406030204" pitchFamily="18" charset="0"/>
                        </a:rPr>
                        <m:t>=</m:t>
                      </m:r>
                      <m:r>
                        <a:rPr lang="en-GB" b="1" i="1" smtClean="0">
                          <a:latin typeface="Cambria Math" panose="02040503050406030204" pitchFamily="18" charset="0"/>
                        </a:rPr>
                        <m:t>𝟎</m:t>
                      </m:r>
                    </m:oMath>
                    <m:oMath xmlns:m="http://schemas.openxmlformats.org/officeDocument/2006/math">
                      <m:r>
                        <a:rPr lang="en-GB" b="1" i="1" smtClean="0">
                          <a:latin typeface="Cambria Math" panose="02040503050406030204" pitchFamily="18" charset="0"/>
                        </a:rPr>
                        <m:t>𝒚</m:t>
                      </m:r>
                      <m:r>
                        <a:rPr lang="en-GB" b="1" i="1" smtClean="0">
                          <a:latin typeface="Cambria Math" panose="02040503050406030204" pitchFamily="18" charset="0"/>
                        </a:rPr>
                        <m:t>=−</m:t>
                      </m:r>
                      <m:f>
                        <m:fPr>
                          <m:ctrlPr>
                            <a:rPr lang="en-GB" b="1" i="1" smtClean="0">
                              <a:latin typeface="Cambria Math" panose="02040503050406030204" pitchFamily="18" charset="0"/>
                            </a:rPr>
                          </m:ctrlPr>
                        </m:fPr>
                        <m:num>
                          <m:r>
                            <a:rPr lang="en-GB" b="1" i="1" smtClean="0">
                              <a:latin typeface="Cambria Math" panose="02040503050406030204" pitchFamily="18" charset="0"/>
                            </a:rPr>
                            <m:t>𝟏</m:t>
                          </m:r>
                        </m:num>
                        <m:den>
                          <m:r>
                            <a:rPr lang="en-GB" b="1" i="1" smtClean="0">
                              <a:latin typeface="Cambria Math" panose="02040503050406030204" pitchFamily="18" charset="0"/>
                            </a:rPr>
                            <m:t>𝟐</m:t>
                          </m:r>
                        </m:den>
                      </m:f>
                      <m:r>
                        <a:rPr lang="en-GB" b="1" i="1" smtClean="0">
                          <a:latin typeface="Cambria Math" panose="02040503050406030204" pitchFamily="18" charset="0"/>
                        </a:rPr>
                        <m:t>   →   </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𝟒</m:t>
                      </m:r>
                    </m:oMath>
                    <m:oMath xmlns:m="http://schemas.openxmlformats.org/officeDocument/2006/math">
                      <m:r>
                        <a:rPr lang="en-GB" b="1" i="1" smtClean="0">
                          <a:latin typeface="Cambria Math" panose="02040503050406030204" pitchFamily="18" charset="0"/>
                        </a:rPr>
                        <m:t>𝒚</m:t>
                      </m:r>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    →   </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𝟓</m:t>
                      </m:r>
                    </m:oMath>
                  </m:oMathPara>
                </a14:m>
                <a:endParaRPr lang="en-GB" b="1" dirty="0"/>
              </a:p>
            </p:txBody>
          </p:sp>
        </mc:Choice>
        <mc:Fallback xmlns="">
          <p:sp>
            <p:nvSpPr>
              <p:cNvPr id="9" name="TextBox 8"/>
              <p:cNvSpPr txBox="1">
                <a:spLocks noRot="1" noChangeAspect="1" noMove="1" noResize="1" noEditPoints="1" noAdjustHandles="1" noChangeArrowheads="1" noChangeShapeType="1" noTextEdit="1"/>
              </p:cNvSpPr>
              <p:nvPr/>
            </p:nvSpPr>
            <p:spPr>
              <a:xfrm>
                <a:off x="4877796" y="2794219"/>
                <a:ext cx="4221517" cy="4039696"/>
              </a:xfrm>
              <a:prstGeom prst="rect">
                <a:avLst/>
              </a:prstGeom>
              <a:blipFill>
                <a:blip r:embed="rId9"/>
                <a:stretch>
                  <a:fillRect l="-1154" t="-452" r="-577"/>
                </a:stretch>
              </a:blipFill>
            </p:spPr>
            <p:txBody>
              <a:bodyPr/>
              <a:lstStyle/>
              <a:p>
                <a:r>
                  <a:rPr lang="en-GB">
                    <a:noFill/>
                  </a:rPr>
                  <a:t> </a:t>
                </a:r>
              </a:p>
            </p:txBody>
          </p:sp>
        </mc:Fallback>
      </mc:AlternateContent>
      <p:cxnSp>
        <p:nvCxnSpPr>
          <p:cNvPr id="11" name="Straight Connector 10"/>
          <p:cNvCxnSpPr/>
          <p:nvPr/>
        </p:nvCxnSpPr>
        <p:spPr>
          <a:xfrm>
            <a:off x="4571428" y="1410522"/>
            <a:ext cx="0" cy="5106838"/>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835370" y="4509120"/>
            <a:ext cx="3216916" cy="200824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3" name="Rectangle 12"/>
          <p:cNvSpPr/>
          <p:nvPr/>
        </p:nvSpPr>
        <p:spPr>
          <a:xfrm>
            <a:off x="4817601" y="4509120"/>
            <a:ext cx="3963542" cy="22400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TextBox 13"/>
          <p:cNvSpPr txBox="1"/>
          <p:nvPr/>
        </p:nvSpPr>
        <p:spPr>
          <a:xfrm>
            <a:off x="279422" y="677619"/>
            <a:ext cx="1512168" cy="369332"/>
          </a:xfrm>
          <a:prstGeom prst="rect">
            <a:avLst/>
          </a:prstGeom>
          <a:noFill/>
        </p:spPr>
        <p:txBody>
          <a:bodyPr wrap="square" rtlCol="0">
            <a:spAutoFit/>
          </a:bodyPr>
          <a:lstStyle/>
          <a:p>
            <a:r>
              <a:rPr lang="en-GB" dirty="0"/>
              <a:t>Recap!</a:t>
            </a:r>
          </a:p>
        </p:txBody>
      </p:sp>
      <p:sp>
        <p:nvSpPr>
          <p:cNvPr id="15" name="TextBox 14">
            <a:extLst>
              <a:ext uri="{FF2B5EF4-FFF2-40B4-BE49-F238E27FC236}">
                <a16:creationId xmlns:a16="http://schemas.microsoft.com/office/drawing/2014/main" id="{46EDAC43-AF44-B05D-85B0-EBB77913368A}"/>
              </a:ext>
            </a:extLst>
          </p:cNvPr>
          <p:cNvSpPr txBox="1"/>
          <p:nvPr/>
        </p:nvSpPr>
        <p:spPr>
          <a:xfrm>
            <a:off x="6300192" y="107340"/>
            <a:ext cx="2736304"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15 &amp; 16</a:t>
            </a:r>
          </a:p>
        </p:txBody>
      </p:sp>
    </p:spTree>
    <p:extLst>
      <p:ext uri="{BB962C8B-B14F-4D97-AF65-F5344CB8AC3E}">
        <p14:creationId xmlns:p14="http://schemas.microsoft.com/office/powerpoint/2010/main" val="41767431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3"/>
                                        </p:tgtEl>
                                      </p:cBhvr>
                                    </p:animEffect>
                                    <p:set>
                                      <p:cBhvr>
                                        <p:cTn id="13"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2" grpId="0" animBg="1"/>
      <p:bldP spid="13"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Test Your Understanding</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700155" y="963697"/>
                <a:ext cx="7210131" cy="1200329"/>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400" dirty="0"/>
                  <a:t>Solve the simultaneous equations:</a:t>
                </a:r>
              </a:p>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𝑦</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=21</m:t>
                      </m:r>
                    </m:oMath>
                    <m:oMath xmlns:m="http://schemas.openxmlformats.org/officeDocument/2006/math">
                      <m:r>
                        <a:rPr lang="en-GB" sz="2400" b="0" i="1" smtClean="0">
                          <a:latin typeface="Cambria Math" panose="02040503050406030204" pitchFamily="18" charset="0"/>
                        </a:rPr>
                        <m:t>𝑦</m:t>
                      </m:r>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+1</m:t>
                      </m:r>
                    </m:oMath>
                  </m:oMathPara>
                </a14:m>
                <a:endParaRPr lang="en-GB" sz="2400" dirty="0"/>
              </a:p>
            </p:txBody>
          </p:sp>
        </mc:Choice>
        <mc:Fallback xmlns="">
          <p:sp>
            <p:nvSpPr>
              <p:cNvPr id="5" name="TextBox 4"/>
              <p:cNvSpPr txBox="1">
                <a:spLocks noRot="1" noChangeAspect="1" noMove="1" noResize="1" noEditPoints="1" noAdjustHandles="1" noChangeArrowheads="1" noChangeShapeType="1" noTextEdit="1"/>
              </p:cNvSpPr>
              <p:nvPr/>
            </p:nvSpPr>
            <p:spPr>
              <a:xfrm>
                <a:off x="700155" y="963697"/>
                <a:ext cx="7210131" cy="1200329"/>
              </a:xfrm>
              <a:prstGeom prst="rect">
                <a:avLst/>
              </a:prstGeom>
              <a:blipFill>
                <a:blip r:embed="rId11"/>
                <a:stretch>
                  <a:fillRect/>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2049276" y="2515846"/>
                <a:ext cx="3815852" cy="332943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+1</m:t>
                              </m:r>
                            </m:e>
                          </m:d>
                        </m:e>
                        <m:sup>
                          <m:r>
                            <a:rPr lang="en-GB" sz="2400" b="0" i="1" smtClean="0">
                              <a:latin typeface="Cambria Math" panose="02040503050406030204" pitchFamily="18" charset="0"/>
                            </a:rPr>
                            <m:t>2</m:t>
                          </m:r>
                        </m:sup>
                      </m:sSup>
                      <m:r>
                        <a:rPr lang="en-GB" sz="2400" b="0" i="1" smtClean="0">
                          <a:latin typeface="Cambria Math" panose="02040503050406030204" pitchFamily="18" charset="0"/>
                        </a:rPr>
                        <m:t>=21</m:t>
                      </m:r>
                    </m:oMath>
                    <m:oMath xmlns:m="http://schemas.openxmlformats.org/officeDocument/2006/math">
                      <m:r>
                        <a:rPr lang="en-GB" sz="2400" b="0" i="1" smtClean="0">
                          <a:latin typeface="Cambria Math" panose="02040503050406030204" pitchFamily="18" charset="0"/>
                        </a:rPr>
                        <m:t>3</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+1=21</m:t>
                      </m:r>
                    </m:oMath>
                    <m:oMath xmlns:m="http://schemas.openxmlformats.org/officeDocument/2006/math">
                      <m:r>
                        <a:rPr lang="en-GB" sz="2400" b="0" i="1" smtClean="0">
                          <a:latin typeface="Cambria Math" panose="02040503050406030204" pitchFamily="18" charset="0"/>
                        </a:rPr>
                        <m:t>4</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−20=0</m:t>
                      </m:r>
                    </m:oMath>
                    <m:oMath xmlns:m="http://schemas.openxmlformats.org/officeDocument/2006/math">
                      <m:r>
                        <a:rPr lang="en-GB" sz="2400" b="0" i="1" smtClean="0">
                          <a:latin typeface="Cambria Math" panose="02040503050406030204" pitchFamily="18" charset="0"/>
                        </a:rPr>
                        <m:t>2</m:t>
                      </m:r>
                      <m:sSup>
                        <m:sSupPr>
                          <m:ctrlPr>
                            <a:rPr lang="en-GB" sz="2400" b="0" i="1" smtClean="0">
                              <a:latin typeface="Cambria Math" panose="02040503050406030204" pitchFamily="18" charset="0"/>
                            </a:rPr>
                          </m:ctrlPr>
                        </m:sSupPr>
                        <m:e>
                          <m:r>
                            <a:rPr lang="en-GB" sz="2400" b="0" i="1" smtClean="0">
                              <a:latin typeface="Cambria Math" panose="02040503050406030204" pitchFamily="18" charset="0"/>
                            </a:rPr>
                            <m:t>𝑥</m:t>
                          </m:r>
                        </m:e>
                        <m:sup>
                          <m:r>
                            <a:rPr lang="en-GB" sz="2400" b="0" i="1" smtClean="0">
                              <a:latin typeface="Cambria Math" panose="02040503050406030204" pitchFamily="18" charset="0"/>
                            </a:rPr>
                            <m:t>2</m:t>
                          </m:r>
                        </m:sup>
                      </m:sSup>
                      <m:r>
                        <a:rPr lang="en-GB" sz="2400" b="0" i="1" smtClean="0">
                          <a:latin typeface="Cambria Math" panose="02040503050406030204" pitchFamily="18" charset="0"/>
                        </a:rPr>
                        <m:t>+</m:t>
                      </m:r>
                      <m:r>
                        <a:rPr lang="en-GB" sz="2400" b="0" i="1" smtClean="0">
                          <a:latin typeface="Cambria Math" panose="02040503050406030204" pitchFamily="18" charset="0"/>
                        </a:rPr>
                        <m:t>𝑥</m:t>
                      </m:r>
                      <m:r>
                        <a:rPr lang="en-GB" sz="2400" b="0" i="1" smtClean="0">
                          <a:latin typeface="Cambria Math" panose="02040503050406030204" pitchFamily="18" charset="0"/>
                        </a:rPr>
                        <m:t>−10=0</m:t>
                      </m:r>
                    </m:oMath>
                    <m:oMath xmlns:m="http://schemas.openxmlformats.org/officeDocument/2006/math">
                      <m:d>
                        <m:dPr>
                          <m:ctrlPr>
                            <a:rPr lang="en-GB" sz="2400" b="0" i="1" smtClean="0">
                              <a:latin typeface="Cambria Math" panose="02040503050406030204" pitchFamily="18" charset="0"/>
                            </a:rPr>
                          </m:ctrlPr>
                        </m:dPr>
                        <m:e>
                          <m:r>
                            <a:rPr lang="en-GB" sz="2400" b="0" i="1" smtClean="0">
                              <a:latin typeface="Cambria Math" panose="02040503050406030204" pitchFamily="18" charset="0"/>
                            </a:rPr>
                            <m:t>2</m:t>
                          </m:r>
                          <m:r>
                            <a:rPr lang="en-GB" sz="2400" b="0" i="1" smtClean="0">
                              <a:latin typeface="Cambria Math" panose="02040503050406030204" pitchFamily="18" charset="0"/>
                            </a:rPr>
                            <m:t>𝑥</m:t>
                          </m:r>
                          <m:r>
                            <a:rPr lang="en-GB" sz="2400" b="0" i="1" smtClean="0">
                              <a:latin typeface="Cambria Math" panose="02040503050406030204" pitchFamily="18" charset="0"/>
                            </a:rPr>
                            <m:t>+5</m:t>
                          </m:r>
                        </m:e>
                      </m:d>
                      <m:d>
                        <m:dPr>
                          <m:ctrlPr>
                            <a:rPr lang="en-GB" sz="2400" b="0" i="1" smtClean="0">
                              <a:latin typeface="Cambria Math" panose="02040503050406030204" pitchFamily="18" charset="0"/>
                            </a:rPr>
                          </m:ctrlPr>
                        </m:dPr>
                        <m:e>
                          <m:r>
                            <a:rPr lang="en-GB" sz="2400" b="0" i="1" smtClean="0">
                              <a:latin typeface="Cambria Math" panose="02040503050406030204" pitchFamily="18" charset="0"/>
                            </a:rPr>
                            <m:t>𝑥</m:t>
                          </m:r>
                          <m:r>
                            <a:rPr lang="en-GB" sz="2400" b="0" i="1" smtClean="0">
                              <a:latin typeface="Cambria Math" panose="02040503050406030204" pitchFamily="18" charset="0"/>
                            </a:rPr>
                            <m:t>−2</m:t>
                          </m:r>
                        </m:e>
                      </m:d>
                      <m:r>
                        <a:rPr lang="en-GB" sz="2400" b="0" i="1" smtClean="0">
                          <a:latin typeface="Cambria Math" panose="02040503050406030204" pitchFamily="18" charset="0"/>
                        </a:rPr>
                        <m:t>=0</m:t>
                      </m:r>
                    </m:oMath>
                    <m:oMath xmlns:m="http://schemas.openxmlformats.org/officeDocument/2006/math">
                      <m:r>
                        <a:rPr lang="en-GB" sz="2400" b="0" i="1" smtClean="0">
                          <a:latin typeface="Cambria Math" panose="02040503050406030204" pitchFamily="18" charset="0"/>
                        </a:rPr>
                        <m:t>𝑥</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5</m:t>
                          </m:r>
                        </m:num>
                        <m:den>
                          <m:r>
                            <a:rPr lang="en-GB" sz="2400" b="0" i="1" smtClean="0">
                              <a:latin typeface="Cambria Math" panose="02040503050406030204" pitchFamily="18" charset="0"/>
                            </a:rPr>
                            <m:t>2</m:t>
                          </m:r>
                        </m:den>
                      </m:f>
                      <m:r>
                        <a:rPr lang="en-GB" sz="2400" b="0" i="1" smtClean="0">
                          <a:latin typeface="Cambria Math" panose="02040503050406030204" pitchFamily="18" charset="0"/>
                        </a:rPr>
                        <m:t> </m:t>
                      </m:r>
                      <m:r>
                        <a:rPr lang="en-GB" sz="2400" b="0" i="1" smtClean="0">
                          <a:latin typeface="Cambria Math" panose="02040503050406030204" pitchFamily="18" charset="0"/>
                        </a:rPr>
                        <m:t>𝑜𝑟</m:t>
                      </m:r>
                      <m:r>
                        <a:rPr lang="en-GB" sz="2400" b="0" i="1" smtClean="0">
                          <a:latin typeface="Cambria Math" panose="02040503050406030204" pitchFamily="18" charset="0"/>
                        </a:rPr>
                        <m:t> </m:t>
                      </m:r>
                      <m:r>
                        <a:rPr lang="en-GB" sz="2400" b="0" i="1" smtClean="0">
                          <a:latin typeface="Cambria Math" panose="02040503050406030204" pitchFamily="18" charset="0"/>
                        </a:rPr>
                        <m:t>𝑥</m:t>
                      </m:r>
                      <m:r>
                        <a:rPr lang="en-GB" sz="2400" b="0" i="1" smtClean="0">
                          <a:latin typeface="Cambria Math" panose="02040503050406030204" pitchFamily="18" charset="0"/>
                        </a:rPr>
                        <m:t>=2</m:t>
                      </m:r>
                    </m:oMath>
                    <m:oMath xmlns:m="http://schemas.openxmlformats.org/officeDocument/2006/math">
                      <m:r>
                        <a:rPr lang="en-GB" sz="2400" b="0" i="1" smtClean="0">
                          <a:latin typeface="Cambria Math" panose="02040503050406030204" pitchFamily="18" charset="0"/>
                        </a:rPr>
                        <m:t>𝑦</m:t>
                      </m:r>
                      <m:r>
                        <a:rPr lang="en-GB" sz="2400" b="0" i="1" smtClean="0">
                          <a:latin typeface="Cambria Math" panose="02040503050406030204" pitchFamily="18" charset="0"/>
                        </a:rPr>
                        <m:t>=−</m:t>
                      </m:r>
                      <m:f>
                        <m:fPr>
                          <m:ctrlPr>
                            <a:rPr lang="en-GB" sz="2400" b="0" i="1" smtClean="0">
                              <a:latin typeface="Cambria Math" panose="02040503050406030204" pitchFamily="18" charset="0"/>
                            </a:rPr>
                          </m:ctrlPr>
                        </m:fPr>
                        <m:num>
                          <m:r>
                            <a:rPr lang="en-GB" sz="2400" b="0" i="1" smtClean="0">
                              <a:latin typeface="Cambria Math" panose="02040503050406030204" pitchFamily="18" charset="0"/>
                            </a:rPr>
                            <m:t>3</m:t>
                          </m:r>
                        </m:num>
                        <m:den>
                          <m:r>
                            <a:rPr lang="en-GB" sz="2400" b="0" i="1" smtClean="0">
                              <a:latin typeface="Cambria Math" panose="02040503050406030204" pitchFamily="18" charset="0"/>
                            </a:rPr>
                            <m:t>2</m:t>
                          </m:r>
                        </m:den>
                      </m:f>
                      <m:r>
                        <a:rPr lang="en-GB" sz="2400" b="0" i="1" smtClean="0">
                          <a:latin typeface="Cambria Math" panose="02040503050406030204" pitchFamily="18" charset="0"/>
                        </a:rPr>
                        <m:t> </m:t>
                      </m:r>
                      <m:r>
                        <a:rPr lang="en-GB" sz="2400" b="0" i="1" smtClean="0">
                          <a:latin typeface="Cambria Math" panose="02040503050406030204" pitchFamily="18" charset="0"/>
                        </a:rPr>
                        <m:t>𝑜𝑟</m:t>
                      </m:r>
                      <m:r>
                        <a:rPr lang="en-GB" sz="2400" b="0" i="1" smtClean="0">
                          <a:latin typeface="Cambria Math" panose="02040503050406030204" pitchFamily="18" charset="0"/>
                        </a:rPr>
                        <m:t> </m:t>
                      </m:r>
                      <m:r>
                        <a:rPr lang="en-GB" sz="2400" b="0" i="1" smtClean="0">
                          <a:latin typeface="Cambria Math" panose="02040503050406030204" pitchFamily="18" charset="0"/>
                        </a:rPr>
                        <m:t>𝑦</m:t>
                      </m:r>
                      <m:r>
                        <a:rPr lang="en-GB" sz="2400" b="0" i="1" smtClean="0">
                          <a:latin typeface="Cambria Math" panose="02040503050406030204" pitchFamily="18" charset="0"/>
                        </a:rPr>
                        <m:t>=3</m:t>
                      </m:r>
                    </m:oMath>
                  </m:oMathPara>
                </a14:m>
                <a:endParaRPr lang="en-GB" sz="2400" b="0" dirty="0"/>
              </a:p>
            </p:txBody>
          </p:sp>
        </mc:Choice>
        <mc:Fallback xmlns="">
          <p:sp>
            <p:nvSpPr>
              <p:cNvPr id="6" name="TextBox 5"/>
              <p:cNvSpPr txBox="1">
                <a:spLocks noRot="1" noChangeAspect="1" noMove="1" noResize="1" noEditPoints="1" noAdjustHandles="1" noChangeArrowheads="1" noChangeShapeType="1" noTextEdit="1"/>
              </p:cNvSpPr>
              <p:nvPr/>
            </p:nvSpPr>
            <p:spPr>
              <a:xfrm>
                <a:off x="2049276" y="2515846"/>
                <a:ext cx="3815852" cy="3329438"/>
              </a:xfrm>
              <a:prstGeom prst="rect">
                <a:avLst/>
              </a:prstGeom>
              <a:blipFill>
                <a:blip r:embed="rId12"/>
                <a:stretch>
                  <a:fillRect/>
                </a:stretch>
              </a:blipFill>
            </p:spPr>
            <p:txBody>
              <a:bodyPr/>
              <a:lstStyle/>
              <a:p>
                <a:r>
                  <a:rPr lang="en-GB">
                    <a:noFill/>
                  </a:rPr>
                  <a:t> </a:t>
                </a:r>
              </a:p>
            </p:txBody>
          </p:sp>
        </mc:Fallback>
      </mc:AlternateContent>
      <p:sp>
        <p:nvSpPr>
          <p:cNvPr id="14" name="Rectangle 13"/>
          <p:cNvSpPr/>
          <p:nvPr/>
        </p:nvSpPr>
        <p:spPr>
          <a:xfrm>
            <a:off x="2049276" y="2420888"/>
            <a:ext cx="4178908" cy="367240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39584178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4"/>
                                        </p:tgtEl>
                                      </p:cBhvr>
                                    </p:animEffect>
                                    <p:set>
                                      <p:cBhvr>
                                        <p:cTn id="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Simultaneous Equations and Graphs</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cxnSp>
        <p:nvCxnSpPr>
          <p:cNvPr id="6" name="Straight Connector 5"/>
          <p:cNvCxnSpPr/>
          <p:nvPr/>
        </p:nvCxnSpPr>
        <p:spPr>
          <a:xfrm flipV="1">
            <a:off x="1729884" y="1063256"/>
            <a:ext cx="1119642" cy="3079595"/>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7" name="TextBox 6"/>
              <p:cNvSpPr txBox="1"/>
              <p:nvPr/>
            </p:nvSpPr>
            <p:spPr>
              <a:xfrm rot="17317874">
                <a:off x="1489007" y="3477590"/>
                <a:ext cx="136815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oMath>
                  </m:oMathPara>
                </a14:m>
                <a:endParaRPr lang="en-GB" dirty="0"/>
              </a:p>
            </p:txBody>
          </p:sp>
        </mc:Choice>
        <mc:Fallback xmlns="">
          <p:sp>
            <p:nvSpPr>
              <p:cNvPr id="7" name="TextBox 6"/>
              <p:cNvSpPr txBox="1">
                <a:spLocks noRot="1" noChangeAspect="1" noMove="1" noResize="1" noEditPoints="1" noAdjustHandles="1" noChangeArrowheads="1" noChangeShapeType="1" noTextEdit="1"/>
              </p:cNvSpPr>
              <p:nvPr/>
            </p:nvSpPr>
            <p:spPr>
              <a:xfrm rot="17317874">
                <a:off x="1489007" y="3477590"/>
                <a:ext cx="1368152" cy="369332"/>
              </a:xfrm>
              <a:prstGeom prst="rect">
                <a:avLst/>
              </a:prstGeom>
              <a:blipFill>
                <a:blip r:embed="rId2"/>
                <a:stretch>
                  <a:fillRect/>
                </a:stretch>
              </a:blipFill>
            </p:spPr>
            <p:txBody>
              <a:bodyPr/>
              <a:lstStyle/>
              <a:p>
                <a:r>
                  <a:rPr lang="en-GB">
                    <a:noFill/>
                  </a:rPr>
                  <a:t> </a:t>
                </a:r>
              </a:p>
            </p:txBody>
          </p:sp>
        </mc:Fallback>
      </mc:AlternateContent>
      <p:sp>
        <p:nvSpPr>
          <p:cNvPr id="10" name="Oval 9"/>
          <p:cNvSpPr/>
          <p:nvPr/>
        </p:nvSpPr>
        <p:spPr>
          <a:xfrm>
            <a:off x="1667972" y="4004493"/>
            <a:ext cx="173344" cy="16047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11" name="TextBox 10"/>
              <p:cNvSpPr txBox="1"/>
              <p:nvPr/>
            </p:nvSpPr>
            <p:spPr>
              <a:xfrm>
                <a:off x="5076056" y="1125533"/>
                <a:ext cx="3456384" cy="2585323"/>
              </a:xfrm>
              <a:prstGeom prst="rect">
                <a:avLst/>
              </a:prstGeom>
              <a:noFill/>
            </p:spPr>
            <p:txBody>
              <a:bodyPr wrap="square" rtlCol="0">
                <a:spAutoFit/>
              </a:bodyPr>
              <a:lstStyle/>
              <a:p>
                <a:r>
                  <a:rPr lang="en-GB" dirty="0"/>
                  <a:t>Recall that a line with a given equation is </a:t>
                </a:r>
                <a:r>
                  <a:rPr lang="en-GB" b="1" dirty="0"/>
                  <a:t>the set of all points that satisfy the equation</a:t>
                </a:r>
                <a:r>
                  <a:rPr lang="en-GB" dirty="0"/>
                  <a:t>.</a:t>
                </a:r>
              </a:p>
              <a:p>
                <a:endParaRPr lang="en-GB" dirty="0"/>
              </a:p>
              <a:p>
                <a:r>
                  <a:rPr lang="en-GB" dirty="0"/>
                  <a:t>i.e. It is a graphical representation of the solution set where each </a:t>
                </a:r>
                <a14:m>
                  <m:oMath xmlns:m="http://schemas.openxmlformats.org/officeDocument/2006/math">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m:t>
                    </m:r>
                  </m:oMath>
                </a14:m>
                <a:r>
                  <a:rPr lang="en-GB" dirty="0"/>
                  <a:t> point represents each of the solutions </a:t>
                </a:r>
                <a14:m>
                  <m:oMath xmlns:m="http://schemas.openxmlformats.org/officeDocument/2006/math">
                    <m:r>
                      <a:rPr lang="en-GB" b="0" i="1" smtClean="0">
                        <a:latin typeface="Cambria Math" panose="02040503050406030204" pitchFamily="18" charset="0"/>
                      </a:rPr>
                      <m:t>𝑥</m:t>
                    </m:r>
                  </m:oMath>
                </a14:m>
                <a:r>
                  <a:rPr lang="en-GB" dirty="0"/>
                  <a:t> and </a:t>
                </a:r>
                <a14:m>
                  <m:oMath xmlns:m="http://schemas.openxmlformats.org/officeDocument/2006/math">
                    <m:r>
                      <a:rPr lang="en-GB" b="0" i="1" smtClean="0">
                        <a:latin typeface="Cambria Math" panose="02040503050406030204" pitchFamily="18" charset="0"/>
                      </a:rPr>
                      <m:t>𝑦</m:t>
                    </m:r>
                  </m:oMath>
                </a14:m>
                <a:r>
                  <a:rPr lang="en-GB" dirty="0"/>
                  <a:t> to the equation. e.g. </a:t>
                </a:r>
                <a14:m>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=3, </m:t>
                    </m:r>
                    <m:r>
                      <a:rPr lang="en-GB" b="0" i="1" smtClean="0">
                        <a:latin typeface="Cambria Math" panose="02040503050406030204" pitchFamily="18" charset="0"/>
                      </a:rPr>
                      <m:t>𝑦</m:t>
                    </m:r>
                    <m:r>
                      <a:rPr lang="en-GB" b="0" i="1" smtClean="0">
                        <a:latin typeface="Cambria Math" panose="02040503050406030204" pitchFamily="18" charset="0"/>
                      </a:rPr>
                      <m:t>=7</m:t>
                    </m:r>
                  </m:oMath>
                </a14:m>
                <a:endParaRPr lang="en-GB" dirty="0"/>
              </a:p>
            </p:txBody>
          </p:sp>
        </mc:Choice>
        <mc:Fallback xmlns="">
          <p:sp>
            <p:nvSpPr>
              <p:cNvPr id="11" name="TextBox 10"/>
              <p:cNvSpPr txBox="1">
                <a:spLocks noRot="1" noChangeAspect="1" noMove="1" noResize="1" noEditPoints="1" noAdjustHandles="1" noChangeArrowheads="1" noChangeShapeType="1" noTextEdit="1"/>
              </p:cNvSpPr>
              <p:nvPr/>
            </p:nvSpPr>
            <p:spPr>
              <a:xfrm>
                <a:off x="5076056" y="1125533"/>
                <a:ext cx="3456384" cy="2585323"/>
              </a:xfrm>
              <a:prstGeom prst="rect">
                <a:avLst/>
              </a:prstGeom>
              <a:blipFill>
                <a:blip r:embed="rId3"/>
                <a:stretch>
                  <a:fillRect l="-1587" t="-1415" r="-1411" b="-2830"/>
                </a:stretch>
              </a:blipFill>
            </p:spPr>
            <p:txBody>
              <a:bodyPr/>
              <a:lstStyle/>
              <a:p>
                <a:r>
                  <a:rPr lang="en-GB">
                    <a:noFill/>
                  </a:rPr>
                  <a:t> </a:t>
                </a:r>
              </a:p>
            </p:txBody>
          </p:sp>
        </mc:Fallback>
      </mc:AlternateContent>
      <p:cxnSp>
        <p:nvCxnSpPr>
          <p:cNvPr id="13" name="Straight Connector 12"/>
          <p:cNvCxnSpPr/>
          <p:nvPr/>
        </p:nvCxnSpPr>
        <p:spPr>
          <a:xfrm flipH="1" flipV="1">
            <a:off x="1299207" y="1318606"/>
            <a:ext cx="2509819" cy="2359312"/>
          </a:xfrm>
          <a:prstGeom prst="line">
            <a:avLst/>
          </a:prstGeom>
        </p:spPr>
        <p:style>
          <a:lnRef idx="3">
            <a:schemeClr val="dk1"/>
          </a:lnRef>
          <a:fillRef idx="0">
            <a:schemeClr val="dk1"/>
          </a:fillRef>
          <a:effectRef idx="2">
            <a:schemeClr val="dk1"/>
          </a:effectRef>
          <a:fontRef idx="minor">
            <a:schemeClr val="tx1"/>
          </a:fontRef>
        </p:style>
      </p:cxnSp>
      <mc:AlternateContent xmlns:mc="http://schemas.openxmlformats.org/markup-compatibility/2006" xmlns:a14="http://schemas.microsoft.com/office/drawing/2010/main">
        <mc:Choice Requires="a14">
          <p:sp>
            <p:nvSpPr>
              <p:cNvPr id="14" name="TextBox 13"/>
              <p:cNvSpPr txBox="1"/>
              <p:nvPr/>
            </p:nvSpPr>
            <p:spPr>
              <a:xfrm rot="2511400">
                <a:off x="2681224" y="2791632"/>
                <a:ext cx="1368152"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=5</m:t>
                      </m:r>
                    </m:oMath>
                  </m:oMathPara>
                </a14:m>
                <a:endParaRPr lang="en-GB" dirty="0"/>
              </a:p>
            </p:txBody>
          </p:sp>
        </mc:Choice>
        <mc:Fallback xmlns="">
          <p:sp>
            <p:nvSpPr>
              <p:cNvPr id="14" name="TextBox 13"/>
              <p:cNvSpPr txBox="1">
                <a:spLocks noRot="1" noChangeAspect="1" noMove="1" noResize="1" noEditPoints="1" noAdjustHandles="1" noChangeArrowheads="1" noChangeShapeType="1" noTextEdit="1"/>
              </p:cNvSpPr>
              <p:nvPr/>
            </p:nvSpPr>
            <p:spPr>
              <a:xfrm rot="2511400">
                <a:off x="2681224" y="2791632"/>
                <a:ext cx="1368152" cy="369332"/>
              </a:xfrm>
              <a:prstGeom prst="rect">
                <a:avLst/>
              </a:prstGeom>
              <a:blipFill>
                <a:blip r:embed="rId4"/>
                <a:stretch>
                  <a:fillRect/>
                </a:stretch>
              </a:blipFill>
            </p:spPr>
            <p:txBody>
              <a:bodyPr/>
              <a:lstStyle/>
              <a:p>
                <a:r>
                  <a:rPr lang="en-GB">
                    <a:noFill/>
                  </a:rPr>
                  <a:t> </a:t>
                </a:r>
              </a:p>
            </p:txBody>
          </p:sp>
        </mc:Fallback>
      </mc:AlternateContent>
      <p:sp>
        <p:nvSpPr>
          <p:cNvPr id="15" name="Oval 14"/>
          <p:cNvSpPr/>
          <p:nvPr/>
        </p:nvSpPr>
        <p:spPr>
          <a:xfrm>
            <a:off x="1212535" y="1238366"/>
            <a:ext cx="173344" cy="16047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mc:AlternateContent xmlns:mc="http://schemas.openxmlformats.org/markup-compatibility/2006" xmlns:a14="http://schemas.microsoft.com/office/drawing/2010/main">
        <mc:Choice Requires="a14">
          <p:sp>
            <p:nvSpPr>
              <p:cNvPr id="17" name="TextBox 16"/>
              <p:cNvSpPr txBox="1"/>
              <p:nvPr/>
            </p:nvSpPr>
            <p:spPr>
              <a:xfrm>
                <a:off x="1196912" y="4522472"/>
                <a:ext cx="6720452" cy="1877437"/>
              </a:xfrm>
              <a:prstGeom prst="rect">
                <a:avLst/>
              </a:prstGeom>
              <a:noFill/>
            </p:spPr>
            <p:txBody>
              <a:bodyPr wrap="square" rtlCol="0">
                <a:spAutoFit/>
              </a:bodyPr>
              <a:lstStyle/>
              <a:p>
                <a:r>
                  <a:rPr lang="en-GB" dirty="0"/>
                  <a:t>Now suppose we introduced a second simultaneous equation:</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oMath>
                    <m:oMath xmlns:m="http://schemas.openxmlformats.org/officeDocument/2006/math">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=5</m:t>
                      </m:r>
                    </m:oMath>
                  </m:oMathPara>
                </a14:m>
                <a:endParaRPr lang="en-GB" dirty="0"/>
              </a:p>
              <a:p>
                <a:endParaRPr lang="en-GB" sz="800" dirty="0"/>
              </a:p>
              <a:p>
                <a:r>
                  <a:rPr lang="en-GB" dirty="0"/>
                  <a:t>The second line again consists of all points </a:t>
                </a:r>
                <a14:m>
                  <m:oMath xmlns:m="http://schemas.openxmlformats.org/officeDocument/2006/math">
                    <m:r>
                      <a:rPr lang="en-GB" b="0" i="1" smtClean="0">
                        <a:latin typeface="Cambria Math" panose="02040503050406030204" pitchFamily="18" charset="0"/>
                      </a:rPr>
                      <m:t>(</m:t>
                    </m:r>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m:t>
                    </m:r>
                  </m:oMath>
                </a14:m>
                <a:r>
                  <a:rPr lang="en-GB" dirty="0"/>
                  <a:t> which satisfy the equation. So what point must satisfy both equations simultaneously?</a:t>
                </a:r>
              </a:p>
              <a:p>
                <a:r>
                  <a:rPr lang="en-GB" b="1" dirty="0"/>
                  <a:t>The point of intersection!</a:t>
                </a:r>
              </a:p>
            </p:txBody>
          </p:sp>
        </mc:Choice>
        <mc:Fallback xmlns="">
          <p:sp>
            <p:nvSpPr>
              <p:cNvPr id="17" name="TextBox 16"/>
              <p:cNvSpPr txBox="1">
                <a:spLocks noRot="1" noChangeAspect="1" noMove="1" noResize="1" noEditPoints="1" noAdjustHandles="1" noChangeArrowheads="1" noChangeShapeType="1" noTextEdit="1"/>
              </p:cNvSpPr>
              <p:nvPr/>
            </p:nvSpPr>
            <p:spPr>
              <a:xfrm>
                <a:off x="1196912" y="4522472"/>
                <a:ext cx="6720452" cy="1877437"/>
              </a:xfrm>
              <a:prstGeom prst="rect">
                <a:avLst/>
              </a:prstGeom>
              <a:blipFill>
                <a:blip r:embed="rId5"/>
                <a:stretch>
                  <a:fillRect l="-725" t="-1948" b="-4221"/>
                </a:stretch>
              </a:blipFill>
            </p:spPr>
            <p:txBody>
              <a:bodyPr/>
              <a:lstStyle/>
              <a:p>
                <a:r>
                  <a:rPr lang="en-GB">
                    <a:noFill/>
                  </a:rPr>
                  <a:t> </a:t>
                </a:r>
              </a:p>
            </p:txBody>
          </p:sp>
        </mc:Fallback>
      </mc:AlternateContent>
      <p:sp>
        <p:nvSpPr>
          <p:cNvPr id="18" name="Oval 17"/>
          <p:cNvSpPr/>
          <p:nvPr/>
        </p:nvSpPr>
        <p:spPr>
          <a:xfrm>
            <a:off x="2222881" y="2180273"/>
            <a:ext cx="323544" cy="307745"/>
          </a:xfrm>
          <a:prstGeom prst="ellipse">
            <a:avLst/>
          </a:prstGeom>
          <a:effectLst>
            <a:glow rad="101600">
              <a:srgbClr val="FFFF00">
                <a:alpha val="60000"/>
              </a:srgbClr>
            </a:glo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21" name="Freeform: Shape 20"/>
          <p:cNvSpPr/>
          <p:nvPr/>
        </p:nvSpPr>
        <p:spPr>
          <a:xfrm>
            <a:off x="560670" y="2454558"/>
            <a:ext cx="1268130" cy="3654142"/>
          </a:xfrm>
          <a:custGeom>
            <a:avLst/>
            <a:gdLst>
              <a:gd name="connsiteX0" fmla="*/ 614070 w 1274470"/>
              <a:gd name="connsiteY0" fmla="*/ 3793842 h 3793842"/>
              <a:gd name="connsiteX1" fmla="*/ 29870 w 1274470"/>
              <a:gd name="connsiteY1" fmla="*/ 2638142 h 3793842"/>
              <a:gd name="connsiteX2" fmla="*/ 144170 w 1274470"/>
              <a:gd name="connsiteY2" fmla="*/ 1037942 h 3793842"/>
              <a:gd name="connsiteX3" fmla="*/ 652170 w 1274470"/>
              <a:gd name="connsiteY3" fmla="*/ 148942 h 3793842"/>
              <a:gd name="connsiteX4" fmla="*/ 1274470 w 1274470"/>
              <a:gd name="connsiteY4" fmla="*/ 9242 h 3793842"/>
              <a:gd name="connsiteX0" fmla="*/ 518830 w 1268130"/>
              <a:gd name="connsiteY0" fmla="*/ 3654142 h 3654142"/>
              <a:gd name="connsiteX1" fmla="*/ 23530 w 1268130"/>
              <a:gd name="connsiteY1" fmla="*/ 2638142 h 3654142"/>
              <a:gd name="connsiteX2" fmla="*/ 137830 w 1268130"/>
              <a:gd name="connsiteY2" fmla="*/ 1037942 h 3654142"/>
              <a:gd name="connsiteX3" fmla="*/ 645830 w 1268130"/>
              <a:gd name="connsiteY3" fmla="*/ 148942 h 3654142"/>
              <a:gd name="connsiteX4" fmla="*/ 1268130 w 1268130"/>
              <a:gd name="connsiteY4" fmla="*/ 9242 h 3654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8130" h="3654142">
                <a:moveTo>
                  <a:pt x="518830" y="3654142"/>
                </a:moveTo>
                <a:cubicBezTo>
                  <a:pt x="265888" y="3305950"/>
                  <a:pt x="87030" y="3074175"/>
                  <a:pt x="23530" y="2638142"/>
                </a:cubicBezTo>
                <a:cubicBezTo>
                  <a:pt x="-39970" y="2202109"/>
                  <a:pt x="34113" y="1452809"/>
                  <a:pt x="137830" y="1037942"/>
                </a:cubicBezTo>
                <a:cubicBezTo>
                  <a:pt x="241547" y="623075"/>
                  <a:pt x="457447" y="320392"/>
                  <a:pt x="645830" y="148942"/>
                </a:cubicBezTo>
                <a:cubicBezTo>
                  <a:pt x="834213" y="-22508"/>
                  <a:pt x="1051171" y="-6633"/>
                  <a:pt x="1268130" y="9242"/>
                </a:cubicBezTo>
              </a:path>
            </a:pathLst>
          </a:custGeom>
          <a:noFill/>
          <a:ln w="76200">
            <a:solidFill>
              <a:schemeClr val="tx1"/>
            </a:solidFill>
            <a:prstDash val="sysDot"/>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p:cNvSpPr/>
          <p:nvPr/>
        </p:nvSpPr>
        <p:spPr>
          <a:xfrm>
            <a:off x="1241934" y="6096000"/>
            <a:ext cx="3266566" cy="59990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6" name="TextBox 15">
            <a:extLst>
              <a:ext uri="{FF2B5EF4-FFF2-40B4-BE49-F238E27FC236}">
                <a16:creationId xmlns:a16="http://schemas.microsoft.com/office/drawing/2014/main" id="{058E97F2-9BC7-A374-856D-22160D250788}"/>
              </a:ext>
            </a:extLst>
          </p:cNvPr>
          <p:cNvSpPr txBox="1"/>
          <p:nvPr/>
        </p:nvSpPr>
        <p:spPr>
          <a:xfrm>
            <a:off x="6516216" y="114897"/>
            <a:ext cx="2520280" cy="36933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en-US" dirty="0"/>
              <a:t>Exercise 17</a:t>
            </a:r>
          </a:p>
        </p:txBody>
      </p:sp>
    </p:spTree>
    <p:extLst>
      <p:ext uri="{BB962C8B-B14F-4D97-AF65-F5344CB8AC3E}">
        <p14:creationId xmlns:p14="http://schemas.microsoft.com/office/powerpoint/2010/main" val="330515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1"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42" presetClass="path" presetSubtype="0" repeatCount="indefinite" fill="hold" grpId="0" nodeType="withEffect">
                                  <p:stCondLst>
                                    <p:cond delay="0"/>
                                  </p:stCondLst>
                                  <p:endCondLst>
                                    <p:cond evt="onNext" delay="0">
                                      <p:tgtEl>
                                        <p:sldTgt/>
                                      </p:tgtEl>
                                    </p:cond>
                                  </p:endCondLst>
                                  <p:childTnLst>
                                    <p:animMotion origin="layout" path="M -2.77778E-7 -1.85185E-6 L 0.11927 -0.43958 " pathEditMode="relative" rAng="0" ptsTypes="AA">
                                      <p:cBhvr>
                                        <p:cTn id="8" dur="2000" fill="hold"/>
                                        <p:tgtEl>
                                          <p:spTgt spid="10"/>
                                        </p:tgtEl>
                                        <p:attrNameLst>
                                          <p:attrName>ppt_x</p:attrName>
                                          <p:attrName>ppt_y</p:attrName>
                                        </p:attrNameLst>
                                      </p:cBhvr>
                                      <p:rCtr x="5955" y="-21991"/>
                                    </p:animMotion>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grpId="1"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 presetClass="entr" presetSubtype="0" fill="hold" grpId="2" nodeType="withEffect">
                                  <p:stCondLst>
                                    <p:cond delay="0"/>
                                  </p:stCondLst>
                                  <p:childTnLst>
                                    <p:set>
                                      <p:cBhvr>
                                        <p:cTn id="21" dur="1" fill="hold">
                                          <p:stCondLst>
                                            <p:cond delay="0"/>
                                          </p:stCondLst>
                                        </p:cTn>
                                        <p:tgtEl>
                                          <p:spTgt spid="22"/>
                                        </p:tgtEl>
                                        <p:attrNameLst>
                                          <p:attrName>style.visibility</p:attrName>
                                        </p:attrNameLst>
                                      </p:cBhvr>
                                      <p:to>
                                        <p:strVal val="visible"/>
                                      </p:to>
                                    </p:set>
                                  </p:childTnLst>
                                </p:cTn>
                              </p:par>
                              <p:par>
                                <p:cTn id="22" presetID="10"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par>
                          <p:cTn id="25" fill="hold">
                            <p:stCondLst>
                              <p:cond delay="500"/>
                            </p:stCondLst>
                            <p:childTnLst>
                              <p:par>
                                <p:cTn id="26" presetID="42" presetClass="path" presetSubtype="0" repeatCount="indefinite" fill="hold" grpId="0" nodeType="afterEffect">
                                  <p:stCondLst>
                                    <p:cond delay="0"/>
                                  </p:stCondLst>
                                  <p:endCondLst>
                                    <p:cond evt="onNext" delay="0">
                                      <p:tgtEl>
                                        <p:sldTgt/>
                                      </p:tgtEl>
                                    </p:cond>
                                  </p:endCondLst>
                                  <p:childTnLst>
                                    <p:animMotion origin="layout" path="M -1.11111E-6 2.96296E-6 L 0.27188 0.3412 " pathEditMode="relative" rAng="0" ptsTypes="AA">
                                      <p:cBhvr>
                                        <p:cTn id="27" dur="2000" fill="hold"/>
                                        <p:tgtEl>
                                          <p:spTgt spid="15"/>
                                        </p:tgtEl>
                                        <p:attrNameLst>
                                          <p:attrName>ppt_x</p:attrName>
                                          <p:attrName>ppt_y</p:attrName>
                                        </p:attrNameLst>
                                      </p:cBhvr>
                                      <p:rCtr x="13594" y="17060"/>
                                    </p:animMotion>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22"/>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22"/>
                                        </p:tgtEl>
                                      </p:cBhvr>
                                    </p:animEffect>
                                    <p:set>
                                      <p:cBhvr>
                                        <p:cTn id="33" dur="1" fill="hold">
                                          <p:stCondLst>
                                            <p:cond delay="499"/>
                                          </p:stCondLst>
                                        </p:cTn>
                                        <p:tgtEl>
                                          <p:spTgt spid="22"/>
                                        </p:tgtEl>
                                        <p:attrNameLst>
                                          <p:attrName>style.visibility</p:attrName>
                                        </p:attrNameLst>
                                      </p:cBhvr>
                                      <p:to>
                                        <p:strVal val="hidden"/>
                                      </p:to>
                                    </p:set>
                                  </p:childTnLst>
                                </p:cTn>
                              </p:par>
                            </p:childTnLst>
                          </p:cTn>
                        </p:par>
                        <p:par>
                          <p:cTn id="34" fill="hold">
                            <p:stCondLst>
                              <p:cond delay="500"/>
                            </p:stCondLst>
                            <p:childTnLst>
                              <p:par>
                                <p:cTn id="35" presetID="22" presetClass="entr" presetSubtype="4"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down)">
                                      <p:cBhvr>
                                        <p:cTn id="37" dur="500"/>
                                        <p:tgtEl>
                                          <p:spTgt spid="21"/>
                                        </p:tgtEl>
                                      </p:cBhvr>
                                    </p:animEffect>
                                  </p:childTnLst>
                                </p:cTn>
                              </p:par>
                            </p:childTnLst>
                          </p:cTn>
                        </p:par>
                        <p:par>
                          <p:cTn id="38" fill="hold">
                            <p:stCondLst>
                              <p:cond delay="1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par>
                                <p:cTn id="42" presetID="6" presetClass="emph" presetSubtype="0" repeatCount="indefinite" autoRev="1" fill="hold" grpId="0" nodeType="withEffect">
                                  <p:stCondLst>
                                    <p:cond delay="0"/>
                                  </p:stCondLst>
                                  <p:childTnLst>
                                    <p:animScale>
                                      <p:cBhvr>
                                        <p:cTn id="43" dur="250" fill="hold"/>
                                        <p:tgtEl>
                                          <p:spTgt spid="18"/>
                                        </p:tgtEl>
                                      </p:cBhvr>
                                      <p:by x="150000" y="150000"/>
                                    </p:animScale>
                                  </p:childTnLst>
                                </p:cTn>
                              </p:par>
                            </p:childTnLst>
                          </p:cTn>
                        </p:par>
                      </p:childTnLst>
                    </p:cTn>
                  </p:par>
                </p:childTnLst>
              </p:cTn>
              <p:nextCondLst>
                <p:cond evt="onClick" delay="0">
                  <p:tgtEl>
                    <p:spTgt spid="22"/>
                  </p:tgtEl>
                </p:cond>
              </p:nextCondLst>
            </p:seq>
          </p:childTnLst>
        </p:cTn>
      </p:par>
    </p:tnLst>
    <p:bldLst>
      <p:bldP spid="10" grpId="0" animBg="1"/>
      <p:bldP spid="14" grpId="0"/>
      <p:bldP spid="15" grpId="0" animBg="1"/>
      <p:bldP spid="15" grpId="1" animBg="1"/>
      <p:bldP spid="17" grpId="0"/>
      <p:bldP spid="18" grpId="0" animBg="1"/>
      <p:bldP spid="18" grpId="1" animBg="1"/>
      <p:bldP spid="21" grpId="0" animBg="1"/>
      <p:bldP spid="22" grpId="0" animBg="1"/>
      <p:bldP spid="22" grpId="1" animBg="1"/>
      <p:bldP spid="22" grpId="2"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Example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228452" y="859172"/>
                <a:ext cx="4248472" cy="1477328"/>
              </a:xfrm>
              <a:prstGeom prst="rect">
                <a:avLst/>
              </a:prstGeom>
              <a:noFill/>
            </p:spPr>
            <p:txBody>
              <a:bodyPr wrap="square" rtlCol="0">
                <a:spAutoFit/>
              </a:bodyPr>
              <a:lstStyle/>
              <a:p>
                <a:r>
                  <a:rPr lang="en-GB" dirty="0"/>
                  <a:t>a) On the same axes, draw the graphs of:</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𝑦</m:t>
                      </m:r>
                      <m:r>
                        <a:rPr lang="en-GB" b="0" i="1" smtClean="0">
                          <a:latin typeface="Cambria Math" panose="02040503050406030204" pitchFamily="18" charset="0"/>
                        </a:rPr>
                        <m:t>=3</m:t>
                      </m:r>
                    </m:oMath>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−3</m:t>
                      </m:r>
                      <m:r>
                        <a:rPr lang="en-GB" b="0" i="1" smtClean="0">
                          <a:latin typeface="Cambria Math" panose="02040503050406030204" pitchFamily="18" charset="0"/>
                        </a:rPr>
                        <m:t>𝑥</m:t>
                      </m:r>
                      <m:r>
                        <a:rPr lang="en-GB" b="0" i="1" smtClean="0">
                          <a:latin typeface="Cambria Math" panose="02040503050406030204" pitchFamily="18" charset="0"/>
                        </a:rPr>
                        <m:t>+1</m:t>
                      </m:r>
                    </m:oMath>
                  </m:oMathPara>
                </a14:m>
                <a:endParaRPr lang="en-GB" dirty="0"/>
              </a:p>
              <a:p>
                <a:endParaRPr lang="en-GB" dirty="0"/>
              </a:p>
              <a:p>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228452" y="859172"/>
                <a:ext cx="4248472" cy="1477328"/>
              </a:xfrm>
              <a:prstGeom prst="rect">
                <a:avLst/>
              </a:prstGeom>
              <a:blipFill>
                <a:blip r:embed="rId2"/>
                <a:stretch>
                  <a:fillRect l="-1148" t="-2479"/>
                </a:stretch>
              </a:blipFill>
            </p:spPr>
            <p:txBody>
              <a:bodyPr/>
              <a:lstStyle/>
              <a:p>
                <a:r>
                  <a:rPr lang="en-GB">
                    <a:noFill/>
                  </a:rPr>
                  <a:t> </a:t>
                </a:r>
              </a:p>
            </p:txBody>
          </p:sp>
        </mc:Fallback>
      </mc:AlternateContent>
      <p:pic>
        <p:nvPicPr>
          <p:cNvPr id="6" name="Picture 5"/>
          <p:cNvPicPr>
            <a:picLocks noChangeAspect="1"/>
          </p:cNvPicPr>
          <p:nvPr/>
        </p:nvPicPr>
        <p:blipFill>
          <a:blip r:embed="rId3"/>
          <a:stretch>
            <a:fillRect/>
          </a:stretch>
        </p:blipFill>
        <p:spPr>
          <a:xfrm>
            <a:off x="397235" y="2190176"/>
            <a:ext cx="3741156" cy="3246192"/>
          </a:xfrm>
          <a:prstGeom prst="rect">
            <a:avLst/>
          </a:prstGeom>
        </p:spPr>
      </p:pic>
      <p:sp>
        <p:nvSpPr>
          <p:cNvPr id="7" name="Rectangle 6"/>
          <p:cNvSpPr/>
          <p:nvPr/>
        </p:nvSpPr>
        <p:spPr>
          <a:xfrm>
            <a:off x="395536" y="1981347"/>
            <a:ext cx="3937830" cy="359903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a</a:t>
            </a:r>
          </a:p>
        </p:txBody>
      </p:sp>
      <mc:AlternateContent xmlns:mc="http://schemas.openxmlformats.org/markup-compatibility/2006" xmlns:a14="http://schemas.microsoft.com/office/drawing/2010/main">
        <mc:Choice Requires="a14">
          <p:sp>
            <p:nvSpPr>
              <p:cNvPr id="10" name="Rectangle 9"/>
              <p:cNvSpPr/>
              <p:nvPr/>
            </p:nvSpPr>
            <p:spPr>
              <a:xfrm>
                <a:off x="4643779" y="821904"/>
                <a:ext cx="4246221" cy="5956824"/>
              </a:xfrm>
              <a:prstGeom prst="rect">
                <a:avLst/>
              </a:prstGeom>
            </p:spPr>
            <p:txBody>
              <a:bodyPr wrap="square">
                <a:spAutoFit/>
              </a:bodyPr>
              <a:lstStyle/>
              <a:p>
                <a:pPr/>
                <a:r>
                  <a:rPr lang="en-GB" dirty="0"/>
                  <a:t>b) Use your graph to write down the solutions to the simultaneous equations.</a:t>
                </a:r>
                <a:br>
                  <a:rPr lang="en-GB" dirty="0"/>
                </a:br>
                <a:br>
                  <a:rPr lang="en-GB" sz="300" dirty="0"/>
                </a:br>
                <a14:m>
                  <m:oMathPara xmlns:m="http://schemas.openxmlformats.org/officeDocument/2006/math">
                    <m:oMathParaPr>
                      <m:jc m:val="centerGroup"/>
                    </m:oMathParaPr>
                    <m:oMath xmlns:m="http://schemas.openxmlformats.org/officeDocument/2006/math">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𝟏</m:t>
                      </m:r>
                      <m:r>
                        <a:rPr lang="en-GB" sz="1600" b="1" i="1">
                          <a:latin typeface="Cambria Math" panose="02040503050406030204" pitchFamily="18" charset="0"/>
                        </a:rPr>
                        <m:t>, </m:t>
                      </m:r>
                      <m:r>
                        <a:rPr lang="en-GB" sz="1600" b="1" i="1">
                          <a:latin typeface="Cambria Math" panose="02040503050406030204" pitchFamily="18" charset="0"/>
                        </a:rPr>
                        <m:t>𝒚</m:t>
                      </m:r>
                      <m:r>
                        <a:rPr lang="en-GB" sz="1600" b="1" i="1">
                          <a:latin typeface="Cambria Math" panose="02040503050406030204" pitchFamily="18" charset="0"/>
                        </a:rPr>
                        <m:t>=</m:t>
                      </m:r>
                      <m:r>
                        <a:rPr lang="en-GB" sz="1600" b="1" i="1">
                          <a:latin typeface="Cambria Math" panose="02040503050406030204" pitchFamily="18" charset="0"/>
                        </a:rPr>
                        <m:t>𝟓</m:t>
                      </m:r>
                      <m:r>
                        <a:rPr lang="en-GB" sz="1600" b="1" i="1">
                          <a:latin typeface="Cambria Math" panose="02040503050406030204" pitchFamily="18" charset="0"/>
                        </a:rPr>
                        <m:t> </m:t>
                      </m:r>
                      <m:r>
                        <a:rPr lang="en-GB" sz="1600" b="1" i="1">
                          <a:latin typeface="Cambria Math" panose="02040503050406030204" pitchFamily="18" charset="0"/>
                        </a:rPr>
                        <m:t>𝒐𝒓</m:t>
                      </m:r>
                    </m:oMath>
                    <m:oMath xmlns:m="http://schemas.openxmlformats.org/officeDocument/2006/math">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𝟐</m:t>
                      </m:r>
                      <m:r>
                        <a:rPr lang="en-GB" sz="1600" b="1" i="1">
                          <a:latin typeface="Cambria Math" panose="02040503050406030204" pitchFamily="18" charset="0"/>
                        </a:rPr>
                        <m:t>, </m:t>
                      </m:r>
                      <m:r>
                        <a:rPr lang="en-GB" sz="1600" b="1" i="1">
                          <a:latin typeface="Cambria Math" panose="02040503050406030204" pitchFamily="18" charset="0"/>
                        </a:rPr>
                        <m:t>𝒚</m:t>
                      </m:r>
                      <m:r>
                        <a:rPr lang="en-GB" sz="1600" b="1" i="1">
                          <a:latin typeface="Cambria Math" panose="02040503050406030204" pitchFamily="18" charset="0"/>
                        </a:rPr>
                        <m:t>=−</m:t>
                      </m:r>
                      <m:r>
                        <a:rPr lang="en-GB" sz="1600" b="1" i="1">
                          <a:latin typeface="Cambria Math" panose="02040503050406030204" pitchFamily="18" charset="0"/>
                        </a:rPr>
                        <m:t>𝟏</m:t>
                      </m:r>
                    </m:oMath>
                  </m:oMathPara>
                </a14:m>
                <a:br>
                  <a:rPr lang="en-GB" sz="1600" b="1" dirty="0"/>
                </a:br>
                <a:endParaRPr lang="en-GB" sz="1600" b="1" dirty="0"/>
              </a:p>
              <a:p>
                <a:r>
                  <a:rPr lang="en-GB" sz="1600" b="1" dirty="0"/>
                  <a:t>(We could always substitute into the original equations to check they work)</a:t>
                </a:r>
              </a:p>
              <a:p>
                <a:endParaRPr lang="en-GB" dirty="0"/>
              </a:p>
              <a:p>
                <a:r>
                  <a:rPr lang="en-GB" dirty="0"/>
                  <a:t>c) What algebraic method (perhaps thinking about the previous chapter), could we have used to show the graphs would have intersected twice? </a:t>
                </a:r>
              </a:p>
              <a:p>
                <a:endParaRPr lang="en-GB" sz="1100" b="1" dirty="0"/>
              </a:p>
              <a:p>
                <a:r>
                  <a:rPr lang="en-GB" sz="1600" b="1" dirty="0"/>
                  <a:t>Substituting linear equation into quadratic:</a:t>
                </a:r>
              </a:p>
              <a:p>
                <a:pPr/>
                <a14:m>
                  <m:oMathPara xmlns:m="http://schemas.openxmlformats.org/officeDocument/2006/math">
                    <m:oMathParaPr>
                      <m:jc m:val="centerGroup"/>
                    </m:oMathParaPr>
                    <m:oMath xmlns:m="http://schemas.openxmlformats.org/officeDocument/2006/math">
                      <m:r>
                        <a:rPr lang="en-GB" sz="1600" b="1" i="1" smtClean="0">
                          <a:latin typeface="Cambria Math" panose="02040503050406030204" pitchFamily="18" charset="0"/>
                        </a:rPr>
                        <m:t>𝒚</m:t>
                      </m:r>
                      <m:r>
                        <a:rPr lang="en-GB" sz="1600" b="1" i="1" smtClean="0">
                          <a:latin typeface="Cambria Math" panose="02040503050406030204" pitchFamily="18" charset="0"/>
                        </a:rPr>
                        <m:t>=</m:t>
                      </m:r>
                      <m:r>
                        <a:rPr lang="en-GB" sz="1600" b="1" i="1" smtClean="0">
                          <a:latin typeface="Cambria Math" panose="02040503050406030204" pitchFamily="18" charset="0"/>
                        </a:rPr>
                        <m:t>𝟑</m:t>
                      </m:r>
                      <m:r>
                        <a:rPr lang="en-GB" sz="1600" b="1" i="1" smtClean="0">
                          <a:latin typeface="Cambria Math" panose="02040503050406030204" pitchFamily="18" charset="0"/>
                        </a:rPr>
                        <m:t>−</m:t>
                      </m:r>
                      <m:r>
                        <a:rPr lang="en-GB" sz="1600" b="1" i="1" smtClean="0">
                          <a:latin typeface="Cambria Math" panose="02040503050406030204" pitchFamily="18" charset="0"/>
                        </a:rPr>
                        <m:t>𝟐</m:t>
                      </m:r>
                      <m:r>
                        <a:rPr lang="en-GB" sz="1600" b="1" i="1" smtClean="0">
                          <a:latin typeface="Cambria Math" panose="02040503050406030204" pitchFamily="18" charset="0"/>
                        </a:rPr>
                        <m:t>𝒙</m:t>
                      </m:r>
                    </m:oMath>
                    <m:oMath xmlns:m="http://schemas.openxmlformats.org/officeDocument/2006/math">
                      <m:r>
                        <a:rPr lang="en-GB" sz="1600" b="1" i="1" smtClean="0">
                          <a:latin typeface="Cambria Math" panose="02040503050406030204" pitchFamily="18" charset="0"/>
                        </a:rPr>
                        <m:t>∴</m:t>
                      </m:r>
                      <m:r>
                        <a:rPr lang="en-GB" sz="1600" b="1" i="1">
                          <a:latin typeface="Cambria Math" panose="02040503050406030204" pitchFamily="18" charset="0"/>
                        </a:rPr>
                        <m:t>𝟑</m:t>
                      </m:r>
                      <m:r>
                        <a:rPr lang="en-GB" sz="1600" b="1" i="1">
                          <a:latin typeface="Cambria Math" panose="02040503050406030204" pitchFamily="18" charset="0"/>
                        </a:rPr>
                        <m:t>−</m:t>
                      </m:r>
                      <m:r>
                        <a:rPr lang="en-GB" sz="1600" b="1" i="1">
                          <a:latin typeface="Cambria Math" panose="02040503050406030204" pitchFamily="18" charset="0"/>
                        </a:rPr>
                        <m:t>𝟐</m:t>
                      </m:r>
                      <m:r>
                        <a:rPr lang="en-GB" sz="1600" b="1" i="1">
                          <a:latin typeface="Cambria Math" panose="02040503050406030204" pitchFamily="18" charset="0"/>
                        </a:rPr>
                        <m:t>𝒙</m:t>
                      </m:r>
                      <m:r>
                        <a:rPr lang="en-GB" sz="1600" b="1" i="1">
                          <a:latin typeface="Cambria Math" panose="02040503050406030204" pitchFamily="18" charset="0"/>
                        </a:rPr>
                        <m:t>=</m:t>
                      </m:r>
                      <m:sSup>
                        <m:sSupPr>
                          <m:ctrlPr>
                            <a:rPr lang="en-GB" sz="1600" b="1" i="1">
                              <a:latin typeface="Cambria Math" panose="02040503050406030204" pitchFamily="18" charset="0"/>
                            </a:rPr>
                          </m:ctrlPr>
                        </m:sSupPr>
                        <m:e>
                          <m:r>
                            <a:rPr lang="en-GB" sz="1600" b="1" i="1">
                              <a:latin typeface="Cambria Math" panose="02040503050406030204" pitchFamily="18" charset="0"/>
                            </a:rPr>
                            <m:t>𝒙</m:t>
                          </m:r>
                        </m:e>
                        <m:sup>
                          <m:r>
                            <a:rPr lang="en-GB" sz="1600" b="1" i="1">
                              <a:latin typeface="Cambria Math" panose="02040503050406030204" pitchFamily="18" charset="0"/>
                            </a:rPr>
                            <m:t>𝟐</m:t>
                          </m:r>
                        </m:sup>
                      </m:sSup>
                      <m:r>
                        <a:rPr lang="en-GB" sz="1600" b="1" i="1">
                          <a:latin typeface="Cambria Math" panose="02040503050406030204" pitchFamily="18" charset="0"/>
                        </a:rPr>
                        <m:t>−</m:t>
                      </m:r>
                      <m:r>
                        <a:rPr lang="en-GB" sz="1600" b="1" i="1">
                          <a:latin typeface="Cambria Math" panose="02040503050406030204" pitchFamily="18" charset="0"/>
                        </a:rPr>
                        <m:t>𝟑</m:t>
                      </m:r>
                      <m:r>
                        <a:rPr lang="en-GB" sz="1600" b="1" i="1">
                          <a:latin typeface="Cambria Math" panose="02040503050406030204" pitchFamily="18" charset="0"/>
                        </a:rPr>
                        <m:t>𝒙</m:t>
                      </m:r>
                      <m:r>
                        <a:rPr lang="en-GB" sz="1600" b="1" i="1">
                          <a:latin typeface="Cambria Math" panose="02040503050406030204" pitchFamily="18" charset="0"/>
                        </a:rPr>
                        <m:t>+</m:t>
                      </m:r>
                      <m:r>
                        <a:rPr lang="en-GB" sz="1600" b="1" i="1">
                          <a:latin typeface="Cambria Math" panose="02040503050406030204" pitchFamily="18" charset="0"/>
                        </a:rPr>
                        <m:t>𝟏</m:t>
                      </m:r>
                    </m:oMath>
                    <m:oMath xmlns:m="http://schemas.openxmlformats.org/officeDocument/2006/math">
                      <m:sSup>
                        <m:sSupPr>
                          <m:ctrlPr>
                            <a:rPr lang="en-GB" sz="1600" b="1" i="1" smtClean="0">
                              <a:latin typeface="Cambria Math" panose="02040503050406030204" pitchFamily="18" charset="0"/>
                            </a:rPr>
                          </m:ctrlPr>
                        </m:sSupPr>
                        <m:e>
                          <m:r>
                            <a:rPr lang="en-GB" sz="1600" b="1" i="1" smtClean="0">
                              <a:latin typeface="Cambria Math" panose="02040503050406030204" pitchFamily="18" charset="0"/>
                            </a:rPr>
                            <m:t>𝒙</m:t>
                          </m:r>
                        </m:e>
                        <m:sup>
                          <m:r>
                            <a:rPr lang="en-GB" sz="1600" b="1" i="1" smtClean="0">
                              <a:latin typeface="Cambria Math" panose="02040503050406030204" pitchFamily="18" charset="0"/>
                            </a:rPr>
                            <m:t>𝟐</m:t>
                          </m:r>
                        </m:sup>
                      </m:sSup>
                      <m:r>
                        <a:rPr lang="en-GB" sz="1600" b="1" i="1" smtClean="0">
                          <a:latin typeface="Cambria Math" panose="02040503050406030204" pitchFamily="18" charset="0"/>
                        </a:rPr>
                        <m:t>−</m:t>
                      </m:r>
                      <m:r>
                        <a:rPr lang="en-GB" sz="1600" b="1" i="1" smtClean="0">
                          <a:latin typeface="Cambria Math" panose="02040503050406030204" pitchFamily="18" charset="0"/>
                        </a:rPr>
                        <m:t>𝒙</m:t>
                      </m:r>
                      <m:r>
                        <a:rPr lang="en-GB" sz="1600" b="1" i="1" smtClean="0">
                          <a:latin typeface="Cambria Math" panose="02040503050406030204" pitchFamily="18" charset="0"/>
                        </a:rPr>
                        <m:t>−</m:t>
                      </m:r>
                      <m:r>
                        <a:rPr lang="en-GB" sz="1600" b="1" i="1" smtClean="0">
                          <a:latin typeface="Cambria Math" panose="02040503050406030204" pitchFamily="18" charset="0"/>
                        </a:rPr>
                        <m:t>𝟐</m:t>
                      </m:r>
                      <m:r>
                        <a:rPr lang="en-GB" sz="1600" b="1" i="1" smtClean="0">
                          <a:latin typeface="Cambria Math" panose="02040503050406030204" pitchFamily="18" charset="0"/>
                        </a:rPr>
                        <m:t>=</m:t>
                      </m:r>
                      <m:r>
                        <a:rPr lang="en-GB" sz="1600" b="1" i="1" smtClean="0">
                          <a:latin typeface="Cambria Math" panose="02040503050406030204" pitchFamily="18" charset="0"/>
                        </a:rPr>
                        <m:t>𝟎</m:t>
                      </m:r>
                    </m:oMath>
                  </m:oMathPara>
                </a14:m>
                <a:endParaRPr lang="en-GB" sz="1600" b="1" dirty="0"/>
              </a:p>
              <a:p>
                <a:r>
                  <a:rPr lang="en-GB" sz="1600" b="1" dirty="0"/>
                  <a:t>Since there were two points of intersection, the equation must have two distinct solutions. Thus </a:t>
                </a:r>
                <a14:m>
                  <m:oMath xmlns:m="http://schemas.openxmlformats.org/officeDocument/2006/math">
                    <m:sSup>
                      <m:sSupPr>
                        <m:ctrlPr>
                          <a:rPr lang="en-GB" sz="1600" b="1" i="1" smtClean="0">
                            <a:latin typeface="Cambria Math" panose="02040503050406030204" pitchFamily="18" charset="0"/>
                          </a:rPr>
                        </m:ctrlPr>
                      </m:sSupPr>
                      <m:e>
                        <m:r>
                          <a:rPr lang="en-GB" sz="1600" b="1" i="1" smtClean="0">
                            <a:latin typeface="Cambria Math" panose="02040503050406030204" pitchFamily="18" charset="0"/>
                          </a:rPr>
                          <m:t>𝒃</m:t>
                        </m:r>
                      </m:e>
                      <m:sup>
                        <m:r>
                          <a:rPr lang="en-GB" sz="1600" b="1" i="1" smtClean="0">
                            <a:latin typeface="Cambria Math" panose="02040503050406030204" pitchFamily="18" charset="0"/>
                          </a:rPr>
                          <m:t>𝟐</m:t>
                        </m:r>
                      </m:sup>
                    </m:sSup>
                    <m:r>
                      <a:rPr lang="en-GB" sz="1600" b="1" i="1" smtClean="0">
                        <a:latin typeface="Cambria Math" panose="02040503050406030204" pitchFamily="18" charset="0"/>
                      </a:rPr>
                      <m:t>−</m:t>
                    </m:r>
                    <m:r>
                      <a:rPr lang="en-GB" sz="1600" b="1" i="1" smtClean="0">
                        <a:latin typeface="Cambria Math" panose="02040503050406030204" pitchFamily="18" charset="0"/>
                      </a:rPr>
                      <m:t>𝟒</m:t>
                    </m:r>
                    <m:r>
                      <a:rPr lang="en-GB" sz="1600" b="1" i="1" smtClean="0">
                        <a:latin typeface="Cambria Math" panose="02040503050406030204" pitchFamily="18" charset="0"/>
                      </a:rPr>
                      <m:t>𝒂𝒄</m:t>
                    </m:r>
                    <m:r>
                      <a:rPr lang="en-GB" sz="1600" b="1" i="1" smtClean="0">
                        <a:latin typeface="Cambria Math" panose="02040503050406030204" pitchFamily="18" charset="0"/>
                      </a:rPr>
                      <m:t>&gt;</m:t>
                    </m:r>
                    <m:r>
                      <a:rPr lang="en-GB" sz="1600" b="1" i="1" smtClean="0">
                        <a:latin typeface="Cambria Math" panose="02040503050406030204" pitchFamily="18" charset="0"/>
                      </a:rPr>
                      <m:t>𝟎</m:t>
                    </m:r>
                  </m:oMath>
                </a14:m>
                <a:endParaRPr lang="en-GB" sz="1600" b="1" dirty="0"/>
              </a:p>
              <a:p>
                <a:pPr/>
                <a14:m>
                  <m:oMathPara xmlns:m="http://schemas.openxmlformats.org/officeDocument/2006/math">
                    <m:oMathParaPr>
                      <m:jc m:val="centerGroup"/>
                    </m:oMathParaPr>
                    <m:oMath xmlns:m="http://schemas.openxmlformats.org/officeDocument/2006/math">
                      <m:r>
                        <a:rPr lang="en-GB" sz="1600" b="1" i="1" smtClean="0">
                          <a:latin typeface="Cambria Math" panose="02040503050406030204" pitchFamily="18" charset="0"/>
                        </a:rPr>
                        <m:t>𝒂</m:t>
                      </m:r>
                      <m:r>
                        <a:rPr lang="en-GB" sz="1600" b="1" i="1" smtClean="0">
                          <a:latin typeface="Cambria Math" panose="02040503050406030204" pitchFamily="18" charset="0"/>
                        </a:rPr>
                        <m:t>=</m:t>
                      </m:r>
                      <m:r>
                        <a:rPr lang="en-GB" sz="1600" b="1" i="1" smtClean="0">
                          <a:latin typeface="Cambria Math" panose="02040503050406030204" pitchFamily="18" charset="0"/>
                        </a:rPr>
                        <m:t>𝟏</m:t>
                      </m:r>
                      <m:r>
                        <a:rPr lang="en-GB" sz="1600" b="1" i="1" smtClean="0">
                          <a:latin typeface="Cambria Math" panose="02040503050406030204" pitchFamily="18" charset="0"/>
                        </a:rPr>
                        <m:t>, </m:t>
                      </m:r>
                      <m:r>
                        <a:rPr lang="en-GB" sz="1600" b="1" i="1" smtClean="0">
                          <a:latin typeface="Cambria Math" panose="02040503050406030204" pitchFamily="18" charset="0"/>
                        </a:rPr>
                        <m:t>𝒃</m:t>
                      </m:r>
                      <m:r>
                        <a:rPr lang="en-GB" sz="1600" b="1" i="1" smtClean="0">
                          <a:latin typeface="Cambria Math" panose="02040503050406030204" pitchFamily="18" charset="0"/>
                        </a:rPr>
                        <m:t>=−</m:t>
                      </m:r>
                      <m:r>
                        <a:rPr lang="en-GB" sz="1600" b="1" i="1" smtClean="0">
                          <a:latin typeface="Cambria Math" panose="02040503050406030204" pitchFamily="18" charset="0"/>
                        </a:rPr>
                        <m:t>𝟏</m:t>
                      </m:r>
                      <m:r>
                        <a:rPr lang="en-GB" sz="1600" b="1" i="1" smtClean="0">
                          <a:latin typeface="Cambria Math" panose="02040503050406030204" pitchFamily="18" charset="0"/>
                        </a:rPr>
                        <m:t>, </m:t>
                      </m:r>
                      <m:r>
                        <a:rPr lang="en-GB" sz="1600" b="1" i="1" smtClean="0">
                          <a:latin typeface="Cambria Math" panose="02040503050406030204" pitchFamily="18" charset="0"/>
                        </a:rPr>
                        <m:t>𝒄</m:t>
                      </m:r>
                      <m:r>
                        <a:rPr lang="en-GB" sz="1600" b="1" i="1" smtClean="0">
                          <a:latin typeface="Cambria Math" panose="02040503050406030204" pitchFamily="18" charset="0"/>
                        </a:rPr>
                        <m:t>=−</m:t>
                      </m:r>
                      <m:r>
                        <a:rPr lang="en-GB" sz="1600" b="1" i="1" smtClean="0">
                          <a:latin typeface="Cambria Math" panose="02040503050406030204" pitchFamily="18" charset="0"/>
                        </a:rPr>
                        <m:t>𝟐</m:t>
                      </m:r>
                    </m:oMath>
                    <m:oMath xmlns:m="http://schemas.openxmlformats.org/officeDocument/2006/math">
                      <m:r>
                        <a:rPr lang="en-GB" sz="1600" b="1" i="1" smtClean="0">
                          <a:latin typeface="Cambria Math" panose="02040503050406030204" pitchFamily="18" charset="0"/>
                        </a:rPr>
                        <m:t>𝟏</m:t>
                      </m:r>
                      <m:r>
                        <a:rPr lang="en-GB" sz="1600" b="1" i="1" smtClean="0">
                          <a:latin typeface="Cambria Math" panose="02040503050406030204" pitchFamily="18" charset="0"/>
                        </a:rPr>
                        <m:t>+</m:t>
                      </m:r>
                      <m:r>
                        <a:rPr lang="en-GB" sz="1600" b="1" i="1" smtClean="0">
                          <a:latin typeface="Cambria Math" panose="02040503050406030204" pitchFamily="18" charset="0"/>
                        </a:rPr>
                        <m:t>𝟖</m:t>
                      </m:r>
                      <m:r>
                        <a:rPr lang="en-GB" sz="1600" b="1" i="1" smtClean="0">
                          <a:latin typeface="Cambria Math" panose="02040503050406030204" pitchFamily="18" charset="0"/>
                        </a:rPr>
                        <m:t>=</m:t>
                      </m:r>
                      <m:r>
                        <a:rPr lang="en-GB" sz="1600" b="1" i="1" smtClean="0">
                          <a:latin typeface="Cambria Math" panose="02040503050406030204" pitchFamily="18" charset="0"/>
                        </a:rPr>
                        <m:t>𝟗</m:t>
                      </m:r>
                      <m:r>
                        <a:rPr lang="en-GB" sz="1600" b="1" i="1" smtClean="0">
                          <a:latin typeface="Cambria Math" panose="02040503050406030204" pitchFamily="18" charset="0"/>
                        </a:rPr>
                        <m:t>&gt;</m:t>
                      </m:r>
                      <m:r>
                        <a:rPr lang="en-GB" sz="1600" b="1" i="1" smtClean="0">
                          <a:latin typeface="Cambria Math" panose="02040503050406030204" pitchFamily="18" charset="0"/>
                        </a:rPr>
                        <m:t>𝟎</m:t>
                      </m:r>
                    </m:oMath>
                  </m:oMathPara>
                </a14:m>
                <a:br>
                  <a:rPr lang="en-GB" sz="1600" b="1" dirty="0"/>
                </a:br>
                <a:r>
                  <a:rPr lang="en-GB" sz="1600" b="1" dirty="0"/>
                  <a:t>Thus the quadratic has two distinct solutions, i.e. we have two points of intersection.</a:t>
                </a:r>
              </a:p>
            </p:txBody>
          </p:sp>
        </mc:Choice>
        <mc:Fallback xmlns="">
          <p:sp>
            <p:nvSpPr>
              <p:cNvPr id="10" name="Rectangle 9"/>
              <p:cNvSpPr>
                <a:spLocks noRot="1" noChangeAspect="1" noMove="1" noResize="1" noEditPoints="1" noAdjustHandles="1" noChangeArrowheads="1" noChangeShapeType="1" noTextEdit="1"/>
              </p:cNvSpPr>
              <p:nvPr/>
            </p:nvSpPr>
            <p:spPr>
              <a:xfrm>
                <a:off x="4643779" y="821904"/>
                <a:ext cx="4246221" cy="5956824"/>
              </a:xfrm>
              <a:prstGeom prst="rect">
                <a:avLst/>
              </a:prstGeom>
              <a:blipFill>
                <a:blip r:embed="rId4"/>
                <a:stretch>
                  <a:fillRect l="-1293" t="-614" r="-1437" b="-409"/>
                </a:stretch>
              </a:blipFill>
            </p:spPr>
            <p:txBody>
              <a:bodyPr/>
              <a:lstStyle/>
              <a:p>
                <a:r>
                  <a:rPr lang="en-GB">
                    <a:noFill/>
                  </a:rPr>
                  <a:t> </a:t>
                </a:r>
              </a:p>
            </p:txBody>
          </p:sp>
        </mc:Fallback>
      </mc:AlternateContent>
      <p:sp>
        <p:nvSpPr>
          <p:cNvPr id="8" name="Rectangle 7"/>
          <p:cNvSpPr/>
          <p:nvPr/>
        </p:nvSpPr>
        <p:spPr>
          <a:xfrm>
            <a:off x="4718248" y="1443803"/>
            <a:ext cx="4197152" cy="1019997"/>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b</a:t>
            </a:r>
          </a:p>
        </p:txBody>
      </p:sp>
      <p:sp>
        <p:nvSpPr>
          <p:cNvPr id="11" name="Rectangle 10"/>
          <p:cNvSpPr/>
          <p:nvPr/>
        </p:nvSpPr>
        <p:spPr>
          <a:xfrm>
            <a:off x="4654410" y="3909642"/>
            <a:ext cx="4258921" cy="274633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c</a:t>
            </a:r>
          </a:p>
        </p:txBody>
      </p:sp>
    </p:spTree>
    <p:extLst>
      <p:ext uri="{BB962C8B-B14F-4D97-AF65-F5344CB8AC3E}">
        <p14:creationId xmlns:p14="http://schemas.microsoft.com/office/powerpoint/2010/main" val="118642420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8"/>
                                        </p:tgtEl>
                                      </p:cBhvr>
                                    </p:animEffect>
                                    <p:set>
                                      <p:cBhvr>
                                        <p:cTn id="13"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1"/>
                                        </p:tgtEl>
                                      </p:cBhvr>
                                    </p:animEffect>
                                    <p:set>
                                      <p:cBhvr>
                                        <p:cTn id="19"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7" grpId="0" animBg="1"/>
      <p:bldP spid="8" grpId="0" animBg="1"/>
      <p:bldP spid="11"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Another Example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228452" y="859172"/>
                <a:ext cx="4248472" cy="1477328"/>
              </a:xfrm>
              <a:prstGeom prst="rect">
                <a:avLst/>
              </a:prstGeom>
              <a:noFill/>
            </p:spPr>
            <p:txBody>
              <a:bodyPr wrap="square" rtlCol="0">
                <a:spAutoFit/>
              </a:bodyPr>
              <a:lstStyle/>
              <a:p>
                <a:r>
                  <a:rPr lang="en-GB" dirty="0"/>
                  <a:t>a) On the same axes, draw the graphs of:</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−2</m:t>
                      </m:r>
                    </m:oMath>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+1</m:t>
                      </m:r>
                    </m:oMath>
                  </m:oMathPara>
                </a14:m>
                <a:endParaRPr lang="en-GB" dirty="0"/>
              </a:p>
              <a:p>
                <a:endParaRPr lang="en-GB" dirty="0"/>
              </a:p>
              <a:p>
                <a:endParaRPr lang="en-GB" dirty="0"/>
              </a:p>
            </p:txBody>
          </p:sp>
        </mc:Choice>
        <mc:Fallback xmlns="">
          <p:sp>
            <p:nvSpPr>
              <p:cNvPr id="5" name="TextBox 4"/>
              <p:cNvSpPr txBox="1">
                <a:spLocks noRot="1" noChangeAspect="1" noMove="1" noResize="1" noEditPoints="1" noAdjustHandles="1" noChangeArrowheads="1" noChangeShapeType="1" noTextEdit="1"/>
              </p:cNvSpPr>
              <p:nvPr/>
            </p:nvSpPr>
            <p:spPr>
              <a:xfrm>
                <a:off x="228452" y="859172"/>
                <a:ext cx="4248472" cy="1477328"/>
              </a:xfrm>
              <a:prstGeom prst="rect">
                <a:avLst/>
              </a:prstGeom>
              <a:blipFill>
                <a:blip r:embed="rId2"/>
                <a:stretch>
                  <a:fillRect l="-1148" t="-2479"/>
                </a:stretch>
              </a:blipFill>
            </p:spPr>
            <p:txBody>
              <a:bodyPr/>
              <a:lstStyle/>
              <a:p>
                <a:r>
                  <a:rPr lang="en-GB">
                    <a:noFill/>
                  </a:rPr>
                  <a:t> </a:t>
                </a:r>
              </a:p>
            </p:txBody>
          </p:sp>
        </mc:Fallback>
      </mc:AlternateContent>
      <p:pic>
        <p:nvPicPr>
          <p:cNvPr id="6" name="Picture 5"/>
          <p:cNvPicPr>
            <a:picLocks noChangeAspect="1"/>
          </p:cNvPicPr>
          <p:nvPr/>
        </p:nvPicPr>
        <p:blipFill>
          <a:blip r:embed="rId3"/>
          <a:stretch>
            <a:fillRect/>
          </a:stretch>
        </p:blipFill>
        <p:spPr>
          <a:xfrm>
            <a:off x="446461" y="2156767"/>
            <a:ext cx="4536504" cy="3738340"/>
          </a:xfrm>
          <a:prstGeom prst="rect">
            <a:avLst/>
          </a:prstGeom>
        </p:spPr>
      </p:pic>
      <mc:AlternateContent xmlns:mc="http://schemas.openxmlformats.org/markup-compatibility/2006" xmlns:a14="http://schemas.microsoft.com/office/drawing/2010/main">
        <mc:Choice Requires="a14">
          <p:sp>
            <p:nvSpPr>
              <p:cNvPr id="7" name="TextBox 6"/>
              <p:cNvSpPr txBox="1"/>
              <p:nvPr/>
            </p:nvSpPr>
            <p:spPr>
              <a:xfrm>
                <a:off x="5508103" y="859172"/>
                <a:ext cx="3468341" cy="4265976"/>
              </a:xfrm>
              <a:prstGeom prst="rect">
                <a:avLst/>
              </a:prstGeom>
              <a:noFill/>
            </p:spPr>
            <p:txBody>
              <a:bodyPr wrap="square" rtlCol="0">
                <a:spAutoFit/>
              </a:bodyPr>
              <a:lstStyle/>
              <a:p>
                <a:r>
                  <a:rPr lang="en-GB" dirty="0"/>
                  <a:t>b) Prove algebraically that the lines never meet.</a:t>
                </a:r>
              </a:p>
              <a:p>
                <a:endParaRPr lang="en-GB" dirty="0"/>
              </a:p>
              <a:p>
                <a:r>
                  <a:rPr lang="en-GB" b="1" dirty="0"/>
                  <a:t>When we try to solve simultaneously by substitution, the equation must have no solutions.</a:t>
                </a:r>
              </a:p>
              <a:p>
                <a:endParaRPr lang="en-GB" b="1" dirty="0"/>
              </a:p>
              <a:p>
                <a:pPr/>
                <a14:m>
                  <m:oMathPara xmlns:m="http://schemas.openxmlformats.org/officeDocument/2006/math">
                    <m:oMathParaPr>
                      <m:jc m:val="centerGroup"/>
                    </m:oMathParaPr>
                    <m:oMath xmlns:m="http://schemas.openxmlformats.org/officeDocument/2006/math">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r>
                        <a:rPr lang="en-GB" b="1" i="1" smtClean="0">
                          <a:latin typeface="Cambria Math" panose="02040503050406030204" pitchFamily="18" charset="0"/>
                        </a:rPr>
                        <m:t>+</m:t>
                      </m:r>
                      <m:r>
                        <a:rPr lang="en-GB" b="1" i="1" smtClean="0">
                          <a:latin typeface="Cambria Math" panose="02040503050406030204" pitchFamily="18" charset="0"/>
                        </a:rPr>
                        <m:t>𝟒</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𝟐</m:t>
                      </m:r>
                    </m:oMath>
                    <m:oMath xmlns:m="http://schemas.openxmlformats.org/officeDocument/2006/math">
                      <m:sSup>
                        <m:sSupPr>
                          <m:ctrlPr>
                            <a:rPr lang="en-GB" b="1" i="1" smtClean="0">
                              <a:latin typeface="Cambria Math" panose="02040503050406030204" pitchFamily="18" charset="0"/>
                            </a:rPr>
                          </m:ctrlPr>
                        </m:sSupPr>
                        <m:e>
                          <m:r>
                            <a:rPr lang="en-GB" b="1" i="1" smtClean="0">
                              <a:latin typeface="Cambria Math" panose="02040503050406030204" pitchFamily="18" charset="0"/>
                            </a:rPr>
                            <m:t>𝒙</m:t>
                          </m:r>
                        </m:e>
                        <m:sup>
                          <m:r>
                            <a:rPr lang="en-GB" b="1" i="1" smtClean="0">
                              <a:latin typeface="Cambria Math" panose="02040503050406030204" pitchFamily="18" charset="0"/>
                            </a:rPr>
                            <m:t>𝟐</m:t>
                          </m:r>
                        </m:sup>
                      </m:sSup>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𝒙</m:t>
                      </m:r>
                      <m:r>
                        <a:rPr lang="en-GB" b="1" i="1" smtClean="0">
                          <a:latin typeface="Cambria Math" panose="02040503050406030204" pitchFamily="18" charset="0"/>
                        </a:rPr>
                        <m:t>+</m:t>
                      </m:r>
                      <m:r>
                        <a:rPr lang="en-GB" b="1" i="1" smtClean="0">
                          <a:latin typeface="Cambria Math" panose="02040503050406030204" pitchFamily="18" charset="0"/>
                        </a:rPr>
                        <m:t>𝟑</m:t>
                      </m:r>
                      <m:r>
                        <a:rPr lang="en-GB" b="1" i="1" smtClean="0">
                          <a:latin typeface="Cambria Math" panose="02040503050406030204" pitchFamily="18" charset="0"/>
                        </a:rPr>
                        <m:t>=</m:t>
                      </m:r>
                      <m:r>
                        <a:rPr lang="en-GB" b="1" i="1" smtClean="0">
                          <a:latin typeface="Cambria Math" panose="02040503050406030204" pitchFamily="18" charset="0"/>
                        </a:rPr>
                        <m:t>𝟎</m:t>
                      </m:r>
                    </m:oMath>
                  </m:oMathPara>
                </a14:m>
                <a:endParaRPr lang="en-GB" b="1" dirty="0"/>
              </a:p>
              <a:p>
                <a:pPr/>
                <a14:m>
                  <m:oMathPara xmlns:m="http://schemas.openxmlformats.org/officeDocument/2006/math">
                    <m:oMathParaPr>
                      <m:jc m:val="centerGroup"/>
                    </m:oMathParaPr>
                    <m:oMath xmlns:m="http://schemas.openxmlformats.org/officeDocument/2006/math">
                      <m:r>
                        <a:rPr lang="en-GB" b="1" i="1" smtClean="0">
                          <a:latin typeface="Cambria Math" panose="02040503050406030204" pitchFamily="18" charset="0"/>
                        </a:rPr>
                        <m:t>𝒂</m:t>
                      </m:r>
                      <m:r>
                        <a:rPr lang="en-GB" b="1" i="1" smtClean="0">
                          <a:latin typeface="Cambria Math" panose="02040503050406030204" pitchFamily="18" charset="0"/>
                        </a:rPr>
                        <m:t>=</m:t>
                      </m:r>
                      <m:r>
                        <a:rPr lang="en-GB" b="1" i="1" smtClean="0">
                          <a:latin typeface="Cambria Math" panose="02040503050406030204" pitchFamily="18" charset="0"/>
                        </a:rPr>
                        <m:t>𝟏</m:t>
                      </m:r>
                      <m:r>
                        <a:rPr lang="en-GB" b="1" i="1" smtClean="0">
                          <a:latin typeface="Cambria Math" panose="02040503050406030204" pitchFamily="18" charset="0"/>
                        </a:rPr>
                        <m:t>, </m:t>
                      </m:r>
                      <m:r>
                        <a:rPr lang="en-GB" b="1" i="1" smtClean="0">
                          <a:latin typeface="Cambria Math" panose="02040503050406030204" pitchFamily="18" charset="0"/>
                        </a:rPr>
                        <m:t>𝒃</m:t>
                      </m:r>
                      <m:r>
                        <a:rPr lang="en-GB" b="1" i="1" smtClean="0">
                          <a:latin typeface="Cambria Math" panose="02040503050406030204" pitchFamily="18" charset="0"/>
                        </a:rPr>
                        <m:t>=</m:t>
                      </m:r>
                      <m:r>
                        <a:rPr lang="en-GB" b="1" i="1" smtClean="0">
                          <a:latin typeface="Cambria Math" panose="02040503050406030204" pitchFamily="18" charset="0"/>
                        </a:rPr>
                        <m:t>𝟐</m:t>
                      </m:r>
                      <m:r>
                        <a:rPr lang="en-GB" b="1" i="1" smtClean="0">
                          <a:latin typeface="Cambria Math" panose="02040503050406030204" pitchFamily="18" charset="0"/>
                        </a:rPr>
                        <m:t>, </m:t>
                      </m:r>
                      <m:r>
                        <a:rPr lang="en-GB" b="1" i="1" smtClean="0">
                          <a:latin typeface="Cambria Math" panose="02040503050406030204" pitchFamily="18" charset="0"/>
                        </a:rPr>
                        <m:t>𝒄</m:t>
                      </m:r>
                      <m:r>
                        <a:rPr lang="en-GB" b="1" i="1" smtClean="0">
                          <a:latin typeface="Cambria Math" panose="02040503050406030204" pitchFamily="18" charset="0"/>
                        </a:rPr>
                        <m:t>=</m:t>
                      </m:r>
                      <m:r>
                        <a:rPr lang="en-GB" b="1" i="1" smtClean="0">
                          <a:latin typeface="Cambria Math" panose="02040503050406030204" pitchFamily="18" charset="0"/>
                        </a:rPr>
                        <m:t>𝟑</m:t>
                      </m:r>
                    </m:oMath>
                    <m:oMath xmlns:m="http://schemas.openxmlformats.org/officeDocument/2006/math">
                      <m:sSup>
                        <m:sSupPr>
                          <m:ctrlPr>
                            <a:rPr lang="en-GB" b="1" i="1" smtClean="0">
                              <a:latin typeface="Cambria Math" panose="02040503050406030204" pitchFamily="18" charset="0"/>
                            </a:rPr>
                          </m:ctrlPr>
                        </m:sSupPr>
                        <m:e>
                          <m:r>
                            <a:rPr lang="en-GB" b="1" i="1" smtClean="0">
                              <a:latin typeface="Cambria Math" panose="02040503050406030204" pitchFamily="18" charset="0"/>
                            </a:rPr>
                            <m:t>𝒃</m:t>
                          </m:r>
                        </m:e>
                        <m:sup>
                          <m:r>
                            <a:rPr lang="en-GB" b="1" i="1" smtClean="0">
                              <a:latin typeface="Cambria Math" panose="02040503050406030204" pitchFamily="18" charset="0"/>
                            </a:rPr>
                            <m:t>𝟐</m:t>
                          </m:r>
                        </m:sup>
                      </m:sSup>
                      <m:r>
                        <a:rPr lang="en-GB" b="1" i="1" smtClean="0">
                          <a:latin typeface="Cambria Math" panose="02040503050406030204" pitchFamily="18" charset="0"/>
                        </a:rPr>
                        <m:t>−</m:t>
                      </m:r>
                      <m:r>
                        <a:rPr lang="en-GB" b="1" i="1" smtClean="0">
                          <a:latin typeface="Cambria Math" panose="02040503050406030204" pitchFamily="18" charset="0"/>
                        </a:rPr>
                        <m:t>𝟒</m:t>
                      </m:r>
                      <m:r>
                        <a:rPr lang="en-GB" b="1" i="1" smtClean="0">
                          <a:latin typeface="Cambria Math" panose="02040503050406030204" pitchFamily="18" charset="0"/>
                        </a:rPr>
                        <m:t>𝒂𝒄</m:t>
                      </m:r>
                      <m:r>
                        <a:rPr lang="en-GB" b="1" i="1" smtClean="0">
                          <a:latin typeface="Cambria Math" panose="02040503050406030204" pitchFamily="18" charset="0"/>
                        </a:rPr>
                        <m:t>=</m:t>
                      </m:r>
                      <m:r>
                        <a:rPr lang="en-GB" b="1" i="1" smtClean="0">
                          <a:latin typeface="Cambria Math" panose="02040503050406030204" pitchFamily="18" charset="0"/>
                        </a:rPr>
                        <m:t>𝟒</m:t>
                      </m:r>
                      <m:r>
                        <a:rPr lang="en-GB" b="1" i="1" smtClean="0">
                          <a:latin typeface="Cambria Math" panose="02040503050406030204" pitchFamily="18" charset="0"/>
                        </a:rPr>
                        <m:t>−</m:t>
                      </m:r>
                      <m:r>
                        <a:rPr lang="en-GB" b="1" i="1" smtClean="0">
                          <a:latin typeface="Cambria Math" panose="02040503050406030204" pitchFamily="18" charset="0"/>
                        </a:rPr>
                        <m:t>𝟏𝟐</m:t>
                      </m:r>
                      <m:r>
                        <a:rPr lang="en-GB" b="1" i="1" smtClean="0">
                          <a:latin typeface="Cambria Math" panose="02040503050406030204" pitchFamily="18" charset="0"/>
                        </a:rPr>
                        <m:t>=−</m:t>
                      </m:r>
                      <m:r>
                        <a:rPr lang="en-GB" b="1" i="1" smtClean="0">
                          <a:latin typeface="Cambria Math" panose="02040503050406030204" pitchFamily="18" charset="0"/>
                        </a:rPr>
                        <m:t>𝟖</m:t>
                      </m:r>
                    </m:oMath>
                  </m:oMathPara>
                </a14:m>
                <a:endParaRPr lang="en-GB" b="1" dirty="0"/>
              </a:p>
              <a:p>
                <a14:m>
                  <m:oMath xmlns:m="http://schemas.openxmlformats.org/officeDocument/2006/math">
                    <m:r>
                      <a:rPr lang="en-GB" b="1" i="1" smtClean="0">
                        <a:latin typeface="Cambria Math" panose="02040503050406030204" pitchFamily="18" charset="0"/>
                      </a:rPr>
                      <m:t>−</m:t>
                    </m:r>
                    <m:r>
                      <a:rPr lang="en-GB" b="1" i="1" smtClean="0">
                        <a:latin typeface="Cambria Math" panose="02040503050406030204" pitchFamily="18" charset="0"/>
                      </a:rPr>
                      <m:t>𝟖</m:t>
                    </m:r>
                    <m:r>
                      <a:rPr lang="en-GB" b="1" i="1" smtClean="0">
                        <a:latin typeface="Cambria Math" panose="02040503050406030204" pitchFamily="18" charset="0"/>
                      </a:rPr>
                      <m:t>&lt;</m:t>
                    </m:r>
                    <m:r>
                      <a:rPr lang="en-GB" b="1" i="1" smtClean="0">
                        <a:latin typeface="Cambria Math" panose="02040503050406030204" pitchFamily="18" charset="0"/>
                      </a:rPr>
                      <m:t>𝟎</m:t>
                    </m:r>
                  </m:oMath>
                </a14:m>
                <a:r>
                  <a:rPr lang="en-GB" b="1" dirty="0"/>
                  <a:t> therefore no solutions, and therefore no points of intersection.</a:t>
                </a:r>
              </a:p>
            </p:txBody>
          </p:sp>
        </mc:Choice>
        <mc:Fallback xmlns="">
          <p:sp>
            <p:nvSpPr>
              <p:cNvPr id="7" name="TextBox 6"/>
              <p:cNvSpPr txBox="1">
                <a:spLocks noRot="1" noChangeAspect="1" noMove="1" noResize="1" noEditPoints="1" noAdjustHandles="1" noChangeArrowheads="1" noChangeShapeType="1" noTextEdit="1"/>
              </p:cNvSpPr>
              <p:nvPr/>
            </p:nvSpPr>
            <p:spPr>
              <a:xfrm>
                <a:off x="5508103" y="859172"/>
                <a:ext cx="3468341" cy="4265976"/>
              </a:xfrm>
              <a:prstGeom prst="rect">
                <a:avLst/>
              </a:prstGeom>
              <a:blipFill>
                <a:blip r:embed="rId4"/>
                <a:stretch>
                  <a:fillRect l="-1582" t="-857" r="-1933" b="-1286"/>
                </a:stretch>
              </a:blipFill>
            </p:spPr>
            <p:txBody>
              <a:bodyPr/>
              <a:lstStyle/>
              <a:p>
                <a:r>
                  <a:rPr lang="en-GB">
                    <a:noFill/>
                  </a:rPr>
                  <a:t> </a:t>
                </a:r>
              </a:p>
            </p:txBody>
          </p:sp>
        </mc:Fallback>
      </mc:AlternateContent>
      <p:sp>
        <p:nvSpPr>
          <p:cNvPr id="8" name="Rectangle 7"/>
          <p:cNvSpPr/>
          <p:nvPr/>
        </p:nvSpPr>
        <p:spPr>
          <a:xfrm>
            <a:off x="420936" y="2057546"/>
            <a:ext cx="4646364" cy="384795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a</a:t>
            </a:r>
          </a:p>
        </p:txBody>
      </p:sp>
      <p:sp>
        <p:nvSpPr>
          <p:cNvPr id="9" name="Rectangle 8"/>
          <p:cNvSpPr/>
          <p:nvPr/>
        </p:nvSpPr>
        <p:spPr>
          <a:xfrm>
            <a:off x="5507731" y="1772816"/>
            <a:ext cx="3382269" cy="4122291"/>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b</a:t>
            </a:r>
          </a:p>
        </p:txBody>
      </p:sp>
    </p:spTree>
    <p:extLst>
      <p:ext uri="{BB962C8B-B14F-4D97-AF65-F5344CB8AC3E}">
        <p14:creationId xmlns:p14="http://schemas.microsoft.com/office/powerpoint/2010/main" val="10582766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9"/>
                                        </p:tgtEl>
                                      </p:cBhvr>
                                    </p:animEffect>
                                    <p:set>
                                      <p:cBhvr>
                                        <p:cTn id="13"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8" grpId="0" animBg="1"/>
      <p:bldP spid="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Final Example</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mc:AlternateContent xmlns:mc="http://schemas.openxmlformats.org/markup-compatibility/2006" xmlns:a14="http://schemas.microsoft.com/office/drawing/2010/main">
        <mc:Choice Requires="a14">
          <p:sp>
            <p:nvSpPr>
              <p:cNvPr id="5" name="TextBox 4"/>
              <p:cNvSpPr txBox="1"/>
              <p:nvPr/>
            </p:nvSpPr>
            <p:spPr>
              <a:xfrm>
                <a:off x="251520" y="859172"/>
                <a:ext cx="8640960" cy="1323439"/>
              </a:xfrm>
              <a:prstGeom prst="rect">
                <a:avLst/>
              </a:prstGeom>
              <a:solidFill>
                <a:schemeClr val="bg1"/>
              </a:solidFill>
              <a:effectLst>
                <a:outerShdw blurRad="63500" sx="102000" sy="102000" algn="ctr" rotWithShape="0">
                  <a:prstClr val="black">
                    <a:alpha val="40000"/>
                  </a:prstClr>
                </a:outerShdw>
              </a:effectLst>
            </p:spPr>
            <p:txBody>
              <a:bodyPr wrap="square" rtlCol="0">
                <a:spAutoFit/>
              </a:bodyPr>
              <a:lstStyle/>
              <a:p>
                <a:r>
                  <a:rPr lang="en-GB" sz="2000" dirty="0"/>
                  <a:t>The line with equation </a:t>
                </a:r>
                <a14:m>
                  <m:oMath xmlns:m="http://schemas.openxmlformats.org/officeDocument/2006/math">
                    <m:r>
                      <a:rPr lang="en-GB" sz="2000" b="0" i="1" smtClean="0">
                        <a:latin typeface="Cambria Math" panose="02040503050406030204" pitchFamily="18" charset="0"/>
                      </a:rPr>
                      <m:t>𝑦</m:t>
                    </m:r>
                    <m:r>
                      <a:rPr lang="en-GB" sz="2000" b="0" i="1" smtClean="0">
                        <a:latin typeface="Cambria Math" panose="02040503050406030204" pitchFamily="18" charset="0"/>
                      </a:rPr>
                      <m:t>=2</m:t>
                    </m:r>
                    <m:r>
                      <a:rPr lang="en-GB" sz="2000" b="0" i="1" smtClean="0">
                        <a:latin typeface="Cambria Math" panose="02040503050406030204" pitchFamily="18" charset="0"/>
                      </a:rPr>
                      <m:t>𝑥</m:t>
                    </m:r>
                    <m:r>
                      <a:rPr lang="en-GB" sz="2000" b="0" i="1" smtClean="0">
                        <a:latin typeface="Cambria Math" panose="02040503050406030204" pitchFamily="18" charset="0"/>
                      </a:rPr>
                      <m:t>+1</m:t>
                    </m:r>
                  </m:oMath>
                </a14:m>
                <a:r>
                  <a:rPr lang="en-GB" sz="2000" dirty="0"/>
                  <a:t> meets the curve with equation </a:t>
                </a:r>
              </a:p>
              <a:p>
                <a14:m>
                  <m:oMath xmlns:m="http://schemas.openxmlformats.org/officeDocument/2006/math">
                    <m:r>
                      <a:rPr lang="en-GB" sz="2000" b="0" i="1" smtClean="0">
                        <a:latin typeface="Cambria Math" panose="02040503050406030204" pitchFamily="18" charset="0"/>
                      </a:rPr>
                      <m:t>𝑘</m:t>
                    </m:r>
                    <m:sSup>
                      <m:sSupPr>
                        <m:ctrlPr>
                          <a:rPr lang="en-GB" sz="2000" b="0" i="1" smtClean="0">
                            <a:latin typeface="Cambria Math" panose="02040503050406030204" pitchFamily="18" charset="0"/>
                          </a:rPr>
                        </m:ctrlPr>
                      </m:sSupPr>
                      <m:e>
                        <m:r>
                          <a:rPr lang="en-GB" sz="2000" b="0" i="1" smtClean="0">
                            <a:latin typeface="Cambria Math" panose="02040503050406030204" pitchFamily="18" charset="0"/>
                          </a:rPr>
                          <m:t>𝑥</m:t>
                        </m:r>
                      </m:e>
                      <m:sup>
                        <m:r>
                          <a:rPr lang="en-GB" sz="2000" b="0" i="1" smtClean="0">
                            <a:latin typeface="Cambria Math" panose="02040503050406030204" pitchFamily="18" charset="0"/>
                          </a:rPr>
                          <m:t>2</m:t>
                        </m:r>
                      </m:sup>
                    </m:sSup>
                    <m:r>
                      <a:rPr lang="en-GB" sz="2000" b="0" i="1" smtClean="0">
                        <a:latin typeface="Cambria Math" panose="02040503050406030204" pitchFamily="18" charset="0"/>
                      </a:rPr>
                      <m:t>+2</m:t>
                    </m:r>
                    <m:r>
                      <a:rPr lang="en-GB" sz="2000" b="0" i="1" smtClean="0">
                        <a:latin typeface="Cambria Math" panose="02040503050406030204" pitchFamily="18" charset="0"/>
                      </a:rPr>
                      <m:t>𝑦</m:t>
                    </m:r>
                    <m:r>
                      <a:rPr lang="en-GB" sz="2000" b="0" i="1" smtClean="0">
                        <a:latin typeface="Cambria Math" panose="02040503050406030204" pitchFamily="18" charset="0"/>
                      </a:rPr>
                      <m:t>+</m:t>
                    </m:r>
                    <m:d>
                      <m:dPr>
                        <m:ctrlPr>
                          <a:rPr lang="en-GB" sz="2000" b="0" i="1" smtClean="0">
                            <a:latin typeface="Cambria Math" panose="02040503050406030204" pitchFamily="18" charset="0"/>
                          </a:rPr>
                        </m:ctrlPr>
                      </m:dPr>
                      <m:e>
                        <m:r>
                          <a:rPr lang="en-GB" sz="2000" b="0" i="1" smtClean="0">
                            <a:latin typeface="Cambria Math" panose="02040503050406030204" pitchFamily="18" charset="0"/>
                          </a:rPr>
                          <m:t>𝑘</m:t>
                        </m:r>
                        <m:r>
                          <a:rPr lang="en-GB" sz="2000" b="0" i="1" smtClean="0">
                            <a:latin typeface="Cambria Math" panose="02040503050406030204" pitchFamily="18" charset="0"/>
                          </a:rPr>
                          <m:t>−2</m:t>
                        </m:r>
                      </m:e>
                    </m:d>
                    <m:r>
                      <a:rPr lang="en-GB" sz="2000" b="0" i="1" smtClean="0">
                        <a:latin typeface="Cambria Math" panose="02040503050406030204" pitchFamily="18" charset="0"/>
                      </a:rPr>
                      <m:t>=0</m:t>
                    </m:r>
                  </m:oMath>
                </a14:m>
                <a:r>
                  <a:rPr lang="en-GB" sz="2000" dirty="0"/>
                  <a:t> at exactly one point. Given that </a:t>
                </a:r>
                <a14:m>
                  <m:oMath xmlns:m="http://schemas.openxmlformats.org/officeDocument/2006/math">
                    <m:r>
                      <a:rPr lang="en-GB" sz="2000" b="0" i="1" smtClean="0">
                        <a:latin typeface="Cambria Math" panose="02040503050406030204" pitchFamily="18" charset="0"/>
                      </a:rPr>
                      <m:t>𝑘</m:t>
                    </m:r>
                  </m:oMath>
                </a14:m>
                <a:r>
                  <a:rPr lang="en-GB" sz="2000" dirty="0"/>
                  <a:t> is a positive constant:</a:t>
                </a:r>
              </a:p>
              <a:p>
                <a:r>
                  <a:rPr lang="en-GB" sz="2000" dirty="0"/>
                  <a:t>a) Find the value of </a:t>
                </a:r>
                <a14:m>
                  <m:oMath xmlns:m="http://schemas.openxmlformats.org/officeDocument/2006/math">
                    <m:r>
                      <a:rPr lang="en-GB" sz="2000" b="0" i="1" smtClean="0">
                        <a:latin typeface="Cambria Math" panose="02040503050406030204" pitchFamily="18" charset="0"/>
                      </a:rPr>
                      <m:t>𝑘</m:t>
                    </m:r>
                  </m:oMath>
                </a14:m>
                <a:r>
                  <a:rPr lang="en-GB" sz="2000" dirty="0"/>
                  <a:t>.</a:t>
                </a:r>
              </a:p>
              <a:p>
                <a:r>
                  <a:rPr lang="en-GB" sz="2000" dirty="0"/>
                  <a:t>b) For this value of </a:t>
                </a:r>
                <a14:m>
                  <m:oMath xmlns:m="http://schemas.openxmlformats.org/officeDocument/2006/math">
                    <m:r>
                      <a:rPr lang="en-GB" sz="2000" b="0" i="1" smtClean="0">
                        <a:latin typeface="Cambria Math" panose="02040503050406030204" pitchFamily="18" charset="0"/>
                      </a:rPr>
                      <m:t>𝑘</m:t>
                    </m:r>
                  </m:oMath>
                </a14:m>
                <a:r>
                  <a:rPr lang="en-GB" sz="2000" dirty="0"/>
                  <a:t>, find the coordinates of this point of intersection.</a:t>
                </a:r>
              </a:p>
            </p:txBody>
          </p:sp>
        </mc:Choice>
        <mc:Fallback xmlns="">
          <p:sp>
            <p:nvSpPr>
              <p:cNvPr id="5" name="TextBox 4"/>
              <p:cNvSpPr txBox="1">
                <a:spLocks noRot="1" noChangeAspect="1" noMove="1" noResize="1" noEditPoints="1" noAdjustHandles="1" noChangeArrowheads="1" noChangeShapeType="1" noTextEdit="1"/>
              </p:cNvSpPr>
              <p:nvPr/>
            </p:nvSpPr>
            <p:spPr>
              <a:xfrm>
                <a:off x="251520" y="859172"/>
                <a:ext cx="8640960" cy="1323439"/>
              </a:xfrm>
              <a:prstGeom prst="rect">
                <a:avLst/>
              </a:prstGeom>
              <a:blipFill>
                <a:blip r:embed="rId2"/>
                <a:stretch>
                  <a:fillRect b="-1235"/>
                </a:stretch>
              </a:blipFill>
              <a:effectLst>
                <a:outerShdw blurRad="63500" sx="102000" sy="102000" algn="ctr" rotWithShape="0">
                  <a:prstClr val="black">
                    <a:alpha val="40000"/>
                  </a:prstClr>
                </a:outerShdw>
              </a:effectLst>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611560" y="2636912"/>
                <a:ext cx="7920880" cy="4247317"/>
              </a:xfrm>
              <a:prstGeom prst="rect">
                <a:avLst/>
              </a:prstGeom>
              <a:noFill/>
            </p:spPr>
            <p:txBody>
              <a:bodyPr wrap="square" rtlCol="0">
                <a:spAutoFit/>
              </a:bodyPr>
              <a:lstStyle/>
              <a:p>
                <a:r>
                  <a:rPr lang="en-GB" dirty="0">
                    <a:latin typeface="+mj-lt"/>
                  </a:rPr>
                  <a:t>Substituting:</a:t>
                </a:r>
                <a:endParaRPr lang="en-GB" b="0" dirty="0">
                  <a:latin typeface="+mj-lt"/>
                </a:endParaRP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𝑘</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d>
                        <m:dPr>
                          <m:ctrlPr>
                            <a:rPr lang="en-GB" b="0" i="1" smtClean="0">
                              <a:latin typeface="Cambria Math" panose="02040503050406030204" pitchFamily="18" charset="0"/>
                            </a:rPr>
                          </m:ctrlPr>
                        </m:dPr>
                        <m:e>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m:t>
                          </m:r>
                        </m:e>
                      </m:d>
                      <m:r>
                        <a:rPr lang="en-GB" b="0" i="1" smtClean="0">
                          <a:latin typeface="Cambria Math" panose="02040503050406030204" pitchFamily="18" charset="0"/>
                        </a:rPr>
                        <m:t>+</m:t>
                      </m:r>
                      <m:r>
                        <a:rPr lang="en-GB" b="0" i="1" smtClean="0">
                          <a:latin typeface="Cambria Math" panose="02040503050406030204" pitchFamily="18" charset="0"/>
                        </a:rPr>
                        <m:t>𝑘</m:t>
                      </m:r>
                      <m:r>
                        <a:rPr lang="en-GB" b="0" i="1" smtClean="0">
                          <a:latin typeface="Cambria Math" panose="02040503050406030204" pitchFamily="18" charset="0"/>
                        </a:rPr>
                        <m:t>−2=0</m:t>
                      </m:r>
                    </m:oMath>
                    <m:oMath xmlns:m="http://schemas.openxmlformats.org/officeDocument/2006/math">
                      <m:r>
                        <a:rPr lang="en-GB" b="0" i="1" smtClean="0">
                          <a:latin typeface="Cambria Math" panose="02040503050406030204" pitchFamily="18" charset="0"/>
                        </a:rPr>
                        <m:t>𝑘</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+2+</m:t>
                      </m:r>
                      <m:r>
                        <a:rPr lang="en-GB" b="0" i="1" smtClean="0">
                          <a:latin typeface="Cambria Math" panose="02040503050406030204" pitchFamily="18" charset="0"/>
                        </a:rPr>
                        <m:t>𝑘</m:t>
                      </m:r>
                      <m:r>
                        <a:rPr lang="en-GB" b="0" i="1" smtClean="0">
                          <a:latin typeface="Cambria Math" panose="02040503050406030204" pitchFamily="18" charset="0"/>
                        </a:rPr>
                        <m:t>−2=0</m:t>
                      </m:r>
                    </m:oMath>
                    <m:oMath xmlns:m="http://schemas.openxmlformats.org/officeDocument/2006/math">
                      <m:r>
                        <a:rPr lang="en-GB" b="0" i="1" smtClean="0">
                          <a:latin typeface="Cambria Math" panose="02040503050406030204" pitchFamily="18" charset="0"/>
                        </a:rPr>
                        <m:t>𝑘</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m:t>
                      </m:r>
                      <m:r>
                        <a:rPr lang="en-GB" b="0" i="1" smtClean="0">
                          <a:latin typeface="Cambria Math" panose="02040503050406030204" pitchFamily="18" charset="0"/>
                        </a:rPr>
                        <m:t>𝑘</m:t>
                      </m:r>
                      <m:r>
                        <a:rPr lang="en-GB" b="0" i="1" smtClean="0">
                          <a:latin typeface="Cambria Math" panose="02040503050406030204" pitchFamily="18" charset="0"/>
                        </a:rPr>
                        <m:t>=0</m:t>
                      </m:r>
                    </m:oMath>
                  </m:oMathPara>
                </a14:m>
                <a:endParaRPr lang="en-GB" b="0" dirty="0"/>
              </a:p>
              <a:p>
                <a:endParaRPr lang="en-GB" dirty="0"/>
              </a:p>
              <a:p>
                <a:r>
                  <a:rPr lang="en-GB" dirty="0"/>
                  <a:t>Since one point of intersection, equation has one solution, so </a:t>
                </a:r>
                <a14:m>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𝑏</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𝑎𝑐</m:t>
                    </m:r>
                    <m:r>
                      <a:rPr lang="en-GB" b="0" i="1" smtClean="0">
                        <a:latin typeface="Cambria Math" panose="02040503050406030204" pitchFamily="18" charset="0"/>
                      </a:rPr>
                      <m:t>=0</m:t>
                    </m:r>
                  </m:oMath>
                </a14:m>
                <a:r>
                  <a:rPr lang="en-GB" b="0" dirty="0"/>
                  <a:t>.</a:t>
                </a:r>
              </a:p>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𝑎</m:t>
                      </m:r>
                      <m:r>
                        <a:rPr lang="en-GB" b="0" i="1" smtClean="0">
                          <a:latin typeface="Cambria Math" panose="02040503050406030204" pitchFamily="18" charset="0"/>
                        </a:rPr>
                        <m:t>=</m:t>
                      </m:r>
                      <m:r>
                        <a:rPr lang="en-GB" b="0" i="1" smtClean="0">
                          <a:latin typeface="Cambria Math" panose="02040503050406030204" pitchFamily="18" charset="0"/>
                        </a:rPr>
                        <m:t>𝑘</m:t>
                      </m:r>
                      <m:r>
                        <a:rPr lang="en-GB" b="0" i="1" smtClean="0">
                          <a:latin typeface="Cambria Math" panose="02040503050406030204" pitchFamily="18" charset="0"/>
                        </a:rPr>
                        <m:t>, </m:t>
                      </m:r>
                      <m:r>
                        <a:rPr lang="en-GB" b="0" i="1" smtClean="0">
                          <a:latin typeface="Cambria Math" panose="02040503050406030204" pitchFamily="18" charset="0"/>
                        </a:rPr>
                        <m:t>𝑏</m:t>
                      </m:r>
                      <m:r>
                        <a:rPr lang="en-GB" b="0" i="1" smtClean="0">
                          <a:latin typeface="Cambria Math" panose="02040503050406030204" pitchFamily="18" charset="0"/>
                        </a:rPr>
                        <m:t>=4, </m:t>
                      </m:r>
                      <m:r>
                        <a:rPr lang="en-GB" b="0" i="1" smtClean="0">
                          <a:latin typeface="Cambria Math" panose="02040503050406030204" pitchFamily="18" charset="0"/>
                        </a:rPr>
                        <m:t>𝑐</m:t>
                      </m:r>
                      <m:r>
                        <a:rPr lang="en-GB" b="0" i="1" smtClean="0">
                          <a:latin typeface="Cambria Math" panose="02040503050406030204" pitchFamily="18" charset="0"/>
                        </a:rPr>
                        <m:t>=</m:t>
                      </m:r>
                      <m:r>
                        <a:rPr lang="en-GB" b="0" i="1" smtClean="0">
                          <a:latin typeface="Cambria Math" panose="02040503050406030204" pitchFamily="18" charset="0"/>
                        </a:rPr>
                        <m:t>𝑘</m:t>
                      </m:r>
                    </m:oMath>
                    <m:oMath xmlns:m="http://schemas.openxmlformats.org/officeDocument/2006/math">
                      <m:r>
                        <a:rPr lang="en-GB" b="0" i="1" smtClean="0">
                          <a:latin typeface="Cambria Math" panose="02040503050406030204" pitchFamily="18" charset="0"/>
                        </a:rPr>
                        <m:t>16−4</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𝑘</m:t>
                          </m:r>
                        </m:e>
                        <m:sup>
                          <m:r>
                            <a:rPr lang="en-GB" b="0" i="1" smtClean="0">
                              <a:latin typeface="Cambria Math" panose="02040503050406030204" pitchFamily="18" charset="0"/>
                            </a:rPr>
                            <m:t>2</m:t>
                          </m:r>
                        </m:sup>
                      </m:sSup>
                      <m:r>
                        <a:rPr lang="en-GB" b="0" i="1" smtClean="0">
                          <a:latin typeface="Cambria Math" panose="02040503050406030204" pitchFamily="18" charset="0"/>
                        </a:rPr>
                        <m:t>=0</m:t>
                      </m:r>
                    </m:oMath>
                    <m:oMath xmlns:m="http://schemas.openxmlformats.org/officeDocument/2006/math">
                      <m:r>
                        <a:rPr lang="en-GB" b="0" i="1" smtClean="0">
                          <a:latin typeface="Cambria Math" panose="02040503050406030204" pitchFamily="18" charset="0"/>
                        </a:rPr>
                        <m:t>𝑘</m:t>
                      </m:r>
                      <m:r>
                        <a:rPr lang="en-GB" b="0" i="1" smtClean="0">
                          <a:latin typeface="Cambria Math" panose="02040503050406030204" pitchFamily="18" charset="0"/>
                        </a:rPr>
                        <m:t>=±2</m:t>
                      </m:r>
                    </m:oMath>
                  </m:oMathPara>
                </a14:m>
                <a:endParaRPr lang="en-GB" b="0" dirty="0"/>
              </a:p>
              <a:p>
                <a:r>
                  <a:rPr lang="en-GB" dirty="0"/>
                  <a:t>But </a:t>
                </a:r>
                <a14:m>
                  <m:oMath xmlns:m="http://schemas.openxmlformats.org/officeDocument/2006/math">
                    <m:r>
                      <a:rPr lang="en-GB" b="0" i="1" smtClean="0">
                        <a:latin typeface="Cambria Math" panose="02040503050406030204" pitchFamily="18" charset="0"/>
                      </a:rPr>
                      <m:t>𝑘</m:t>
                    </m:r>
                  </m:oMath>
                </a14:m>
                <a:r>
                  <a:rPr lang="en-GB" b="0" dirty="0"/>
                  <a:t> is positive so </a:t>
                </a:r>
                <a14:m>
                  <m:oMath xmlns:m="http://schemas.openxmlformats.org/officeDocument/2006/math">
                    <m:r>
                      <a:rPr lang="en-GB" b="0" i="1" smtClean="0">
                        <a:latin typeface="Cambria Math" panose="02040503050406030204" pitchFamily="18" charset="0"/>
                      </a:rPr>
                      <m:t>𝑘</m:t>
                    </m:r>
                    <m:r>
                      <a:rPr lang="en-GB" b="0" i="1" smtClean="0">
                        <a:latin typeface="Cambria Math" panose="02040503050406030204" pitchFamily="18" charset="0"/>
                      </a:rPr>
                      <m:t>=2</m:t>
                    </m:r>
                  </m:oMath>
                </a14:m>
                <a:r>
                  <a:rPr lang="en-GB" b="0" dirty="0"/>
                  <a:t>.</a:t>
                </a:r>
              </a:p>
              <a:p>
                <a:endParaRPr lang="en-GB" dirty="0"/>
              </a:p>
              <a:p>
                <a:pPr/>
                <a:r>
                  <a:rPr lang="en-GB" dirty="0"/>
                  <a:t>When </a:t>
                </a:r>
                <a14:m>
                  <m:oMath xmlns:m="http://schemas.openxmlformats.org/officeDocument/2006/math">
                    <m:r>
                      <a:rPr lang="en-GB" b="0" i="1" smtClean="0">
                        <a:latin typeface="Cambria Math" panose="02040503050406030204" pitchFamily="18" charset="0"/>
                      </a:rPr>
                      <m:t>𝑘</m:t>
                    </m:r>
                    <m:r>
                      <a:rPr lang="en-GB" b="0" i="1" smtClean="0">
                        <a:latin typeface="Cambria Math" panose="02040503050406030204" pitchFamily="18" charset="0"/>
                      </a:rPr>
                      <m:t>=2</m:t>
                    </m:r>
                  </m:oMath>
                </a14:m>
                <a:r>
                  <a:rPr lang="en-GB" dirty="0"/>
                  <a:t>,    </a:t>
                </a:r>
                <a14:m>
                  <m:oMath xmlns:m="http://schemas.openxmlformats.org/officeDocument/2006/math">
                    <m:r>
                      <a:rPr lang="en-GB" b="0" i="1" smtClean="0">
                        <a:latin typeface="Cambria Math" panose="02040503050406030204" pitchFamily="18" charset="0"/>
                      </a:rPr>
                      <m:t>2</m:t>
                    </m:r>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+4</m:t>
                    </m:r>
                    <m:r>
                      <a:rPr lang="en-GB" b="0" i="1" smtClean="0">
                        <a:latin typeface="Cambria Math" panose="02040503050406030204" pitchFamily="18" charset="0"/>
                      </a:rPr>
                      <m:t>𝑥</m:t>
                    </m:r>
                    <m:r>
                      <a:rPr lang="en-GB" b="0" i="1" smtClean="0">
                        <a:latin typeface="Cambria Math" panose="02040503050406030204" pitchFamily="18" charset="0"/>
                      </a:rPr>
                      <m:t>+2=0</m:t>
                    </m:r>
                  </m:oMath>
                </a14:m>
                <a:br>
                  <a:rPr lang="en-GB" b="0" dirty="0"/>
                </a:br>
                <a14:m>
                  <m:oMathPara xmlns:m="http://schemas.openxmlformats.org/officeDocument/2006/math">
                    <m:oMathParaPr>
                      <m:jc m:val="centerGroup"/>
                    </m:oMathParaPr>
                    <m:oMath xmlns:m="http://schemas.openxmlformats.org/officeDocument/2006/math">
                      <m:sSup>
                        <m:sSupPr>
                          <m:ctrlPr>
                            <a:rPr lang="en-GB" b="0" i="1" smtClean="0">
                              <a:latin typeface="Cambria Math" panose="02040503050406030204" pitchFamily="18" charset="0"/>
                            </a:rPr>
                          </m:ctrlPr>
                        </m:sSupPr>
                        <m:e>
                          <m:r>
                            <a:rPr lang="en-GB" b="0" i="1" smtClean="0">
                              <a:latin typeface="Cambria Math" panose="02040503050406030204" pitchFamily="18" charset="0"/>
                            </a:rPr>
                            <m:t>𝑥</m:t>
                          </m:r>
                        </m:e>
                        <m:sup>
                          <m:r>
                            <a:rPr lang="en-GB" b="0" i="1" smtClean="0">
                              <a:latin typeface="Cambria Math" panose="02040503050406030204" pitchFamily="18" charset="0"/>
                            </a:rPr>
                            <m:t>2</m:t>
                          </m:r>
                        </m:sup>
                      </m:sSup>
                      <m:r>
                        <a:rPr lang="en-GB" b="0" i="1" smtClean="0">
                          <a:latin typeface="Cambria Math" panose="02040503050406030204" pitchFamily="18" charset="0"/>
                        </a:rPr>
                        <m:t>+2</m:t>
                      </m:r>
                      <m:r>
                        <a:rPr lang="en-GB" b="0" i="1" smtClean="0">
                          <a:latin typeface="Cambria Math" panose="02040503050406030204" pitchFamily="18" charset="0"/>
                        </a:rPr>
                        <m:t>𝑥</m:t>
                      </m:r>
                      <m:r>
                        <a:rPr lang="en-GB" b="0" i="1" smtClean="0">
                          <a:latin typeface="Cambria Math" panose="02040503050406030204" pitchFamily="18" charset="0"/>
                        </a:rPr>
                        <m:t>+1=0</m:t>
                      </m:r>
                    </m:oMath>
                    <m:oMath xmlns:m="http://schemas.openxmlformats.org/officeDocument/2006/math">
                      <m:sSup>
                        <m:sSupPr>
                          <m:ctrlPr>
                            <a:rPr lang="en-GB" b="0" i="1" smtClean="0">
                              <a:latin typeface="Cambria Math" panose="02040503050406030204" pitchFamily="18" charset="0"/>
                            </a:rPr>
                          </m:ctrlPr>
                        </m:sSupPr>
                        <m:e>
                          <m:d>
                            <m:dPr>
                              <m:ctrlPr>
                                <a:rPr lang="en-GB" b="0" i="1" smtClean="0">
                                  <a:latin typeface="Cambria Math" panose="02040503050406030204" pitchFamily="18" charset="0"/>
                                </a:rPr>
                              </m:ctrlPr>
                            </m:dPr>
                            <m:e>
                              <m:r>
                                <a:rPr lang="en-GB" b="0" i="1" smtClean="0">
                                  <a:latin typeface="Cambria Math" panose="02040503050406030204" pitchFamily="18" charset="0"/>
                                </a:rPr>
                                <m:t>𝑥</m:t>
                              </m:r>
                              <m:r>
                                <a:rPr lang="en-GB" b="0" i="1" smtClean="0">
                                  <a:latin typeface="Cambria Math" panose="02040503050406030204" pitchFamily="18" charset="0"/>
                                </a:rPr>
                                <m:t>+1</m:t>
                              </m:r>
                            </m:e>
                          </m:d>
                        </m:e>
                        <m:sup>
                          <m:r>
                            <a:rPr lang="en-GB" b="0" i="1" smtClean="0">
                              <a:latin typeface="Cambria Math" panose="02040503050406030204" pitchFamily="18" charset="0"/>
                            </a:rPr>
                            <m:t>2</m:t>
                          </m:r>
                        </m:sup>
                      </m:sSup>
                      <m:r>
                        <a:rPr lang="en-GB" b="0" i="1" smtClean="0">
                          <a:latin typeface="Cambria Math" panose="02040503050406030204" pitchFamily="18" charset="0"/>
                        </a:rPr>
                        <m:t>=0   →  </m:t>
                      </m:r>
                      <m:r>
                        <a:rPr lang="en-GB" b="0" i="1" smtClean="0">
                          <a:latin typeface="Cambria Math" panose="02040503050406030204" pitchFamily="18" charset="0"/>
                        </a:rPr>
                        <m:t>𝑥</m:t>
                      </m:r>
                      <m:r>
                        <a:rPr lang="en-GB" b="0" i="1" smtClean="0">
                          <a:latin typeface="Cambria Math" panose="02040503050406030204" pitchFamily="18" charset="0"/>
                        </a:rPr>
                        <m:t>=−1</m:t>
                      </m:r>
                    </m:oMath>
                    <m:oMath xmlns:m="http://schemas.openxmlformats.org/officeDocument/2006/math">
                      <m:r>
                        <a:rPr lang="en-GB" b="0" i="1" smtClean="0">
                          <a:latin typeface="Cambria Math" panose="02040503050406030204" pitchFamily="18" charset="0"/>
                        </a:rPr>
                        <m:t>𝑦</m:t>
                      </m:r>
                      <m:r>
                        <a:rPr lang="en-GB" b="0" i="1" smtClean="0">
                          <a:latin typeface="Cambria Math" panose="02040503050406030204" pitchFamily="18" charset="0"/>
                        </a:rPr>
                        <m:t>=2</m:t>
                      </m:r>
                      <m:d>
                        <m:dPr>
                          <m:ctrlPr>
                            <a:rPr lang="en-GB" b="0" i="1" smtClean="0">
                              <a:latin typeface="Cambria Math" panose="02040503050406030204" pitchFamily="18" charset="0"/>
                            </a:rPr>
                          </m:ctrlPr>
                        </m:dPr>
                        <m:e>
                          <m:r>
                            <a:rPr lang="en-GB" b="0" i="1" smtClean="0">
                              <a:latin typeface="Cambria Math" panose="02040503050406030204" pitchFamily="18" charset="0"/>
                            </a:rPr>
                            <m:t>−1</m:t>
                          </m:r>
                        </m:e>
                      </m:d>
                      <m:r>
                        <a:rPr lang="en-GB" b="0" i="1" smtClean="0">
                          <a:latin typeface="Cambria Math" panose="02040503050406030204" pitchFamily="18" charset="0"/>
                        </a:rPr>
                        <m:t>+1=−1     →   (−1,−1)</m:t>
                      </m:r>
                    </m:oMath>
                  </m:oMathPara>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611560" y="2636912"/>
                <a:ext cx="7920880" cy="4247317"/>
              </a:xfrm>
              <a:prstGeom prst="rect">
                <a:avLst/>
              </a:prstGeom>
              <a:blipFill>
                <a:blip r:embed="rId3"/>
                <a:stretch>
                  <a:fillRect l="-615" t="-862" b="-287"/>
                </a:stretch>
              </a:blipFill>
            </p:spPr>
            <p:txBody>
              <a:bodyPr/>
              <a:lstStyle/>
              <a:p>
                <a:r>
                  <a:rPr lang="en-GB">
                    <a:noFill/>
                  </a:rPr>
                  <a:t> </a:t>
                </a:r>
              </a:p>
            </p:txBody>
          </p:sp>
        </mc:Fallback>
      </mc:AlternateContent>
      <p:sp>
        <p:nvSpPr>
          <p:cNvPr id="7" name="Rectangle 6"/>
          <p:cNvSpPr/>
          <p:nvPr/>
        </p:nvSpPr>
        <p:spPr>
          <a:xfrm>
            <a:off x="276920" y="2692400"/>
            <a:ext cx="269180" cy="25375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a</a:t>
            </a:r>
          </a:p>
        </p:txBody>
      </p:sp>
      <p:sp>
        <p:nvSpPr>
          <p:cNvPr id="8" name="Rectangle 7"/>
          <p:cNvSpPr/>
          <p:nvPr/>
        </p:nvSpPr>
        <p:spPr>
          <a:xfrm>
            <a:off x="276920" y="5744105"/>
            <a:ext cx="269180" cy="25375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dirty="0"/>
              <a:t>b</a:t>
            </a:r>
          </a:p>
        </p:txBody>
      </p:sp>
      <p:sp>
        <p:nvSpPr>
          <p:cNvPr id="9" name="TextBox 8"/>
          <p:cNvSpPr txBox="1"/>
          <p:nvPr/>
        </p:nvSpPr>
        <p:spPr>
          <a:xfrm>
            <a:off x="6012160" y="5547816"/>
            <a:ext cx="2016224" cy="646331"/>
          </a:xfrm>
          <a:prstGeom prst="rect">
            <a:avLst/>
          </a:prstGeom>
          <a:noFill/>
        </p:spPr>
        <p:txBody>
          <a:bodyPr wrap="square" rtlCol="0">
            <a:spAutoFit/>
          </a:bodyPr>
          <a:lstStyle/>
          <a:p>
            <a:r>
              <a:rPr lang="en-GB" sz="1200" dirty="0"/>
              <a:t>We can breathe a sigh of relief as we were expecting one solution only.</a:t>
            </a:r>
          </a:p>
        </p:txBody>
      </p:sp>
      <p:cxnSp>
        <p:nvCxnSpPr>
          <p:cNvPr id="11" name="Straight Arrow Connector 10"/>
          <p:cNvCxnSpPr>
            <a:stCxn id="9" idx="1"/>
          </p:cNvCxnSpPr>
          <p:nvPr/>
        </p:nvCxnSpPr>
        <p:spPr>
          <a:xfrm flipH="1">
            <a:off x="5508104" y="5870982"/>
            <a:ext cx="504056" cy="5103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Rectangle 11"/>
          <p:cNvSpPr/>
          <p:nvPr/>
        </p:nvSpPr>
        <p:spPr>
          <a:xfrm>
            <a:off x="664642" y="2676129"/>
            <a:ext cx="7971358" cy="279757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a</a:t>
            </a:r>
          </a:p>
        </p:txBody>
      </p:sp>
      <p:sp>
        <p:nvSpPr>
          <p:cNvPr id="13" name="Rectangle 12"/>
          <p:cNvSpPr/>
          <p:nvPr/>
        </p:nvSpPr>
        <p:spPr>
          <a:xfrm>
            <a:off x="662062" y="5575300"/>
            <a:ext cx="7973938" cy="12319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 a</a:t>
            </a:r>
          </a:p>
        </p:txBody>
      </p:sp>
    </p:spTree>
    <p:extLst>
      <p:ext uri="{BB962C8B-B14F-4D97-AF65-F5344CB8AC3E}">
        <p14:creationId xmlns:p14="http://schemas.microsoft.com/office/powerpoint/2010/main" val="406342964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2"/>
                                        </p:tgtEl>
                                      </p:cBhvr>
                                    </p:animEffect>
                                    <p:set>
                                      <p:cBhvr>
                                        <p:cTn id="7"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3"/>
                                        </p:tgtEl>
                                      </p:cBhvr>
                                    </p:animEffect>
                                    <p:set>
                                      <p:cBhvr>
                                        <p:cTn id="13"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2" grpId="0"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Set Builder Notation</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395536" y="836712"/>
            <a:ext cx="8208912" cy="1015663"/>
          </a:xfrm>
          <a:prstGeom prst="rect">
            <a:avLst/>
          </a:prstGeom>
          <a:noFill/>
        </p:spPr>
        <p:txBody>
          <a:bodyPr wrap="square" rtlCol="0">
            <a:spAutoFit/>
          </a:bodyPr>
          <a:lstStyle/>
          <a:p>
            <a:r>
              <a:rPr lang="en-GB" sz="2000" dirty="0"/>
              <a:t>Recall that a </a:t>
            </a:r>
            <a:r>
              <a:rPr lang="en-GB" sz="2000" b="1" dirty="0"/>
              <a:t>set</a:t>
            </a:r>
            <a:r>
              <a:rPr lang="en-GB" sz="2000" dirty="0"/>
              <a:t> is a </a:t>
            </a:r>
            <a:r>
              <a:rPr lang="en-GB" sz="2000" b="1" dirty="0"/>
              <a:t>collection of values </a:t>
            </a:r>
            <a:r>
              <a:rPr lang="en-GB" sz="2000" dirty="0"/>
              <a:t>such that:</a:t>
            </a:r>
          </a:p>
          <a:p>
            <a:pPr marL="342900" indent="-342900">
              <a:buAutoNum type="alphaLcParenR"/>
            </a:pPr>
            <a:r>
              <a:rPr lang="en-GB" sz="2000" dirty="0"/>
              <a:t>The </a:t>
            </a:r>
            <a:r>
              <a:rPr lang="en-GB" sz="2000" b="1" dirty="0"/>
              <a:t>order of values does not matter</a:t>
            </a:r>
            <a:r>
              <a:rPr lang="en-GB" sz="2000" dirty="0"/>
              <a:t>.</a:t>
            </a:r>
          </a:p>
          <a:p>
            <a:pPr marL="342900" indent="-342900">
              <a:buAutoNum type="alphaLcParenR"/>
            </a:pPr>
            <a:r>
              <a:rPr lang="en-GB" sz="2000" dirty="0"/>
              <a:t>There are </a:t>
            </a:r>
            <a:r>
              <a:rPr lang="en-GB" sz="2000" b="1" dirty="0"/>
              <a:t>no duplicates</a:t>
            </a:r>
            <a:r>
              <a:rPr lang="en-GB" sz="2000" dirty="0"/>
              <a:t>.</a:t>
            </a:r>
          </a:p>
        </p:txBody>
      </p:sp>
      <p:sp>
        <p:nvSpPr>
          <p:cNvPr id="6" name="TextBox 5"/>
          <p:cNvSpPr txBox="1"/>
          <p:nvPr/>
        </p:nvSpPr>
        <p:spPr>
          <a:xfrm>
            <a:off x="6228184" y="1175489"/>
            <a:ext cx="2232248" cy="101566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GB" sz="1400" b="1" dirty="0" err="1"/>
              <a:t>Froflection</a:t>
            </a:r>
            <a:r>
              <a:rPr lang="en-GB" sz="1400" dirty="0"/>
              <a:t>: Sets seem sensible for listing solutions to an equation, as the order doesn’t matter</a:t>
            </a:r>
            <a:r>
              <a:rPr lang="en-GB" dirty="0"/>
              <a:t>.</a:t>
            </a:r>
          </a:p>
        </p:txBody>
      </p:sp>
      <p:cxnSp>
        <p:nvCxnSpPr>
          <p:cNvPr id="8" name="Straight Arrow Connector 7"/>
          <p:cNvCxnSpPr/>
          <p:nvPr/>
        </p:nvCxnSpPr>
        <p:spPr>
          <a:xfrm flipH="1" flipV="1">
            <a:off x="4889500" y="1371601"/>
            <a:ext cx="1373077" cy="37213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10" name="TextBox 9"/>
              <p:cNvSpPr txBox="1"/>
              <p:nvPr/>
            </p:nvSpPr>
            <p:spPr>
              <a:xfrm>
                <a:off x="363638" y="1975954"/>
                <a:ext cx="7416824" cy="3354765"/>
              </a:xfrm>
              <a:prstGeom prst="rect">
                <a:avLst/>
              </a:prstGeom>
              <a:noFill/>
            </p:spPr>
            <p:txBody>
              <a:bodyPr wrap="square" rtlCol="0">
                <a:spAutoFit/>
              </a:bodyPr>
              <a:lstStyle/>
              <a:p>
                <a:r>
                  <a:rPr lang="en-GB" sz="2400" dirty="0"/>
                  <a:t>Recap from GCSE:</a:t>
                </a:r>
              </a:p>
              <a:p>
                <a:pPr marL="285750" indent="-285750">
                  <a:buFont typeface="Arial" panose="020B0604020202020204" pitchFamily="34" charset="0"/>
                  <a:buChar char="•"/>
                </a:pPr>
                <a:r>
                  <a:rPr lang="en-GB" sz="1700" dirty="0"/>
                  <a:t>We use curly braces to list the values in a set, e.g. </a:t>
                </a:r>
                <a14:m>
                  <m:oMath xmlns:m="http://schemas.openxmlformats.org/officeDocument/2006/math">
                    <m:r>
                      <a:rPr lang="en-GB" sz="1700" b="0" i="1" smtClean="0">
                        <a:latin typeface="Cambria Math" panose="02040503050406030204" pitchFamily="18" charset="0"/>
                      </a:rPr>
                      <m:t>𝐴</m:t>
                    </m:r>
                    <m:r>
                      <a:rPr lang="en-GB" sz="1700" b="0" i="1" smtClean="0">
                        <a:latin typeface="Cambria Math" panose="02040503050406030204" pitchFamily="18" charset="0"/>
                      </a:rPr>
                      <m:t>=</m:t>
                    </m:r>
                    <m:d>
                      <m:dPr>
                        <m:begChr m:val="{"/>
                        <m:endChr m:val="}"/>
                        <m:ctrlPr>
                          <a:rPr lang="en-GB" sz="1700" b="0" i="1" smtClean="0">
                            <a:latin typeface="Cambria Math" panose="02040503050406030204" pitchFamily="18" charset="0"/>
                          </a:rPr>
                        </m:ctrlPr>
                      </m:dPr>
                      <m:e>
                        <m:r>
                          <a:rPr lang="en-GB" sz="1700" b="0" i="1" smtClean="0">
                            <a:latin typeface="Cambria Math" panose="02040503050406030204" pitchFamily="18" charset="0"/>
                          </a:rPr>
                          <m:t>1,4,6,7</m:t>
                        </m:r>
                      </m:e>
                    </m:d>
                  </m:oMath>
                </a14:m>
                <a:endParaRPr lang="en-GB" sz="1700" b="0" dirty="0"/>
              </a:p>
              <a:p>
                <a:pPr marL="285750" indent="-285750">
                  <a:buFont typeface="Arial" panose="020B0604020202020204" pitchFamily="34" charset="0"/>
                  <a:buChar char="•"/>
                </a:pPr>
                <a:r>
                  <a:rPr lang="en-GB" sz="1700" dirty="0"/>
                  <a:t>If </a:t>
                </a:r>
                <a14:m>
                  <m:oMath xmlns:m="http://schemas.openxmlformats.org/officeDocument/2006/math">
                    <m:r>
                      <a:rPr lang="en-GB" sz="1700" b="0" i="1" smtClean="0">
                        <a:latin typeface="Cambria Math" panose="02040503050406030204" pitchFamily="18" charset="0"/>
                      </a:rPr>
                      <m:t>𝐴</m:t>
                    </m:r>
                  </m:oMath>
                </a14:m>
                <a:r>
                  <a:rPr lang="en-GB" sz="1700" dirty="0"/>
                  <a:t> and </a:t>
                </a:r>
                <a14:m>
                  <m:oMath xmlns:m="http://schemas.openxmlformats.org/officeDocument/2006/math">
                    <m:r>
                      <a:rPr lang="en-GB" sz="1700" b="0" i="1" smtClean="0">
                        <a:latin typeface="Cambria Math" panose="02040503050406030204" pitchFamily="18" charset="0"/>
                      </a:rPr>
                      <m:t>𝐵</m:t>
                    </m:r>
                  </m:oMath>
                </a14:m>
                <a:r>
                  <a:rPr lang="en-GB" sz="1700" dirty="0"/>
                  <a:t> are sets then </a:t>
                </a:r>
                <a14:m>
                  <m:oMath xmlns:m="http://schemas.openxmlformats.org/officeDocument/2006/math">
                    <m:r>
                      <a:rPr lang="en-GB" sz="1700" b="0" i="1" smtClean="0">
                        <a:latin typeface="Cambria Math" panose="02040503050406030204" pitchFamily="18" charset="0"/>
                      </a:rPr>
                      <m:t>𝐴</m:t>
                    </m:r>
                    <m:r>
                      <a:rPr lang="en-GB" sz="1700" b="0" i="1" smtClean="0">
                        <a:latin typeface="Cambria Math" panose="02040503050406030204" pitchFamily="18" charset="0"/>
                      </a:rPr>
                      <m:t>∩</m:t>
                    </m:r>
                    <m:r>
                      <a:rPr lang="en-GB" sz="1700" b="0" i="1" smtClean="0">
                        <a:latin typeface="Cambria Math" panose="02040503050406030204" pitchFamily="18" charset="0"/>
                      </a:rPr>
                      <m:t>𝐵</m:t>
                    </m:r>
                  </m:oMath>
                </a14:m>
                <a:r>
                  <a:rPr lang="en-GB" sz="1700" dirty="0"/>
                  <a:t> is the </a:t>
                </a:r>
                <a:r>
                  <a:rPr lang="en-GB" sz="1700" b="1" dirty="0"/>
                  <a:t>intersection</a:t>
                </a:r>
                <a:r>
                  <a:rPr lang="en-GB" sz="1700" dirty="0"/>
                  <a:t> of </a:t>
                </a:r>
                <a14:m>
                  <m:oMath xmlns:m="http://schemas.openxmlformats.org/officeDocument/2006/math">
                    <m:r>
                      <a:rPr lang="en-GB" sz="1700" b="0" i="1" smtClean="0">
                        <a:latin typeface="Cambria Math" panose="02040503050406030204" pitchFamily="18" charset="0"/>
                      </a:rPr>
                      <m:t>𝐴</m:t>
                    </m:r>
                  </m:oMath>
                </a14:m>
                <a:r>
                  <a:rPr lang="en-GB" sz="1700" dirty="0"/>
                  <a:t> and </a:t>
                </a:r>
                <a14:m>
                  <m:oMath xmlns:m="http://schemas.openxmlformats.org/officeDocument/2006/math">
                    <m:r>
                      <a:rPr lang="en-GB" sz="1700" b="0" i="1" smtClean="0">
                        <a:latin typeface="Cambria Math" panose="02040503050406030204" pitchFamily="18" charset="0"/>
                      </a:rPr>
                      <m:t>𝐵</m:t>
                    </m:r>
                  </m:oMath>
                </a14:m>
                <a:r>
                  <a:rPr lang="en-GB" sz="1700" dirty="0"/>
                  <a:t>, giving a set which has the elements in </a:t>
                </a:r>
                <a14:m>
                  <m:oMath xmlns:m="http://schemas.openxmlformats.org/officeDocument/2006/math">
                    <m:r>
                      <a:rPr lang="en-GB" sz="1700" b="0" i="1" smtClean="0">
                        <a:latin typeface="Cambria Math" panose="02040503050406030204" pitchFamily="18" charset="0"/>
                      </a:rPr>
                      <m:t>𝐴</m:t>
                    </m:r>
                  </m:oMath>
                </a14:m>
                <a:r>
                  <a:rPr lang="en-GB" sz="1700" dirty="0"/>
                  <a:t> </a:t>
                </a:r>
                <a:r>
                  <a:rPr lang="en-GB" sz="1700" b="1" u="sng" dirty="0"/>
                  <a:t>and</a:t>
                </a:r>
                <a:r>
                  <a:rPr lang="en-GB" sz="1700" dirty="0"/>
                  <a:t> </a:t>
                </a:r>
                <a14:m>
                  <m:oMath xmlns:m="http://schemas.openxmlformats.org/officeDocument/2006/math">
                    <m:r>
                      <a:rPr lang="en-GB" sz="1700" b="0" i="1" smtClean="0">
                        <a:latin typeface="Cambria Math" panose="02040503050406030204" pitchFamily="18" charset="0"/>
                      </a:rPr>
                      <m:t>𝐵</m:t>
                    </m:r>
                  </m:oMath>
                </a14:m>
                <a:r>
                  <a:rPr lang="en-GB" sz="1700" dirty="0"/>
                  <a:t>.</a:t>
                </a:r>
              </a:p>
              <a:p>
                <a:pPr marL="285750" indent="-285750">
                  <a:buFont typeface="Arial" panose="020B0604020202020204" pitchFamily="34" charset="0"/>
                  <a:buChar char="•"/>
                </a:pPr>
                <a14:m>
                  <m:oMath xmlns:m="http://schemas.openxmlformats.org/officeDocument/2006/math">
                    <m:r>
                      <a:rPr lang="en-GB" sz="1700" i="1">
                        <a:latin typeface="Cambria Math" panose="02040503050406030204" pitchFamily="18" charset="0"/>
                      </a:rPr>
                      <m:t>𝐴</m:t>
                    </m:r>
                    <m:r>
                      <a:rPr lang="en-GB" sz="1700" b="0" i="1" smtClean="0">
                        <a:latin typeface="Cambria Math" panose="02040503050406030204" pitchFamily="18" charset="0"/>
                      </a:rPr>
                      <m:t>∪</m:t>
                    </m:r>
                    <m:r>
                      <a:rPr lang="en-GB" sz="1700" i="1">
                        <a:latin typeface="Cambria Math" panose="02040503050406030204" pitchFamily="18" charset="0"/>
                      </a:rPr>
                      <m:t>𝐵</m:t>
                    </m:r>
                  </m:oMath>
                </a14:m>
                <a:r>
                  <a:rPr lang="en-GB" sz="1700" dirty="0"/>
                  <a:t> is the </a:t>
                </a:r>
                <a:r>
                  <a:rPr lang="en-GB" sz="1700" b="1" dirty="0"/>
                  <a:t>union</a:t>
                </a:r>
                <a:r>
                  <a:rPr lang="en-GB" sz="1700" dirty="0"/>
                  <a:t> of </a:t>
                </a:r>
                <a14:m>
                  <m:oMath xmlns:m="http://schemas.openxmlformats.org/officeDocument/2006/math">
                    <m:r>
                      <a:rPr lang="en-GB" sz="1700" i="1">
                        <a:latin typeface="Cambria Math" panose="02040503050406030204" pitchFamily="18" charset="0"/>
                      </a:rPr>
                      <m:t>𝐴</m:t>
                    </m:r>
                  </m:oMath>
                </a14:m>
                <a:r>
                  <a:rPr lang="en-GB" sz="1700" dirty="0"/>
                  <a:t> and </a:t>
                </a:r>
                <a14:m>
                  <m:oMath xmlns:m="http://schemas.openxmlformats.org/officeDocument/2006/math">
                    <m:r>
                      <a:rPr lang="en-GB" sz="1700" i="1">
                        <a:latin typeface="Cambria Math" panose="02040503050406030204" pitchFamily="18" charset="0"/>
                      </a:rPr>
                      <m:t>𝐵</m:t>
                    </m:r>
                  </m:oMath>
                </a14:m>
                <a:r>
                  <a:rPr lang="en-GB" sz="1700" dirty="0"/>
                  <a:t>, giving a set which has the elements in </a:t>
                </a:r>
                <a14:m>
                  <m:oMath xmlns:m="http://schemas.openxmlformats.org/officeDocument/2006/math">
                    <m:r>
                      <a:rPr lang="en-GB" sz="1700" i="1">
                        <a:latin typeface="Cambria Math" panose="02040503050406030204" pitchFamily="18" charset="0"/>
                      </a:rPr>
                      <m:t>𝐴</m:t>
                    </m:r>
                  </m:oMath>
                </a14:m>
                <a:r>
                  <a:rPr lang="en-GB" sz="1700" dirty="0"/>
                  <a:t> </a:t>
                </a:r>
                <a:r>
                  <a:rPr lang="en-GB" sz="1700" b="1" u="sng" dirty="0"/>
                  <a:t>or</a:t>
                </a:r>
                <a:r>
                  <a:rPr lang="en-GB" sz="1700" dirty="0"/>
                  <a:t> in </a:t>
                </a:r>
                <a14:m>
                  <m:oMath xmlns:m="http://schemas.openxmlformats.org/officeDocument/2006/math">
                    <m:r>
                      <a:rPr lang="en-GB" sz="1700" i="1">
                        <a:latin typeface="Cambria Math" panose="02040503050406030204" pitchFamily="18" charset="0"/>
                      </a:rPr>
                      <m:t>𝐵</m:t>
                    </m:r>
                  </m:oMath>
                </a14:m>
                <a:r>
                  <a:rPr lang="en-GB" sz="1700" dirty="0"/>
                  <a:t>.</a:t>
                </a:r>
              </a:p>
              <a:p>
                <a:pPr marL="285750" indent="-285750">
                  <a:buFont typeface="Arial" panose="020B0604020202020204" pitchFamily="34" charset="0"/>
                  <a:buChar char="•"/>
                </a:pPr>
                <a14:m>
                  <m:oMath xmlns:m="http://schemas.openxmlformats.org/officeDocument/2006/math">
                    <m:r>
                      <a:rPr lang="en-GB" sz="1700" b="0" i="1" smtClean="0">
                        <a:latin typeface="Cambria Math" panose="02040503050406030204" pitchFamily="18" charset="0"/>
                      </a:rPr>
                      <m:t>∅</m:t>
                    </m:r>
                  </m:oMath>
                </a14:m>
                <a:r>
                  <a:rPr lang="en-GB" sz="1700" dirty="0"/>
                  <a:t> is the empty set, i.e. the set with nothing in it.</a:t>
                </a:r>
              </a:p>
              <a:p>
                <a:pPr marL="285750" indent="-285750">
                  <a:buFont typeface="Arial" panose="020B0604020202020204" pitchFamily="34" charset="0"/>
                  <a:buChar char="•"/>
                </a:pPr>
                <a:r>
                  <a:rPr lang="en-GB" sz="1700" dirty="0"/>
                  <a:t>Sets can also be infinitely large. </a:t>
                </a:r>
                <a14:m>
                  <m:oMath xmlns:m="http://schemas.openxmlformats.org/officeDocument/2006/math">
                    <m:r>
                      <a:rPr lang="en-GB" sz="1700" b="0" i="1" smtClean="0">
                        <a:latin typeface="Cambria Math" panose="02040503050406030204" pitchFamily="18" charset="0"/>
                      </a:rPr>
                      <m:t>ℕ</m:t>
                    </m:r>
                  </m:oMath>
                </a14:m>
                <a:r>
                  <a:rPr lang="en-GB" sz="1700" dirty="0"/>
                  <a:t> is the set of natural numbers (all positive integers), </a:t>
                </a:r>
                <a14:m>
                  <m:oMath xmlns:m="http://schemas.openxmlformats.org/officeDocument/2006/math">
                    <m:r>
                      <a:rPr lang="en-GB" sz="1700" b="0" i="1" smtClean="0">
                        <a:latin typeface="Cambria Math" panose="02040503050406030204" pitchFamily="18" charset="0"/>
                      </a:rPr>
                      <m:t>ℤ</m:t>
                    </m:r>
                  </m:oMath>
                </a14:m>
                <a:r>
                  <a:rPr lang="en-GB" sz="1700" dirty="0"/>
                  <a:t> is the set of all integers (including negative numbers and 0) and </a:t>
                </a:r>
                <a14:m>
                  <m:oMath xmlns:m="http://schemas.openxmlformats.org/officeDocument/2006/math">
                    <m:r>
                      <a:rPr lang="en-GB" sz="1700" b="0" i="1" smtClean="0">
                        <a:latin typeface="Cambria Math" panose="02040503050406030204" pitchFamily="18" charset="0"/>
                      </a:rPr>
                      <m:t>ℝ</m:t>
                    </m:r>
                  </m:oMath>
                </a14:m>
                <a:r>
                  <a:rPr lang="en-GB" sz="1700" dirty="0"/>
                  <a:t> is the set of all real numbers (including all possible decimals).</a:t>
                </a:r>
              </a:p>
              <a:p>
                <a:pPr marL="285750" indent="-285750">
                  <a:buFont typeface="Arial" panose="020B0604020202020204" pitchFamily="34" charset="0"/>
                  <a:buChar char="•"/>
                </a:pPr>
                <a:r>
                  <a:rPr lang="en-GB" sz="1700" dirty="0"/>
                  <a:t>We write </a:t>
                </a:r>
                <a14:m>
                  <m:oMath xmlns:m="http://schemas.openxmlformats.org/officeDocument/2006/math">
                    <m:r>
                      <a:rPr lang="en-GB" sz="1700" b="0" i="1" smtClean="0">
                        <a:latin typeface="Cambria Math" panose="02040503050406030204" pitchFamily="18" charset="0"/>
                      </a:rPr>
                      <m:t>𝑥</m:t>
                    </m:r>
                    <m:r>
                      <a:rPr lang="en-GB" sz="1700" b="0" i="1" smtClean="0">
                        <a:latin typeface="Cambria Math" panose="02040503050406030204" pitchFamily="18" charset="0"/>
                      </a:rPr>
                      <m:t>∈</m:t>
                    </m:r>
                    <m:r>
                      <a:rPr lang="en-GB" sz="1700" b="0" i="1" smtClean="0">
                        <a:latin typeface="Cambria Math" panose="02040503050406030204" pitchFamily="18" charset="0"/>
                      </a:rPr>
                      <m:t>𝐴</m:t>
                    </m:r>
                  </m:oMath>
                </a14:m>
                <a:r>
                  <a:rPr lang="en-GB" sz="1700" dirty="0"/>
                  <a:t> to mean “</a:t>
                </a:r>
                <a14:m>
                  <m:oMath xmlns:m="http://schemas.openxmlformats.org/officeDocument/2006/math">
                    <m:r>
                      <a:rPr lang="en-GB" sz="1700" b="0" i="1" smtClean="0">
                        <a:latin typeface="Cambria Math" panose="02040503050406030204" pitchFamily="18" charset="0"/>
                      </a:rPr>
                      <m:t>𝑥</m:t>
                    </m:r>
                  </m:oMath>
                </a14:m>
                <a:r>
                  <a:rPr lang="en-GB" sz="1700" dirty="0"/>
                  <a:t> </a:t>
                </a:r>
                <a:r>
                  <a:rPr lang="en-GB" sz="1700" u="sng" dirty="0"/>
                  <a:t>is a member of</a:t>
                </a:r>
                <a:r>
                  <a:rPr lang="en-GB" sz="1700" dirty="0"/>
                  <a:t> the set A”. So </a:t>
                </a:r>
                <a14:m>
                  <m:oMath xmlns:m="http://schemas.openxmlformats.org/officeDocument/2006/math">
                    <m:r>
                      <a:rPr lang="en-GB" sz="1700" b="0" i="1" smtClean="0">
                        <a:latin typeface="Cambria Math" panose="02040503050406030204" pitchFamily="18" charset="0"/>
                      </a:rPr>
                      <m:t>𝑥</m:t>
                    </m:r>
                    <m:r>
                      <a:rPr lang="en-GB" sz="1700" b="0" i="1" smtClean="0">
                        <a:latin typeface="Cambria Math" panose="02040503050406030204" pitchFamily="18" charset="0"/>
                      </a:rPr>
                      <m:t>∈</m:t>
                    </m:r>
                    <m:r>
                      <a:rPr lang="en-GB" sz="1700" b="0" i="1" smtClean="0">
                        <a:latin typeface="Cambria Math" panose="02040503050406030204" pitchFamily="18" charset="0"/>
                      </a:rPr>
                      <m:t>ℝ</m:t>
                    </m:r>
                  </m:oMath>
                </a14:m>
                <a:r>
                  <a:rPr lang="en-GB" sz="1700" dirty="0"/>
                  <a:t> would mean “</a:t>
                </a:r>
                <a14:m>
                  <m:oMath xmlns:m="http://schemas.openxmlformats.org/officeDocument/2006/math">
                    <m:r>
                      <a:rPr lang="en-GB" sz="1700" b="0" i="1" smtClean="0">
                        <a:latin typeface="Cambria Math" panose="02040503050406030204" pitchFamily="18" charset="0"/>
                      </a:rPr>
                      <m:t>𝑥</m:t>
                    </m:r>
                  </m:oMath>
                </a14:m>
                <a:r>
                  <a:rPr lang="en-GB" sz="1700" dirty="0"/>
                  <a:t> is a real number”.</a:t>
                </a:r>
              </a:p>
              <a:p>
                <a:pPr marL="285750" indent="-285750">
                  <a:buFont typeface="Arial" panose="020B0604020202020204" pitchFamily="34" charset="0"/>
                  <a:buChar char="•"/>
                </a:pPr>
                <a:endParaRPr lang="en-GB" dirty="0"/>
              </a:p>
            </p:txBody>
          </p:sp>
        </mc:Choice>
        <mc:Fallback xmlns="">
          <p:sp>
            <p:nvSpPr>
              <p:cNvPr id="10" name="TextBox 9"/>
              <p:cNvSpPr txBox="1">
                <a:spLocks noRot="1" noChangeAspect="1" noMove="1" noResize="1" noEditPoints="1" noAdjustHandles="1" noChangeArrowheads="1" noChangeShapeType="1" noTextEdit="1"/>
              </p:cNvSpPr>
              <p:nvPr/>
            </p:nvSpPr>
            <p:spPr>
              <a:xfrm>
                <a:off x="363638" y="1975954"/>
                <a:ext cx="7416824" cy="3354765"/>
              </a:xfrm>
              <a:prstGeom prst="rect">
                <a:avLst/>
              </a:prstGeom>
              <a:blipFill>
                <a:blip r:embed="rId2"/>
                <a:stretch>
                  <a:fillRect l="-1316" t="-1455" r="-98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TextBox 10"/>
              <p:cNvSpPr txBox="1"/>
              <p:nvPr/>
            </p:nvSpPr>
            <p:spPr>
              <a:xfrm>
                <a:off x="1429048" y="5292824"/>
                <a:ext cx="6264696" cy="138499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1,2,3</m:t>
                          </m:r>
                        </m:e>
                      </m:d>
                      <m:r>
                        <a:rPr lang="en-GB" sz="2800" b="0" i="1" smtClean="0">
                          <a:latin typeface="Cambria Math" panose="02040503050406030204" pitchFamily="18" charset="0"/>
                        </a:rPr>
                        <m:t>∩</m:t>
                      </m:r>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3,4,5</m:t>
                          </m:r>
                        </m:e>
                      </m:d>
                      <m:r>
                        <a:rPr lang="en-GB" sz="2800" b="0" i="1" smtClean="0">
                          <a:latin typeface="Cambria Math" panose="02040503050406030204" pitchFamily="18" charset="0"/>
                        </a:rPr>
                        <m:t>=</m:t>
                      </m:r>
                      <m:d>
                        <m:dPr>
                          <m:begChr m:val="{"/>
                          <m:endChr m:val="}"/>
                          <m:ctrlPr>
                            <a:rPr lang="en-GB" sz="2800" b="1" i="1" smtClean="0">
                              <a:latin typeface="Cambria Math" panose="02040503050406030204" pitchFamily="18" charset="0"/>
                            </a:rPr>
                          </m:ctrlPr>
                        </m:dPr>
                        <m:e>
                          <m:r>
                            <a:rPr lang="en-GB" sz="2800" b="1" i="1" smtClean="0">
                              <a:latin typeface="Cambria Math" panose="02040503050406030204" pitchFamily="18" charset="0"/>
                            </a:rPr>
                            <m:t>𝟑</m:t>
                          </m:r>
                        </m:e>
                      </m:d>
                    </m:oMath>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1,2,3</m:t>
                          </m:r>
                        </m:e>
                      </m:d>
                      <m:r>
                        <a:rPr lang="en-GB" sz="2800" b="0" i="1" smtClean="0">
                          <a:latin typeface="Cambria Math" panose="02040503050406030204" pitchFamily="18" charset="0"/>
                        </a:rPr>
                        <m:t>∪</m:t>
                      </m:r>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3,4,5</m:t>
                          </m:r>
                        </m:e>
                      </m:d>
                      <m:r>
                        <a:rPr lang="en-GB" sz="2800" b="0" i="1" smtClean="0">
                          <a:latin typeface="Cambria Math" panose="02040503050406030204" pitchFamily="18" charset="0"/>
                        </a:rPr>
                        <m:t>=</m:t>
                      </m:r>
                      <m:d>
                        <m:dPr>
                          <m:begChr m:val="{"/>
                          <m:endChr m:val="}"/>
                          <m:ctrlPr>
                            <a:rPr lang="en-GB" sz="2800" b="1" i="1" smtClean="0">
                              <a:latin typeface="Cambria Math" panose="02040503050406030204" pitchFamily="18" charset="0"/>
                            </a:rPr>
                          </m:ctrlPr>
                        </m:dPr>
                        <m:e>
                          <m:r>
                            <a:rPr lang="en-GB" sz="2800" b="1" i="1" smtClean="0">
                              <a:latin typeface="Cambria Math" panose="02040503050406030204" pitchFamily="18" charset="0"/>
                            </a:rPr>
                            <m:t>𝟏</m:t>
                          </m:r>
                          <m:r>
                            <a:rPr lang="en-GB" sz="2800" b="1" i="1" smtClean="0">
                              <a:latin typeface="Cambria Math" panose="02040503050406030204" pitchFamily="18" charset="0"/>
                            </a:rPr>
                            <m:t>,</m:t>
                          </m:r>
                          <m:r>
                            <a:rPr lang="en-GB" sz="2800" b="1" i="1" smtClean="0">
                              <a:latin typeface="Cambria Math" panose="02040503050406030204" pitchFamily="18" charset="0"/>
                            </a:rPr>
                            <m:t>𝟐</m:t>
                          </m:r>
                          <m:r>
                            <a:rPr lang="en-GB" sz="2800" b="1" i="1" smtClean="0">
                              <a:latin typeface="Cambria Math" panose="02040503050406030204" pitchFamily="18" charset="0"/>
                            </a:rPr>
                            <m:t>,</m:t>
                          </m:r>
                          <m:r>
                            <a:rPr lang="en-GB" sz="2800" b="1" i="1" smtClean="0">
                              <a:latin typeface="Cambria Math" panose="02040503050406030204" pitchFamily="18" charset="0"/>
                            </a:rPr>
                            <m:t>𝟑</m:t>
                          </m:r>
                          <m:r>
                            <a:rPr lang="en-GB" sz="2800" b="1" i="1" smtClean="0">
                              <a:latin typeface="Cambria Math" panose="02040503050406030204" pitchFamily="18" charset="0"/>
                            </a:rPr>
                            <m:t>,</m:t>
                          </m:r>
                          <m:r>
                            <a:rPr lang="en-GB" sz="2800" b="1" i="1" smtClean="0">
                              <a:latin typeface="Cambria Math" panose="02040503050406030204" pitchFamily="18" charset="0"/>
                            </a:rPr>
                            <m:t>𝟒</m:t>
                          </m:r>
                          <m:r>
                            <a:rPr lang="en-GB" sz="2800" b="1" i="1" smtClean="0">
                              <a:latin typeface="Cambria Math" panose="02040503050406030204" pitchFamily="18" charset="0"/>
                            </a:rPr>
                            <m:t>,</m:t>
                          </m:r>
                          <m:r>
                            <a:rPr lang="en-GB" sz="2800" b="1" i="1" smtClean="0">
                              <a:latin typeface="Cambria Math" panose="02040503050406030204" pitchFamily="18" charset="0"/>
                            </a:rPr>
                            <m:t>𝟓</m:t>
                          </m:r>
                        </m:e>
                      </m:d>
                    </m:oMath>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1,2</m:t>
                          </m:r>
                        </m:e>
                      </m:d>
                      <m:r>
                        <a:rPr lang="en-GB" sz="2800" b="0" i="1" smtClean="0">
                          <a:latin typeface="Cambria Math" panose="02040503050406030204" pitchFamily="18" charset="0"/>
                        </a:rPr>
                        <m:t>∩</m:t>
                      </m:r>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3,4</m:t>
                          </m:r>
                        </m:e>
                      </m:d>
                      <m:r>
                        <a:rPr lang="en-GB" sz="2800" b="0" i="1" smtClean="0">
                          <a:latin typeface="Cambria Math" panose="02040503050406030204" pitchFamily="18" charset="0"/>
                        </a:rPr>
                        <m:t>       =</m:t>
                      </m:r>
                      <m:r>
                        <a:rPr lang="en-GB" sz="2800" b="1" i="1" smtClean="0">
                          <a:latin typeface="Cambria Math" panose="02040503050406030204" pitchFamily="18" charset="0"/>
                        </a:rPr>
                        <m:t>∅</m:t>
                      </m:r>
                    </m:oMath>
                  </m:oMathPara>
                </a14:m>
                <a:endParaRPr lang="en-GB" sz="2800" b="1" dirty="0"/>
              </a:p>
            </p:txBody>
          </p:sp>
        </mc:Choice>
        <mc:Fallback xmlns="">
          <p:sp>
            <p:nvSpPr>
              <p:cNvPr id="11" name="TextBox 10"/>
              <p:cNvSpPr txBox="1">
                <a:spLocks noRot="1" noChangeAspect="1" noMove="1" noResize="1" noEditPoints="1" noAdjustHandles="1" noChangeArrowheads="1" noChangeShapeType="1" noTextEdit="1"/>
              </p:cNvSpPr>
              <p:nvPr/>
            </p:nvSpPr>
            <p:spPr>
              <a:xfrm>
                <a:off x="1429048" y="5292824"/>
                <a:ext cx="6264696" cy="1384995"/>
              </a:xfrm>
              <a:prstGeom prst="rect">
                <a:avLst/>
              </a:prstGeom>
              <a:blipFill>
                <a:blip r:embed="rId3"/>
                <a:stretch>
                  <a:fillRect/>
                </a:stretch>
              </a:blipFill>
            </p:spPr>
            <p:txBody>
              <a:bodyPr/>
              <a:lstStyle/>
              <a:p>
                <a:r>
                  <a:rPr lang="en-GB">
                    <a:noFill/>
                  </a:rPr>
                  <a:t> </a:t>
                </a:r>
              </a:p>
            </p:txBody>
          </p:sp>
        </mc:Fallback>
      </mc:AlternateContent>
      <p:sp>
        <p:nvSpPr>
          <p:cNvPr id="13" name="Rectangle 12"/>
          <p:cNvSpPr/>
          <p:nvPr/>
        </p:nvSpPr>
        <p:spPr>
          <a:xfrm>
            <a:off x="5081836" y="5232400"/>
            <a:ext cx="2258764" cy="5003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4" name="Rectangle 13"/>
          <p:cNvSpPr/>
          <p:nvPr/>
        </p:nvSpPr>
        <p:spPr>
          <a:xfrm>
            <a:off x="5081836" y="5732782"/>
            <a:ext cx="2258764" cy="5003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5" name="Rectangle 14"/>
          <p:cNvSpPr/>
          <p:nvPr/>
        </p:nvSpPr>
        <p:spPr>
          <a:xfrm>
            <a:off x="5081836" y="6233164"/>
            <a:ext cx="2258764" cy="5003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813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0">
                                            <p:txEl>
                                              <p:pRg st="0" end="0"/>
                                            </p:txEl>
                                          </p:spTgt>
                                        </p:tgtEl>
                                        <p:attrNameLst>
                                          <p:attrName>style.visibility</p:attrName>
                                        </p:attrNameLst>
                                      </p:cBhvr>
                                      <p:to>
                                        <p:strVal val="visible"/>
                                      </p:to>
                                    </p:set>
                                    <p:animEffect transition="in" filter="fade">
                                      <p:cBhvr>
                                        <p:cTn id="24" dur="500"/>
                                        <p:tgtEl>
                                          <p:spTgt spid="10">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
                                            <p:txEl>
                                              <p:pRg st="1" end="1"/>
                                            </p:txEl>
                                          </p:spTgt>
                                        </p:tgtEl>
                                        <p:attrNameLst>
                                          <p:attrName>style.visibility</p:attrName>
                                        </p:attrNameLst>
                                      </p:cBhvr>
                                      <p:to>
                                        <p:strVal val="visible"/>
                                      </p:to>
                                    </p:set>
                                    <p:animEffect transition="in" filter="fade">
                                      <p:cBhvr>
                                        <p:cTn id="29" dur="500"/>
                                        <p:tgtEl>
                                          <p:spTgt spid="10">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
                                            <p:txEl>
                                              <p:pRg st="2" end="2"/>
                                            </p:txEl>
                                          </p:spTgt>
                                        </p:tgtEl>
                                        <p:attrNameLst>
                                          <p:attrName>style.visibility</p:attrName>
                                        </p:attrNameLst>
                                      </p:cBhvr>
                                      <p:to>
                                        <p:strVal val="visible"/>
                                      </p:to>
                                    </p:set>
                                    <p:animEffect transition="in" filter="fade">
                                      <p:cBhvr>
                                        <p:cTn id="34" dur="500"/>
                                        <p:tgtEl>
                                          <p:spTgt spid="10">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
                                            <p:txEl>
                                              <p:pRg st="3" end="3"/>
                                            </p:txEl>
                                          </p:spTgt>
                                        </p:tgtEl>
                                        <p:attrNameLst>
                                          <p:attrName>style.visibility</p:attrName>
                                        </p:attrNameLst>
                                      </p:cBhvr>
                                      <p:to>
                                        <p:strVal val="visible"/>
                                      </p:to>
                                    </p:set>
                                    <p:animEffect transition="in" filter="fade">
                                      <p:cBhvr>
                                        <p:cTn id="39" dur="500"/>
                                        <p:tgtEl>
                                          <p:spTgt spid="10">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0">
                                            <p:txEl>
                                              <p:pRg st="4" end="4"/>
                                            </p:txEl>
                                          </p:spTgt>
                                        </p:tgtEl>
                                        <p:attrNameLst>
                                          <p:attrName>style.visibility</p:attrName>
                                        </p:attrNameLst>
                                      </p:cBhvr>
                                      <p:to>
                                        <p:strVal val="visible"/>
                                      </p:to>
                                    </p:set>
                                    <p:animEffect transition="in" filter="fade">
                                      <p:cBhvr>
                                        <p:cTn id="44" dur="500"/>
                                        <p:tgtEl>
                                          <p:spTgt spid="10">
                                            <p:txEl>
                                              <p:pRg st="4" end="4"/>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Effect transition="in" filter="fade">
                                      <p:cBhvr>
                                        <p:cTn id="49" dur="500"/>
                                        <p:tgtEl>
                                          <p:spTgt spid="10">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0">
                                            <p:txEl>
                                              <p:pRg st="6" end="6"/>
                                            </p:txEl>
                                          </p:spTgt>
                                        </p:tgtEl>
                                        <p:attrNameLst>
                                          <p:attrName>style.visibility</p:attrName>
                                        </p:attrNameLst>
                                      </p:cBhvr>
                                      <p:to>
                                        <p:strVal val="visible"/>
                                      </p:to>
                                    </p:set>
                                    <p:animEffect transition="in" filter="fade">
                                      <p:cBhvr>
                                        <p:cTn id="54" dur="500"/>
                                        <p:tgtEl>
                                          <p:spTgt spid="10">
                                            <p:txEl>
                                              <p:pRg st="6" end="6"/>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1"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par>
                                <p:cTn id="59" presetID="1" presetClass="entr" presetSubtype="0" fill="hold" grpId="1" nodeType="withEffect">
                                  <p:stCondLst>
                                    <p:cond delay="0"/>
                                  </p:stCondLst>
                                  <p:childTnLst>
                                    <p:set>
                                      <p:cBhvr>
                                        <p:cTn id="60" dur="1" fill="hold">
                                          <p:stCondLst>
                                            <p:cond delay="0"/>
                                          </p:stCondLst>
                                        </p:cTn>
                                        <p:tgtEl>
                                          <p:spTgt spid="14"/>
                                        </p:tgtEl>
                                        <p:attrNameLst>
                                          <p:attrName>style.visibility</p:attrName>
                                        </p:attrNameLst>
                                      </p:cBhvr>
                                      <p:to>
                                        <p:strVal val="visible"/>
                                      </p:to>
                                    </p:set>
                                  </p:childTnLst>
                                </p:cTn>
                              </p:par>
                              <p:par>
                                <p:cTn id="61" presetID="1" presetClass="entr" presetSubtype="0" fill="hold" grpId="1" nodeType="withEffect">
                                  <p:stCondLst>
                                    <p:cond delay="0"/>
                                  </p:stCondLst>
                                  <p:childTnLst>
                                    <p:set>
                                      <p:cBhvr>
                                        <p:cTn id="62" dur="1" fill="hold">
                                          <p:stCondLst>
                                            <p:cond delay="0"/>
                                          </p:stCondLst>
                                        </p:cTn>
                                        <p:tgtEl>
                                          <p:spTgt spid="15"/>
                                        </p:tgtEl>
                                        <p:attrNameLst>
                                          <p:attrName>style.visibility</p:attrName>
                                        </p:attrNameLst>
                                      </p:cBhvr>
                                      <p:to>
                                        <p:strVal val="visible"/>
                                      </p:to>
                                    </p:se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6" restart="whenNotActive" fill="hold" evtFilter="cancelBubble" nodeType="interactiveSeq">
                <p:stCondLst>
                  <p:cond evt="onClick" delay="0">
                    <p:tgtEl>
                      <p:spTgt spid="13"/>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grpId="0" nodeType="clickEffect">
                                  <p:stCondLst>
                                    <p:cond delay="0"/>
                                  </p:stCondLst>
                                  <p:childTnLst>
                                    <p:animEffect transition="out" filter="fade">
                                      <p:cBhvr>
                                        <p:cTn id="70" dur="500"/>
                                        <p:tgtEl>
                                          <p:spTgt spid="13"/>
                                        </p:tgtEl>
                                      </p:cBhvr>
                                    </p:animEffect>
                                    <p:set>
                                      <p:cBhvr>
                                        <p:cTn id="71"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72" restart="whenNotActive" fill="hold" evtFilter="cancelBubble" nodeType="interactiveSeq">
                <p:stCondLst>
                  <p:cond evt="onClick" delay="0">
                    <p:tgtEl>
                      <p:spTgt spid="14"/>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grpId="0" nodeType="clickEffect">
                                  <p:stCondLst>
                                    <p:cond delay="0"/>
                                  </p:stCondLst>
                                  <p:childTnLst>
                                    <p:animEffect transition="out" filter="fade">
                                      <p:cBhvr>
                                        <p:cTn id="76" dur="500"/>
                                        <p:tgtEl>
                                          <p:spTgt spid="14"/>
                                        </p:tgtEl>
                                      </p:cBhvr>
                                    </p:animEffect>
                                    <p:set>
                                      <p:cBhvr>
                                        <p:cTn id="77"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78" restart="whenNotActive" fill="hold" evtFilter="cancelBubble" nodeType="interactiveSeq">
                <p:stCondLst>
                  <p:cond evt="onClick" delay="0">
                    <p:tgtEl>
                      <p:spTgt spid="15"/>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grpId="0" nodeType="clickEffect">
                                  <p:stCondLst>
                                    <p:cond delay="0"/>
                                  </p:stCondLst>
                                  <p:childTnLst>
                                    <p:animEffect transition="out" filter="fade">
                                      <p:cBhvr>
                                        <p:cTn id="82" dur="500"/>
                                        <p:tgtEl>
                                          <p:spTgt spid="15"/>
                                        </p:tgtEl>
                                      </p:cBhvr>
                                    </p:animEffect>
                                    <p:set>
                                      <p:cBhvr>
                                        <p:cTn id="83"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6" grpId="0" animBg="1"/>
      <p:bldP spid="11" grpId="0"/>
      <p:bldP spid="13" grpId="0" animBg="1"/>
      <p:bldP spid="13" grpId="1" animBg="1"/>
      <p:bldP spid="14" grpId="0" animBg="1"/>
      <p:bldP spid="14" grpId="1" animBg="1"/>
      <p:bldP spid="15" grpId="0" animBg="1"/>
      <p:bldP spid="15" grpId="1"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3074" cy="599127"/>
            <a:chOff x="0" y="13335"/>
            <a:chExt cx="9144218" cy="599127"/>
          </a:xfrm>
        </p:grpSpPr>
        <p:sp>
          <p:nvSpPr>
            <p:cNvPr id="3"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Set Builder Notation</a:t>
              </a:r>
              <a:endParaRPr lang="en-GB" sz="3200" dirty="0"/>
            </a:p>
          </p:txBody>
        </p:sp>
        <p:cxnSp>
          <p:nvCxnSpPr>
            <p:cNvPr id="4" name="Straight Connector 3"/>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5" name="TextBox 4"/>
          <p:cNvSpPr txBox="1"/>
          <p:nvPr/>
        </p:nvSpPr>
        <p:spPr>
          <a:xfrm>
            <a:off x="467544" y="771372"/>
            <a:ext cx="6696744" cy="830997"/>
          </a:xfrm>
          <a:prstGeom prst="rect">
            <a:avLst/>
          </a:prstGeom>
          <a:noFill/>
        </p:spPr>
        <p:txBody>
          <a:bodyPr wrap="square" rtlCol="0">
            <a:spAutoFit/>
          </a:bodyPr>
          <a:lstStyle/>
          <a:p>
            <a:r>
              <a:rPr lang="en-GB" sz="2400" dirty="0"/>
              <a:t>It is possible to construct sets without having to explicitly list its values. We use:</a:t>
            </a:r>
          </a:p>
        </p:txBody>
      </p:sp>
      <mc:AlternateContent xmlns:mc="http://schemas.openxmlformats.org/markup-compatibility/2006" xmlns:a14="http://schemas.microsoft.com/office/drawing/2010/main">
        <mc:Choice Requires="a14">
          <p:sp>
            <p:nvSpPr>
              <p:cNvPr id="6" name="TextBox 5"/>
              <p:cNvSpPr txBox="1"/>
              <p:nvPr/>
            </p:nvSpPr>
            <p:spPr>
              <a:xfrm>
                <a:off x="2699792" y="1844824"/>
                <a:ext cx="345638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en-GB" b="0" i="1" smtClean="0">
                              <a:latin typeface="Cambria Math" panose="02040503050406030204" pitchFamily="18" charset="0"/>
                            </a:rPr>
                          </m:ctrlPr>
                        </m:dPr>
                        <m:e>
                          <m:r>
                            <a:rPr lang="en-GB" b="0" i="1" smtClean="0">
                              <a:latin typeface="Cambria Math" panose="02040503050406030204" pitchFamily="18" charset="0"/>
                            </a:rPr>
                            <m:t>𝑒𝑥𝑝𝑟</m:t>
                          </m:r>
                          <m:r>
                            <a:rPr lang="en-GB" b="0" i="1" smtClean="0">
                              <a:latin typeface="Cambria Math" panose="02040503050406030204" pitchFamily="18" charset="0"/>
                            </a:rPr>
                            <m:t> </m:t>
                          </m:r>
                        </m:e>
                      </m:d>
                      <m:r>
                        <a:rPr lang="en-GB" b="0" i="1" smtClean="0">
                          <a:latin typeface="Cambria Math" panose="02040503050406030204" pitchFamily="18" charset="0"/>
                        </a:rPr>
                        <m:t>  </m:t>
                      </m:r>
                      <m:r>
                        <a:rPr lang="en-GB" b="0" i="1" smtClean="0">
                          <a:latin typeface="Cambria Math" panose="02040503050406030204" pitchFamily="18" charset="0"/>
                        </a:rPr>
                        <m:t>𝑐𝑜𝑛𝑑𝑖𝑡𝑖𝑜𝑛</m:t>
                      </m:r>
                      <m:r>
                        <a:rPr lang="en-GB" b="0" i="1" smtClean="0">
                          <a:latin typeface="Cambria Math" panose="02040503050406030204" pitchFamily="18" charset="0"/>
                        </a:rPr>
                        <m:t> }</m:t>
                      </m:r>
                    </m:oMath>
                  </m:oMathPara>
                </a14:m>
                <a:endParaRPr lang="en-GB" dirty="0"/>
              </a:p>
              <a:p>
                <a:r>
                  <a:rPr lang="en-GB" dirty="0"/>
                  <a:t>or         </a:t>
                </a:r>
                <a14:m>
                  <m:oMath xmlns:m="http://schemas.openxmlformats.org/officeDocument/2006/math">
                    <m:r>
                      <a:rPr lang="en-GB" b="0" i="1" smtClean="0">
                        <a:latin typeface="Cambria Math" panose="02040503050406030204" pitchFamily="18" charset="0"/>
                      </a:rPr>
                      <m:t>{</m:t>
                    </m:r>
                    <m:r>
                      <a:rPr lang="en-GB" b="0" i="1" smtClean="0">
                        <a:latin typeface="Cambria Math" panose="02040503050406030204" pitchFamily="18" charset="0"/>
                      </a:rPr>
                      <m:t>𝑒𝑥𝑝𝑟</m:t>
                    </m:r>
                    <m:r>
                      <a:rPr lang="en-GB" b="0" i="1" smtClean="0">
                        <a:latin typeface="Cambria Math" panose="02040503050406030204" pitchFamily="18" charset="0"/>
                      </a:rPr>
                      <m:t> : </m:t>
                    </m:r>
                    <m:r>
                      <a:rPr lang="en-GB" b="0" i="1" smtClean="0">
                        <a:latin typeface="Cambria Math" panose="02040503050406030204" pitchFamily="18" charset="0"/>
                      </a:rPr>
                      <m:t>𝑐𝑜𝑛𝑑𝑖𝑡𝑖𝑜𝑛</m:t>
                    </m:r>
                    <m:r>
                      <a:rPr lang="en-GB" b="0" i="1" smtClean="0">
                        <a:latin typeface="Cambria Math" panose="02040503050406030204" pitchFamily="18" charset="0"/>
                      </a:rPr>
                      <m:t> }</m:t>
                    </m:r>
                  </m:oMath>
                </a14:m>
                <a:endParaRPr lang="en-GB" dirty="0"/>
              </a:p>
            </p:txBody>
          </p:sp>
        </mc:Choice>
        <mc:Fallback xmlns="">
          <p:sp>
            <p:nvSpPr>
              <p:cNvPr id="6" name="TextBox 5"/>
              <p:cNvSpPr txBox="1">
                <a:spLocks noRot="1" noChangeAspect="1" noMove="1" noResize="1" noEditPoints="1" noAdjustHandles="1" noChangeArrowheads="1" noChangeShapeType="1" noTextEdit="1"/>
              </p:cNvSpPr>
              <p:nvPr/>
            </p:nvSpPr>
            <p:spPr>
              <a:xfrm>
                <a:off x="2699792" y="1844824"/>
                <a:ext cx="3456384" cy="646331"/>
              </a:xfrm>
              <a:prstGeom prst="rect">
                <a:avLst/>
              </a:prstGeom>
              <a:blipFill>
                <a:blip r:embed="rId2"/>
                <a:stretch>
                  <a:fillRect l="-1226" b="-11818"/>
                </a:stretch>
              </a:blipFill>
            </p:spPr>
            <p:txBody>
              <a:bodyPr/>
              <a:lstStyle/>
              <a:p>
                <a:r>
                  <a:rPr lang="en-GB">
                    <a:noFill/>
                  </a:rPr>
                  <a:t> </a:t>
                </a:r>
              </a:p>
            </p:txBody>
          </p:sp>
        </mc:Fallback>
      </mc:AlternateContent>
      <p:sp>
        <p:nvSpPr>
          <p:cNvPr id="7" name="TextBox 6"/>
          <p:cNvSpPr txBox="1"/>
          <p:nvPr/>
        </p:nvSpPr>
        <p:spPr>
          <a:xfrm>
            <a:off x="430806" y="2831671"/>
            <a:ext cx="5523426" cy="400110"/>
          </a:xfrm>
          <a:prstGeom prst="rect">
            <a:avLst/>
          </a:prstGeom>
          <a:noFill/>
        </p:spPr>
        <p:txBody>
          <a:bodyPr wrap="square" rtlCol="0">
            <a:spAutoFit/>
          </a:bodyPr>
          <a:lstStyle/>
          <a:p>
            <a:r>
              <a:rPr lang="en-GB" sz="2000" dirty="0"/>
              <a:t>Can you guess what sets the following give?</a:t>
            </a:r>
          </a:p>
        </p:txBody>
      </p:sp>
      <mc:AlternateContent xmlns:mc="http://schemas.openxmlformats.org/markup-compatibility/2006" xmlns:a14="http://schemas.microsoft.com/office/drawing/2010/main">
        <mc:Choice Requires="a14">
          <p:sp>
            <p:nvSpPr>
              <p:cNvPr id="8" name="TextBox 7"/>
              <p:cNvSpPr txBox="1"/>
              <p:nvPr/>
            </p:nvSpPr>
            <p:spPr>
              <a:xfrm>
                <a:off x="675280" y="3945509"/>
                <a:ext cx="6925382"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ℤ</m:t>
                          </m:r>
                        </m:e>
                      </m:d>
                      <m:r>
                        <a:rPr lang="en-GB" sz="2800" b="0" i="1" smtClean="0">
                          <a:latin typeface="Cambria Math" panose="02040503050406030204" pitchFamily="18" charset="0"/>
                        </a:rPr>
                        <m:t>={0,2,−2,4,−4,6,−6,…}</m:t>
                      </m:r>
                    </m:oMath>
                  </m:oMathPara>
                </a14:m>
                <a:endParaRPr lang="en-GB" sz="2800" dirty="0"/>
              </a:p>
            </p:txBody>
          </p:sp>
        </mc:Choice>
        <mc:Fallback xmlns="">
          <p:sp>
            <p:nvSpPr>
              <p:cNvPr id="8" name="TextBox 7"/>
              <p:cNvSpPr txBox="1">
                <a:spLocks noRot="1" noChangeAspect="1" noMove="1" noResize="1" noEditPoints="1" noAdjustHandles="1" noChangeArrowheads="1" noChangeShapeType="1" noTextEdit="1"/>
              </p:cNvSpPr>
              <p:nvPr/>
            </p:nvSpPr>
            <p:spPr>
              <a:xfrm>
                <a:off x="675280" y="3945509"/>
                <a:ext cx="6925382" cy="52322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2671192" y="3572375"/>
                <a:ext cx="4207409" cy="307777"/>
              </a:xfrm>
              <a:prstGeom prst="rect">
                <a:avLst/>
              </a:prstGeom>
              <a:noFill/>
            </p:spPr>
            <p:txBody>
              <a:bodyPr wrap="square" rtlCol="0">
                <a:spAutoFit/>
              </a:bodyPr>
              <a:lstStyle/>
              <a:p>
                <a:r>
                  <a:rPr lang="en-GB" sz="1400" dirty="0"/>
                  <a:t>(In words “All numbers </a:t>
                </a:r>
                <a14:m>
                  <m:oMath xmlns:m="http://schemas.openxmlformats.org/officeDocument/2006/math">
                    <m:r>
                      <a:rPr lang="en-GB" sz="1400" b="0" i="1" smtClean="0">
                        <a:latin typeface="Cambria Math" panose="02040503050406030204" pitchFamily="18" charset="0"/>
                      </a:rPr>
                      <m:t>2</m:t>
                    </m:r>
                    <m:r>
                      <a:rPr lang="en-GB" sz="1400" b="0" i="1" smtClean="0">
                        <a:latin typeface="Cambria Math" panose="02040503050406030204" pitchFamily="18" charset="0"/>
                      </a:rPr>
                      <m:t>𝑥</m:t>
                    </m:r>
                  </m:oMath>
                </a14:m>
                <a:r>
                  <a:rPr lang="en-GB" sz="1400" dirty="0"/>
                  <a:t> </a:t>
                </a:r>
                <a:r>
                  <a:rPr lang="en-GB" sz="1400" u="sng" dirty="0"/>
                  <a:t>such that</a:t>
                </a:r>
                <a:r>
                  <a:rPr lang="en-GB" sz="1400" dirty="0"/>
                  <a:t> </a:t>
                </a:r>
                <a14:m>
                  <m:oMath xmlns:m="http://schemas.openxmlformats.org/officeDocument/2006/math">
                    <m:r>
                      <a:rPr lang="en-GB" sz="1400" b="0" i="1" smtClean="0">
                        <a:latin typeface="Cambria Math" panose="02040503050406030204" pitchFamily="18" charset="0"/>
                      </a:rPr>
                      <m:t>𝑥</m:t>
                    </m:r>
                  </m:oMath>
                </a14:m>
                <a:r>
                  <a:rPr lang="en-GB" sz="1400" dirty="0"/>
                  <a:t> is an integer)</a:t>
                </a:r>
              </a:p>
            </p:txBody>
          </p:sp>
        </mc:Choice>
        <mc:Fallback xmlns="">
          <p:sp>
            <p:nvSpPr>
              <p:cNvPr id="9" name="TextBox 8"/>
              <p:cNvSpPr txBox="1">
                <a:spLocks noRot="1" noChangeAspect="1" noMove="1" noResize="1" noEditPoints="1" noAdjustHandles="1" noChangeArrowheads="1" noChangeShapeType="1" noTextEdit="1"/>
              </p:cNvSpPr>
              <p:nvPr/>
            </p:nvSpPr>
            <p:spPr>
              <a:xfrm>
                <a:off x="2671192" y="3572375"/>
                <a:ext cx="4207409" cy="307777"/>
              </a:xfrm>
              <a:prstGeom prst="rect">
                <a:avLst/>
              </a:prstGeom>
              <a:blipFill>
                <a:blip r:embed="rId4"/>
                <a:stretch>
                  <a:fillRect l="-435" t="-3922" b="-19608"/>
                </a:stretch>
              </a:blipFill>
            </p:spPr>
            <p:txBody>
              <a:bodyPr/>
              <a:lstStyle/>
              <a:p>
                <a:r>
                  <a:rPr lang="en-GB">
                    <a:noFill/>
                  </a:rPr>
                  <a:t> </a:t>
                </a:r>
              </a:p>
            </p:txBody>
          </p:sp>
        </mc:Fallback>
      </mc:AlternateContent>
      <p:sp>
        <p:nvSpPr>
          <p:cNvPr id="10" name="TextBox 9"/>
          <p:cNvSpPr txBox="1"/>
          <p:nvPr/>
        </p:nvSpPr>
        <p:spPr>
          <a:xfrm>
            <a:off x="6588224" y="1557124"/>
            <a:ext cx="2304256" cy="276999"/>
          </a:xfrm>
          <a:prstGeom prst="rect">
            <a:avLst/>
          </a:prstGeom>
          <a:noFill/>
        </p:spPr>
        <p:txBody>
          <a:bodyPr wrap="square" rtlCol="0">
            <a:spAutoFit/>
          </a:bodyPr>
          <a:lstStyle/>
          <a:p>
            <a:r>
              <a:rPr lang="en-GB" sz="1200" dirty="0"/>
              <a:t>The | or : means “such that”.</a:t>
            </a:r>
            <a:endParaRPr lang="en-GB" dirty="0"/>
          </a:p>
        </p:txBody>
      </p:sp>
      <p:cxnSp>
        <p:nvCxnSpPr>
          <p:cNvPr id="12" name="Straight Arrow Connector 11"/>
          <p:cNvCxnSpPr/>
          <p:nvPr/>
        </p:nvCxnSpPr>
        <p:spPr>
          <a:xfrm flipH="1">
            <a:off x="6211320" y="1679944"/>
            <a:ext cx="391499" cy="16488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flipH="1">
            <a:off x="2325597" y="3790059"/>
            <a:ext cx="303065" cy="1230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TextBox 14"/>
          <p:cNvSpPr txBox="1"/>
          <p:nvPr/>
        </p:nvSpPr>
        <p:spPr>
          <a:xfrm>
            <a:off x="6920403" y="3943695"/>
            <a:ext cx="1636161" cy="523220"/>
          </a:xfrm>
          <a:prstGeom prst="rect">
            <a:avLst/>
          </a:prstGeom>
          <a:noFill/>
        </p:spPr>
        <p:txBody>
          <a:bodyPr wrap="square" rtlCol="0">
            <a:spAutoFit/>
          </a:bodyPr>
          <a:lstStyle/>
          <a:p>
            <a:r>
              <a:rPr lang="en-GB" sz="1400" dirty="0"/>
              <a:t>i.e. The set of all even numbers!</a:t>
            </a:r>
          </a:p>
        </p:txBody>
      </p:sp>
      <mc:AlternateContent xmlns:mc="http://schemas.openxmlformats.org/markup-compatibility/2006" xmlns:a14="http://schemas.microsoft.com/office/drawing/2010/main">
        <mc:Choice Requires="a14">
          <p:sp>
            <p:nvSpPr>
              <p:cNvPr id="17" name="TextBox 16"/>
              <p:cNvSpPr txBox="1"/>
              <p:nvPr/>
            </p:nvSpPr>
            <p:spPr>
              <a:xfrm>
                <a:off x="685912" y="4499290"/>
                <a:ext cx="6925382"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begChr m:val="{"/>
                          <m:endChr m:val="}"/>
                          <m:ctrlPr>
                            <a:rPr lang="en-GB" sz="2800" b="0" i="1" smtClean="0">
                              <a:latin typeface="Cambria Math" panose="02040503050406030204" pitchFamily="18" charset="0"/>
                            </a:rPr>
                          </m:ctrlPr>
                        </m:dPr>
                        <m:e>
                          <m:sSup>
                            <m:sSupPr>
                              <m:ctrlPr>
                                <a:rPr lang="en-GB" sz="2800" b="0" i="1" smtClean="0">
                                  <a:latin typeface="Cambria Math" panose="02040503050406030204" pitchFamily="18" charset="0"/>
                                </a:rPr>
                              </m:ctrlPr>
                            </m:sSupPr>
                            <m:e>
                              <m:r>
                                <a:rPr lang="en-GB" sz="2800" b="0" i="1" smtClean="0">
                                  <a:latin typeface="Cambria Math" panose="02040503050406030204" pitchFamily="18" charset="0"/>
                                </a:rPr>
                                <m:t>2</m:t>
                              </m:r>
                            </m:e>
                            <m:sup>
                              <m:r>
                                <a:rPr lang="en-GB" sz="2800" b="0" i="1" smtClean="0">
                                  <a:latin typeface="Cambria Math" panose="02040503050406030204" pitchFamily="18" charset="0"/>
                                </a:rPr>
                                <m:t>𝑥</m:t>
                              </m:r>
                            </m:sup>
                          </m:sSup>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ℕ</m:t>
                          </m:r>
                        </m:e>
                      </m:d>
                      <m:r>
                        <a:rPr lang="en-GB" sz="2800" b="0" i="1" smtClean="0">
                          <a:latin typeface="Cambria Math" panose="02040503050406030204" pitchFamily="18" charset="0"/>
                        </a:rPr>
                        <m:t>={2,4,8,16,32,…}</m:t>
                      </m:r>
                    </m:oMath>
                  </m:oMathPara>
                </a14:m>
                <a:endParaRPr lang="en-GB" sz="2800" dirty="0"/>
              </a:p>
            </p:txBody>
          </p:sp>
        </mc:Choice>
        <mc:Fallback xmlns="">
          <p:sp>
            <p:nvSpPr>
              <p:cNvPr id="17" name="TextBox 16"/>
              <p:cNvSpPr txBox="1">
                <a:spLocks noRot="1" noChangeAspect="1" noMove="1" noResize="1" noEditPoints="1" noAdjustHandles="1" noChangeArrowheads="1" noChangeShapeType="1" noTextEdit="1"/>
              </p:cNvSpPr>
              <p:nvPr/>
            </p:nvSpPr>
            <p:spPr>
              <a:xfrm>
                <a:off x="685912" y="4499290"/>
                <a:ext cx="6925382" cy="523220"/>
              </a:xfrm>
              <a:prstGeom prst="rect">
                <a:avLst/>
              </a:prstGeom>
              <a:blipFill>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TextBox 17"/>
              <p:cNvSpPr txBox="1"/>
              <p:nvPr/>
            </p:nvSpPr>
            <p:spPr>
              <a:xfrm>
                <a:off x="685912" y="5079202"/>
                <a:ext cx="6925382"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𝑥𝑦</m:t>
                          </m:r>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𝑦</m:t>
                          </m:r>
                          <m:r>
                            <a:rPr lang="en-GB" sz="2800" b="0" i="1" smtClean="0">
                              <a:latin typeface="Cambria Math" panose="02040503050406030204" pitchFamily="18" charset="0"/>
                            </a:rPr>
                            <m:t> </m:t>
                          </m:r>
                          <m:r>
                            <a:rPr lang="en-GB" sz="2800" b="0" i="1" smtClean="0">
                              <a:latin typeface="Cambria Math" panose="02040503050406030204" pitchFamily="18" charset="0"/>
                            </a:rPr>
                            <m:t>𝑎𝑟𝑒</m:t>
                          </m:r>
                          <m:r>
                            <a:rPr lang="en-GB" sz="2800" b="0" i="1" smtClean="0">
                              <a:latin typeface="Cambria Math" panose="02040503050406030204" pitchFamily="18" charset="0"/>
                            </a:rPr>
                            <m:t> </m:t>
                          </m:r>
                          <m:r>
                            <a:rPr lang="en-GB" sz="2800" b="0" i="1" smtClean="0">
                              <a:latin typeface="Cambria Math" panose="02040503050406030204" pitchFamily="18" charset="0"/>
                            </a:rPr>
                            <m:t>𝑝𝑟𝑖𝑚𝑒</m:t>
                          </m:r>
                        </m:e>
                      </m:d>
                      <m:r>
                        <a:rPr lang="en-GB" sz="2800" b="0" i="1" smtClean="0">
                          <a:latin typeface="Cambria Math" panose="02040503050406030204" pitchFamily="18" charset="0"/>
                        </a:rPr>
                        <m:t>={4,6,10,14,15,…}</m:t>
                      </m:r>
                    </m:oMath>
                  </m:oMathPara>
                </a14:m>
                <a:endParaRPr lang="en-GB" sz="2800" dirty="0"/>
              </a:p>
            </p:txBody>
          </p:sp>
        </mc:Choice>
        <mc:Fallback xmlns="">
          <p:sp>
            <p:nvSpPr>
              <p:cNvPr id="18" name="TextBox 17"/>
              <p:cNvSpPr txBox="1">
                <a:spLocks noRot="1" noChangeAspect="1" noMove="1" noResize="1" noEditPoints="1" noAdjustHandles="1" noChangeArrowheads="1" noChangeShapeType="1" noTextEdit="1"/>
              </p:cNvSpPr>
              <p:nvPr/>
            </p:nvSpPr>
            <p:spPr>
              <a:xfrm>
                <a:off x="685912" y="5079202"/>
                <a:ext cx="6925382" cy="523220"/>
              </a:xfrm>
              <a:prstGeom prst="rect">
                <a:avLst/>
              </a:prstGeom>
              <a:blipFill>
                <a:blip r:embed="rId6"/>
                <a:stretch>
                  <a:fillRect/>
                </a:stretch>
              </a:blipFill>
            </p:spPr>
            <p:txBody>
              <a:bodyPr/>
              <a:lstStyle/>
              <a:p>
                <a:r>
                  <a:rPr lang="en-GB">
                    <a:noFill/>
                  </a:rPr>
                  <a:t> </a:t>
                </a:r>
              </a:p>
            </p:txBody>
          </p:sp>
        </mc:Fallback>
      </mc:AlternateContent>
      <p:sp>
        <p:nvSpPr>
          <p:cNvPr id="19" name="TextBox 18"/>
          <p:cNvSpPr txBox="1"/>
          <p:nvPr/>
        </p:nvSpPr>
        <p:spPr>
          <a:xfrm>
            <a:off x="7020272" y="5112466"/>
            <a:ext cx="1974133" cy="523220"/>
          </a:xfrm>
          <a:prstGeom prst="rect">
            <a:avLst/>
          </a:prstGeom>
          <a:noFill/>
        </p:spPr>
        <p:txBody>
          <a:bodyPr wrap="square" rtlCol="0">
            <a:spAutoFit/>
          </a:bodyPr>
          <a:lstStyle/>
          <a:p>
            <a:r>
              <a:rPr lang="en-GB" sz="1400" dirty="0"/>
              <a:t>i.e. All possible products of two primes.</a:t>
            </a:r>
          </a:p>
        </p:txBody>
      </p:sp>
      <p:sp>
        <p:nvSpPr>
          <p:cNvPr id="21" name="Rectangle 20"/>
          <p:cNvSpPr/>
          <p:nvPr/>
        </p:nvSpPr>
        <p:spPr>
          <a:xfrm>
            <a:off x="3051017" y="3850166"/>
            <a:ext cx="5380601" cy="63677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2" name="Rectangle 21"/>
          <p:cNvSpPr/>
          <p:nvPr/>
        </p:nvSpPr>
        <p:spPr>
          <a:xfrm>
            <a:off x="3051017" y="4488754"/>
            <a:ext cx="5380601" cy="5191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3" name="Rectangle 22"/>
          <p:cNvSpPr/>
          <p:nvPr/>
        </p:nvSpPr>
        <p:spPr>
          <a:xfrm>
            <a:off x="4329972" y="5064628"/>
            <a:ext cx="4643908" cy="51918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4" name="TextBox 23"/>
          <p:cNvSpPr txBox="1"/>
          <p:nvPr/>
        </p:nvSpPr>
        <p:spPr>
          <a:xfrm>
            <a:off x="368735" y="5896195"/>
            <a:ext cx="7538472" cy="707886"/>
          </a:xfrm>
          <a:prstGeom prst="rect">
            <a:avLst/>
          </a:prstGeom>
          <a:noFill/>
        </p:spPr>
        <p:txBody>
          <a:bodyPr wrap="square" rtlCol="0">
            <a:spAutoFit/>
          </a:bodyPr>
          <a:lstStyle/>
          <a:p>
            <a:r>
              <a:rPr lang="en-GB" sz="2000" dirty="0"/>
              <a:t>We previously talked about ‘solutions sets’, so set builder notation is very useful for specifying the set of solutions!</a:t>
            </a:r>
          </a:p>
        </p:txBody>
      </p:sp>
    </p:spTree>
    <p:extLst>
      <p:ext uri="{BB962C8B-B14F-4D97-AF65-F5344CB8AC3E}">
        <p14:creationId xmlns:p14="http://schemas.microsoft.com/office/powerpoint/2010/main" val="3086269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 presetClass="entr" presetSubtype="0" fill="hold" grpId="1" nodeType="withEffect">
                                  <p:stCondLst>
                                    <p:cond delay="0"/>
                                  </p:stCondLst>
                                  <p:childTnLst>
                                    <p:set>
                                      <p:cBhvr>
                                        <p:cTn id="43" dur="1" fill="hold">
                                          <p:stCondLst>
                                            <p:cond delay="0"/>
                                          </p:stCondLst>
                                        </p:cTn>
                                        <p:tgtEl>
                                          <p:spTgt spid="21"/>
                                        </p:tgtEl>
                                        <p:attrNameLst>
                                          <p:attrName>style.visibility</p:attrName>
                                        </p:attrNameLst>
                                      </p:cBhvr>
                                      <p:to>
                                        <p:strVal val="visible"/>
                                      </p:to>
                                    </p:set>
                                  </p:childTnLst>
                                </p:cTn>
                              </p:par>
                              <p:par>
                                <p:cTn id="44" presetID="1" presetClass="entr" presetSubtype="0" fill="hold" grpId="1" nodeType="with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par>
                                <p:cTn id="46" presetID="1" presetClass="entr" presetSubtype="0" fill="hold" grpId="1" nodeType="withEffect">
                                  <p:stCondLst>
                                    <p:cond delay="0"/>
                                  </p:stCondLst>
                                  <p:childTnLst>
                                    <p:set>
                                      <p:cBhvr>
                                        <p:cTn id="47"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10" presetClass="exit" presetSubtype="0" fill="hold" grpId="0" nodeType="clickEffect">
                                  <p:stCondLst>
                                    <p:cond delay="0"/>
                                  </p:stCondLst>
                                  <p:childTnLst>
                                    <p:animEffect transition="out" filter="fade">
                                      <p:cBhvr>
                                        <p:cTn id="52" dur="500"/>
                                        <p:tgtEl>
                                          <p:spTgt spid="21"/>
                                        </p:tgtEl>
                                      </p:cBhvr>
                                    </p:animEffect>
                                    <p:set>
                                      <p:cBhvr>
                                        <p:cTn id="5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54" restart="whenNotActive" fill="hold" evtFilter="cancelBubble" nodeType="interactiveSeq">
                <p:stCondLst>
                  <p:cond evt="onClick" delay="0">
                    <p:tgtEl>
                      <p:spTgt spid="22"/>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grpId="0" nodeType="clickEffect">
                                  <p:stCondLst>
                                    <p:cond delay="0"/>
                                  </p:stCondLst>
                                  <p:childTnLst>
                                    <p:animEffect transition="out" filter="fade">
                                      <p:cBhvr>
                                        <p:cTn id="58" dur="500"/>
                                        <p:tgtEl>
                                          <p:spTgt spid="22"/>
                                        </p:tgtEl>
                                      </p:cBhvr>
                                    </p:animEffect>
                                    <p:set>
                                      <p:cBhvr>
                                        <p:cTn id="5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60" restart="whenNotActive" fill="hold" evtFilter="cancelBubble" nodeType="interactiveSeq">
                <p:stCondLst>
                  <p:cond evt="onClick" delay="0">
                    <p:tgtEl>
                      <p:spTgt spid="23"/>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grpId="0" nodeType="clickEffect">
                                  <p:stCondLst>
                                    <p:cond delay="0"/>
                                  </p:stCondLst>
                                  <p:childTnLst>
                                    <p:animEffect transition="out" filter="fade">
                                      <p:cBhvr>
                                        <p:cTn id="64" dur="500"/>
                                        <p:tgtEl>
                                          <p:spTgt spid="23"/>
                                        </p:tgtEl>
                                      </p:cBhvr>
                                    </p:animEffect>
                                    <p:set>
                                      <p:cBhvr>
                                        <p:cTn id="65" dur="1" fill="hold">
                                          <p:stCondLst>
                                            <p:cond delay="499"/>
                                          </p:stCondLst>
                                        </p:cTn>
                                        <p:tgtEl>
                                          <p:spTgt spid="23"/>
                                        </p:tgtEl>
                                        <p:attrNameLst>
                                          <p:attrName>style.visibility</p:attrName>
                                        </p:attrNameLst>
                                      </p:cBhvr>
                                      <p:to>
                                        <p:strVal val="hidden"/>
                                      </p:to>
                                    </p:set>
                                  </p:childTnLst>
                                </p:cTn>
                              </p:par>
                            </p:childTnLst>
                          </p:cTn>
                        </p:par>
                        <p:par>
                          <p:cTn id="66" fill="hold">
                            <p:stCondLst>
                              <p:cond delay="500"/>
                            </p:stCondLst>
                            <p:childTnLst>
                              <p:par>
                                <p:cTn id="67" presetID="10" presetClass="entr" presetSubtype="0" fill="hold" grpId="0" nodeType="after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500"/>
                                        <p:tgtEl>
                                          <p:spTgt spid="24"/>
                                        </p:tgtEl>
                                      </p:cBhvr>
                                    </p:animEffect>
                                  </p:childTnLst>
                                </p:cTn>
                              </p:par>
                            </p:childTnLst>
                          </p:cTn>
                        </p:par>
                      </p:childTnLst>
                    </p:cTn>
                  </p:par>
                </p:childTnLst>
              </p:cTn>
              <p:nextCondLst>
                <p:cond evt="onClick" delay="0">
                  <p:tgtEl>
                    <p:spTgt spid="23"/>
                  </p:tgtEl>
                </p:cond>
              </p:nextCondLst>
            </p:seq>
          </p:childTnLst>
        </p:cTn>
      </p:par>
    </p:tnLst>
    <p:bldLst>
      <p:bldP spid="6" grpId="0" animBg="1"/>
      <p:bldP spid="7" grpId="0"/>
      <p:bldP spid="8" grpId="0"/>
      <p:bldP spid="9" grpId="0"/>
      <p:bldP spid="10" grpId="0"/>
      <p:bldP spid="15" grpId="0"/>
      <p:bldP spid="17" grpId="0"/>
      <p:bldP spid="18" grpId="0"/>
      <p:bldP spid="19" grpId="0"/>
      <p:bldP spid="21" grpId="0" animBg="1"/>
      <p:bldP spid="21" grpId="1" animBg="1"/>
      <p:bldP spid="22" grpId="0" animBg="1"/>
      <p:bldP spid="22" grpId="1" animBg="1"/>
      <p:bldP spid="23" grpId="0" animBg="1"/>
      <p:bldP spid="23" grpId="1" animBg="1"/>
      <p:bldP spid="2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4480" y="854016"/>
            <a:ext cx="7127840" cy="400110"/>
          </a:xfrm>
          <a:prstGeom prst="rect">
            <a:avLst/>
          </a:prstGeom>
          <a:noFill/>
        </p:spPr>
        <p:txBody>
          <a:bodyPr wrap="square" rtlCol="0">
            <a:spAutoFit/>
          </a:bodyPr>
          <a:lstStyle/>
          <a:p>
            <a:r>
              <a:rPr lang="en-GB" sz="2000" dirty="0"/>
              <a:t>Can you use set builder notation to specify the following sets?</a:t>
            </a:r>
          </a:p>
        </p:txBody>
      </p:sp>
      <p:grpSp>
        <p:nvGrpSpPr>
          <p:cNvPr id="3" name="Group 2"/>
          <p:cNvGrpSpPr/>
          <p:nvPr/>
        </p:nvGrpSpPr>
        <p:grpSpPr>
          <a:xfrm>
            <a:off x="0" y="0"/>
            <a:ext cx="9143074" cy="599127"/>
            <a:chOff x="0" y="13335"/>
            <a:chExt cx="9144218" cy="599127"/>
          </a:xfrm>
        </p:grpSpPr>
        <p:sp>
          <p:nvSpPr>
            <p:cNvPr id="4" name="TextBox 32"/>
            <p:cNvSpPr txBox="1"/>
            <p:nvPr/>
          </p:nvSpPr>
          <p:spPr>
            <a:xfrm>
              <a:off x="0" y="13335"/>
              <a:ext cx="9144000" cy="599127"/>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wrap="square" lIns="324000" rtlCol="0">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GB" sz="3200" dirty="0">
                  <a:latin typeface="+mj-lt"/>
                </a:rPr>
                <a:t>Set Builder Notation</a:t>
              </a:r>
              <a:endParaRPr lang="en-GB" sz="3200" dirty="0"/>
            </a:p>
          </p:txBody>
        </p:sp>
        <p:cxnSp>
          <p:nvCxnSpPr>
            <p:cNvPr id="5" name="Straight Connector 4"/>
            <p:cNvCxnSpPr/>
            <p:nvPr/>
          </p:nvCxnSpPr>
          <p:spPr>
            <a:xfrm>
              <a:off x="218" y="601079"/>
              <a:ext cx="9144000" cy="0"/>
            </a:xfrm>
            <a:prstGeom prst="line">
              <a:avLst/>
            </a:prstGeom>
            <a:effectLst/>
          </p:spPr>
          <p:style>
            <a:lnRef idx="3">
              <a:schemeClr val="accent3"/>
            </a:lnRef>
            <a:fillRef idx="0">
              <a:schemeClr val="accent3"/>
            </a:fillRef>
            <a:effectRef idx="2">
              <a:schemeClr val="accent3"/>
            </a:effectRef>
            <a:fontRef idx="minor">
              <a:schemeClr val="tx1"/>
            </a:fontRef>
          </p:style>
        </p:cxnSp>
      </p:grpSp>
      <p:sp>
        <p:nvSpPr>
          <p:cNvPr id="6" name="TextBox 5"/>
          <p:cNvSpPr txBox="1"/>
          <p:nvPr/>
        </p:nvSpPr>
        <p:spPr>
          <a:xfrm>
            <a:off x="438140" y="2035578"/>
            <a:ext cx="2892421" cy="461665"/>
          </a:xfrm>
          <a:prstGeom prst="rect">
            <a:avLst/>
          </a:prstGeom>
          <a:noFill/>
        </p:spPr>
        <p:txBody>
          <a:bodyPr wrap="square" rtlCol="0">
            <a:spAutoFit/>
          </a:bodyPr>
          <a:lstStyle/>
          <a:p>
            <a:r>
              <a:rPr lang="en-GB" sz="2400" dirty="0"/>
              <a:t>All odd numbers.</a:t>
            </a:r>
          </a:p>
        </p:txBody>
      </p:sp>
      <mc:AlternateContent xmlns:mc="http://schemas.openxmlformats.org/markup-compatibility/2006" xmlns:a14="http://schemas.microsoft.com/office/drawing/2010/main">
        <mc:Choice Requires="a14">
          <p:sp>
            <p:nvSpPr>
              <p:cNvPr id="7" name="TextBox 6"/>
              <p:cNvSpPr txBox="1"/>
              <p:nvPr/>
            </p:nvSpPr>
            <p:spPr>
              <a:xfrm>
                <a:off x="3662879" y="2030856"/>
                <a:ext cx="3600400" cy="52322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{2</m:t>
                      </m:r>
                      <m:r>
                        <a:rPr lang="en-GB" sz="2800" b="0" i="1" smtClean="0">
                          <a:latin typeface="Cambria Math" panose="02040503050406030204" pitchFamily="18" charset="0"/>
                        </a:rPr>
                        <m:t>𝑥</m:t>
                      </m:r>
                      <m:r>
                        <a:rPr lang="en-GB" sz="2800" b="0" i="1" smtClean="0">
                          <a:latin typeface="Cambria Math" panose="02040503050406030204" pitchFamily="18" charset="0"/>
                        </a:rPr>
                        <m:t>+1  :  </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ℤ</m:t>
                      </m:r>
                      <m:r>
                        <a:rPr lang="en-GB" sz="2800" b="0" i="1" smtClean="0">
                          <a:latin typeface="Cambria Math" panose="02040503050406030204" pitchFamily="18" charset="0"/>
                        </a:rPr>
                        <m:t>}</m:t>
                      </m:r>
                    </m:oMath>
                  </m:oMathPara>
                </a14:m>
                <a:endParaRPr lang="en-GB" sz="2800" dirty="0"/>
              </a:p>
            </p:txBody>
          </p:sp>
        </mc:Choice>
        <mc:Fallback xmlns="">
          <p:sp>
            <p:nvSpPr>
              <p:cNvPr id="7" name="TextBox 6"/>
              <p:cNvSpPr txBox="1">
                <a:spLocks noRot="1" noChangeAspect="1" noMove="1" noResize="1" noEditPoints="1" noAdjustHandles="1" noChangeArrowheads="1" noChangeShapeType="1" noTextEdit="1"/>
              </p:cNvSpPr>
              <p:nvPr/>
            </p:nvSpPr>
            <p:spPr>
              <a:xfrm>
                <a:off x="3662879" y="2030856"/>
                <a:ext cx="3600400" cy="523220"/>
              </a:xfrm>
              <a:prstGeom prst="rect">
                <a:avLst/>
              </a:prstGeom>
              <a:blipFill>
                <a:blip r:embed="rId2"/>
                <a:stretch>
                  <a:fillRect/>
                </a:stretch>
              </a:blipFill>
            </p:spPr>
            <p:txBody>
              <a:bodyPr/>
              <a:lstStyle/>
              <a:p>
                <a:r>
                  <a:rPr lang="en-GB">
                    <a:noFill/>
                  </a:rPr>
                  <a:t> </a:t>
                </a:r>
              </a:p>
            </p:txBody>
          </p:sp>
        </mc:Fallback>
      </mc:AlternateContent>
      <p:sp>
        <p:nvSpPr>
          <p:cNvPr id="8" name="TextBox 7"/>
          <p:cNvSpPr txBox="1"/>
          <p:nvPr/>
        </p:nvSpPr>
        <p:spPr>
          <a:xfrm>
            <a:off x="438141" y="2821471"/>
            <a:ext cx="2892421" cy="830997"/>
          </a:xfrm>
          <a:prstGeom prst="rect">
            <a:avLst/>
          </a:prstGeom>
          <a:noFill/>
        </p:spPr>
        <p:txBody>
          <a:bodyPr wrap="square" rtlCol="0">
            <a:spAutoFit/>
          </a:bodyPr>
          <a:lstStyle/>
          <a:p>
            <a:r>
              <a:rPr lang="en-GB" sz="2400" dirty="0"/>
              <a:t>All (real) numbers greater than 5.</a:t>
            </a:r>
          </a:p>
        </p:txBody>
      </p:sp>
      <mc:AlternateContent xmlns:mc="http://schemas.openxmlformats.org/markup-compatibility/2006" xmlns:a14="http://schemas.microsoft.com/office/drawing/2010/main">
        <mc:Choice Requires="a14">
          <p:sp>
            <p:nvSpPr>
              <p:cNvPr id="9" name="TextBox 8"/>
              <p:cNvSpPr txBox="1"/>
              <p:nvPr/>
            </p:nvSpPr>
            <p:spPr>
              <a:xfrm>
                <a:off x="4045651" y="2876329"/>
                <a:ext cx="2925345"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&gt;5}</m:t>
                      </m:r>
                    </m:oMath>
                  </m:oMathPara>
                </a14:m>
                <a:endParaRPr lang="en-GB" sz="2800" dirty="0"/>
              </a:p>
            </p:txBody>
          </p:sp>
        </mc:Choice>
        <mc:Fallback xmlns="">
          <p:sp>
            <p:nvSpPr>
              <p:cNvPr id="9" name="TextBox 8"/>
              <p:cNvSpPr txBox="1">
                <a:spLocks noRot="1" noChangeAspect="1" noMove="1" noResize="1" noEditPoints="1" noAdjustHandles="1" noChangeArrowheads="1" noChangeShapeType="1" noTextEdit="1"/>
              </p:cNvSpPr>
              <p:nvPr/>
            </p:nvSpPr>
            <p:spPr>
              <a:xfrm>
                <a:off x="4045651" y="2876329"/>
                <a:ext cx="2925345" cy="523220"/>
              </a:xfrm>
              <a:prstGeom prst="rect">
                <a:avLst/>
              </a:prstGeom>
              <a:blipFill>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4103595" y="3358484"/>
                <a:ext cx="3600400" cy="738664"/>
              </a:xfrm>
              <a:prstGeom prst="rect">
                <a:avLst/>
              </a:prstGeom>
              <a:noFill/>
            </p:spPr>
            <p:txBody>
              <a:bodyPr wrap="square" rtlCol="0">
                <a:spAutoFit/>
              </a:bodyPr>
              <a:lstStyle/>
              <a:p>
                <a:r>
                  <a:rPr lang="en-GB" sz="1400" b="0" dirty="0"/>
                  <a:t>Technically it should be </a:t>
                </a:r>
                <a14:m>
                  <m:oMath xmlns:m="http://schemas.openxmlformats.org/officeDocument/2006/math">
                    <m:r>
                      <a:rPr lang="en-GB" sz="1400" b="0" i="1" smtClean="0">
                        <a:latin typeface="Cambria Math" panose="02040503050406030204" pitchFamily="18" charset="0"/>
                      </a:rPr>
                      <m:t>{</m:t>
                    </m:r>
                    <m:r>
                      <a:rPr lang="en-GB" sz="1400" b="0" i="1" smtClean="0">
                        <a:latin typeface="Cambria Math" panose="02040503050406030204" pitchFamily="18" charset="0"/>
                      </a:rPr>
                      <m:t>𝑥</m:t>
                    </m:r>
                    <m:r>
                      <a:rPr lang="en-GB" sz="1400" b="0" i="1" smtClean="0">
                        <a:latin typeface="Cambria Math" panose="02040503050406030204" pitchFamily="18" charset="0"/>
                      </a:rPr>
                      <m:t>:  </m:t>
                    </m:r>
                    <m:r>
                      <a:rPr lang="en-GB" sz="1400" b="0" i="1" smtClean="0">
                        <a:latin typeface="Cambria Math" panose="02040503050406030204" pitchFamily="18" charset="0"/>
                      </a:rPr>
                      <m:t>𝑥</m:t>
                    </m:r>
                    <m:r>
                      <a:rPr lang="en-GB" sz="1400" b="0" i="1" smtClean="0">
                        <a:latin typeface="Cambria Math" panose="02040503050406030204" pitchFamily="18" charset="0"/>
                      </a:rPr>
                      <m:t>&gt;5,</m:t>
                    </m:r>
                    <m:r>
                      <a:rPr lang="en-GB" sz="1400" b="0" i="1" smtClean="0">
                        <a:latin typeface="Cambria Math" panose="02040503050406030204" pitchFamily="18" charset="0"/>
                      </a:rPr>
                      <m:t>𝑥</m:t>
                    </m:r>
                    <m:r>
                      <a:rPr lang="en-GB" sz="1400" b="0" i="1" smtClean="0">
                        <a:latin typeface="Cambria Math" panose="02040503050406030204" pitchFamily="18" charset="0"/>
                      </a:rPr>
                      <m:t>∈</m:t>
                    </m:r>
                    <m:r>
                      <a:rPr lang="en-GB" sz="1400" b="0" i="1" smtClean="0">
                        <a:latin typeface="Cambria Math" panose="02040503050406030204" pitchFamily="18" charset="0"/>
                      </a:rPr>
                      <m:t>ℝ</m:t>
                    </m:r>
                    <m:r>
                      <a:rPr lang="en-GB" sz="1400" b="0" i="1" smtClean="0">
                        <a:latin typeface="Cambria Math" panose="02040503050406030204" pitchFamily="18" charset="0"/>
                      </a:rPr>
                      <m:t>}</m:t>
                    </m:r>
                  </m:oMath>
                </a14:m>
                <a:r>
                  <a:rPr lang="en-GB" sz="1400" dirty="0"/>
                  <a:t> but the </a:t>
                </a:r>
                <a14:m>
                  <m:oMath xmlns:m="http://schemas.openxmlformats.org/officeDocument/2006/math">
                    <m:r>
                      <a:rPr lang="en-GB" sz="1400" b="0" i="1" smtClean="0">
                        <a:latin typeface="Cambria Math" panose="02040503050406030204" pitchFamily="18" charset="0"/>
                      </a:rPr>
                      <m:t>𝑥</m:t>
                    </m:r>
                    <m:r>
                      <a:rPr lang="en-GB" sz="1400" b="0" i="1" smtClean="0">
                        <a:latin typeface="Cambria Math" panose="02040503050406030204" pitchFamily="18" charset="0"/>
                      </a:rPr>
                      <m:t>&gt;5</m:t>
                    </m:r>
                  </m:oMath>
                </a14:m>
                <a:r>
                  <a:rPr lang="en-GB" sz="1400" dirty="0"/>
                  <a:t> by default implies </a:t>
                </a:r>
                <a:r>
                  <a:rPr lang="en-GB" sz="1400" b="1" dirty="0"/>
                  <a:t>real numbers</a:t>
                </a:r>
                <a:r>
                  <a:rPr lang="en-GB" sz="1400" dirty="0"/>
                  <a:t> greater than 5.</a:t>
                </a:r>
              </a:p>
            </p:txBody>
          </p:sp>
        </mc:Choice>
        <mc:Fallback xmlns="">
          <p:sp>
            <p:nvSpPr>
              <p:cNvPr id="10" name="TextBox 9"/>
              <p:cNvSpPr txBox="1">
                <a:spLocks noRot="1" noChangeAspect="1" noMove="1" noResize="1" noEditPoints="1" noAdjustHandles="1" noChangeArrowheads="1" noChangeShapeType="1" noTextEdit="1"/>
              </p:cNvSpPr>
              <p:nvPr/>
            </p:nvSpPr>
            <p:spPr>
              <a:xfrm>
                <a:off x="4103595" y="3358484"/>
                <a:ext cx="3600400" cy="738664"/>
              </a:xfrm>
              <a:prstGeom prst="rect">
                <a:avLst/>
              </a:prstGeom>
              <a:blipFill>
                <a:blip r:embed="rId4"/>
                <a:stretch>
                  <a:fillRect l="-508" t="-1653" b="-7438"/>
                </a:stretch>
              </a:blipFill>
            </p:spPr>
            <p:txBody>
              <a:bodyPr/>
              <a:lstStyle/>
              <a:p>
                <a:r>
                  <a:rPr lang="en-GB">
                    <a:noFill/>
                  </a:rPr>
                  <a:t> </a:t>
                </a:r>
              </a:p>
            </p:txBody>
          </p:sp>
        </mc:Fallback>
      </mc:AlternateContent>
      <p:sp>
        <p:nvSpPr>
          <p:cNvPr id="11" name="TextBox 10"/>
          <p:cNvSpPr txBox="1"/>
          <p:nvPr/>
        </p:nvSpPr>
        <p:spPr>
          <a:xfrm>
            <a:off x="467544" y="4032121"/>
            <a:ext cx="3269763" cy="830997"/>
          </a:xfrm>
          <a:prstGeom prst="rect">
            <a:avLst/>
          </a:prstGeom>
          <a:noFill/>
        </p:spPr>
        <p:txBody>
          <a:bodyPr wrap="square" rtlCol="0">
            <a:spAutoFit/>
          </a:bodyPr>
          <a:lstStyle/>
          <a:p>
            <a:r>
              <a:rPr lang="en-GB" sz="2400" dirty="0"/>
              <a:t>All (real) numbers less than 5 </a:t>
            </a:r>
            <a:r>
              <a:rPr lang="en-GB" sz="2400" b="1" dirty="0"/>
              <a:t>or</a:t>
            </a:r>
            <a:r>
              <a:rPr lang="en-GB" sz="2400" dirty="0"/>
              <a:t> greater than 7.</a:t>
            </a:r>
          </a:p>
        </p:txBody>
      </p:sp>
      <mc:AlternateContent xmlns:mc="http://schemas.openxmlformats.org/markup-compatibility/2006" xmlns:a14="http://schemas.microsoft.com/office/drawing/2010/main">
        <mc:Choice Requires="a14">
          <p:sp>
            <p:nvSpPr>
              <p:cNvPr id="12" name="TextBox 11"/>
              <p:cNvSpPr txBox="1"/>
              <p:nvPr/>
            </p:nvSpPr>
            <p:spPr>
              <a:xfrm>
                <a:off x="4045651" y="4135214"/>
                <a:ext cx="4558797"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  </m:t>
                          </m:r>
                          <m:r>
                            <a:rPr lang="en-GB" sz="2800" b="0" i="1" smtClean="0">
                              <a:latin typeface="Cambria Math" panose="02040503050406030204" pitchFamily="18" charset="0"/>
                            </a:rPr>
                            <m:t>𝑥</m:t>
                          </m:r>
                          <m:r>
                            <a:rPr lang="en-GB" sz="2800" b="0" i="1" smtClean="0">
                              <a:latin typeface="Cambria Math" panose="02040503050406030204" pitchFamily="18" charset="0"/>
                            </a:rPr>
                            <m:t>&lt;5</m:t>
                          </m:r>
                        </m:e>
                      </m:d>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m:t>
                      </m:r>
                      <m:r>
                        <a:rPr lang="en-GB" sz="2800" b="0" i="1" smtClean="0">
                          <a:latin typeface="Cambria Math" panose="02040503050406030204" pitchFamily="18" charset="0"/>
                        </a:rPr>
                        <m:t>𝑥</m:t>
                      </m:r>
                      <m:r>
                        <a:rPr lang="en-GB" sz="2800" b="0" i="1" smtClean="0">
                          <a:latin typeface="Cambria Math" panose="02040503050406030204" pitchFamily="18" charset="0"/>
                        </a:rPr>
                        <m:t>&gt;7}</m:t>
                      </m:r>
                    </m:oMath>
                  </m:oMathPara>
                </a14:m>
                <a:endParaRPr lang="en-GB" sz="2800" dirty="0"/>
              </a:p>
            </p:txBody>
          </p:sp>
        </mc:Choice>
        <mc:Fallback xmlns="">
          <p:sp>
            <p:nvSpPr>
              <p:cNvPr id="12" name="TextBox 11"/>
              <p:cNvSpPr txBox="1">
                <a:spLocks noRot="1" noChangeAspect="1" noMove="1" noResize="1" noEditPoints="1" noAdjustHandles="1" noChangeArrowheads="1" noChangeShapeType="1" noTextEdit="1"/>
              </p:cNvSpPr>
              <p:nvPr/>
            </p:nvSpPr>
            <p:spPr>
              <a:xfrm>
                <a:off x="4045651" y="4135214"/>
                <a:ext cx="4558797" cy="523220"/>
              </a:xfrm>
              <a:prstGeom prst="rect">
                <a:avLst/>
              </a:prstGeom>
              <a:blipFill>
                <a:blip r:embed="rId5"/>
                <a:stretch>
                  <a:fillRect/>
                </a:stretch>
              </a:blipFill>
            </p:spPr>
            <p:txBody>
              <a:bodyPr/>
              <a:lstStyle/>
              <a:p>
                <a:r>
                  <a:rPr lang="en-GB">
                    <a:noFill/>
                  </a:rPr>
                  <a:t> </a:t>
                </a:r>
              </a:p>
            </p:txBody>
          </p:sp>
        </mc:Fallback>
      </mc:AlternateContent>
      <p:sp>
        <p:nvSpPr>
          <p:cNvPr id="13" name="TextBox 12"/>
          <p:cNvSpPr txBox="1"/>
          <p:nvPr/>
        </p:nvSpPr>
        <p:spPr>
          <a:xfrm>
            <a:off x="4126766" y="4653745"/>
            <a:ext cx="3600400" cy="307777"/>
          </a:xfrm>
          <a:prstGeom prst="rect">
            <a:avLst/>
          </a:prstGeom>
          <a:noFill/>
        </p:spPr>
        <p:txBody>
          <a:bodyPr wrap="square" rtlCol="0">
            <a:spAutoFit/>
          </a:bodyPr>
          <a:lstStyle/>
          <a:p>
            <a:r>
              <a:rPr lang="en-GB" sz="1400" b="0" dirty="0"/>
              <a:t>We combine the two sets together.</a:t>
            </a:r>
            <a:endParaRPr lang="en-GB" sz="1400" dirty="0"/>
          </a:p>
        </p:txBody>
      </p:sp>
      <p:sp>
        <p:nvSpPr>
          <p:cNvPr id="14" name="TextBox 13"/>
          <p:cNvSpPr txBox="1"/>
          <p:nvPr/>
        </p:nvSpPr>
        <p:spPr>
          <a:xfrm>
            <a:off x="539552" y="5400653"/>
            <a:ext cx="3506099" cy="830997"/>
          </a:xfrm>
          <a:prstGeom prst="rect">
            <a:avLst/>
          </a:prstGeom>
          <a:noFill/>
        </p:spPr>
        <p:txBody>
          <a:bodyPr wrap="square" rtlCol="0">
            <a:spAutoFit/>
          </a:bodyPr>
          <a:lstStyle/>
          <a:p>
            <a:r>
              <a:rPr lang="en-GB" sz="2400" dirty="0"/>
              <a:t>All (real) numbers between 5 and 7 inclusive.</a:t>
            </a:r>
          </a:p>
        </p:txBody>
      </p:sp>
      <mc:AlternateContent xmlns:mc="http://schemas.openxmlformats.org/markup-compatibility/2006" xmlns:a14="http://schemas.microsoft.com/office/drawing/2010/main">
        <mc:Choice Requires="a14">
          <p:sp>
            <p:nvSpPr>
              <p:cNvPr id="15" name="TextBox 14"/>
              <p:cNvSpPr txBox="1"/>
              <p:nvPr/>
            </p:nvSpPr>
            <p:spPr>
              <a:xfrm>
                <a:off x="4103595" y="5369234"/>
                <a:ext cx="4558797" cy="523220"/>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d>
                        <m:dPr>
                          <m:begChr m:val="{"/>
                          <m:endChr m:val="}"/>
                          <m:ctrlPr>
                            <a:rPr lang="en-GB" sz="2800" b="0" i="1" smtClean="0">
                              <a:latin typeface="Cambria Math" panose="02040503050406030204" pitchFamily="18" charset="0"/>
                            </a:rPr>
                          </m:ctrlPr>
                        </m:dPr>
                        <m:e>
                          <m:r>
                            <a:rPr lang="en-GB" sz="2800" b="0" i="1" smtClean="0">
                              <a:latin typeface="Cambria Math" panose="02040503050406030204" pitchFamily="18" charset="0"/>
                            </a:rPr>
                            <m:t>𝑥</m:t>
                          </m:r>
                          <m:r>
                            <a:rPr lang="en-GB" sz="2800" b="0" i="1" smtClean="0">
                              <a:latin typeface="Cambria Math" panose="02040503050406030204" pitchFamily="18" charset="0"/>
                            </a:rPr>
                            <m:t>:  5≤</m:t>
                          </m:r>
                          <m:r>
                            <a:rPr lang="en-GB" sz="2800" b="0" i="1" smtClean="0">
                              <a:latin typeface="Cambria Math" panose="02040503050406030204" pitchFamily="18" charset="0"/>
                            </a:rPr>
                            <m:t>𝑥</m:t>
                          </m:r>
                          <m:r>
                            <a:rPr lang="en-GB" sz="2800" b="0" i="1" smtClean="0">
                              <a:latin typeface="Cambria Math" panose="02040503050406030204" pitchFamily="18" charset="0"/>
                            </a:rPr>
                            <m:t>≤7</m:t>
                          </m:r>
                        </m:e>
                      </m:d>
                    </m:oMath>
                  </m:oMathPara>
                </a14:m>
                <a:endParaRPr lang="en-GB" sz="2800" dirty="0"/>
              </a:p>
            </p:txBody>
          </p:sp>
        </mc:Choice>
        <mc:Fallback xmlns="">
          <p:sp>
            <p:nvSpPr>
              <p:cNvPr id="15" name="TextBox 14"/>
              <p:cNvSpPr txBox="1">
                <a:spLocks noRot="1" noChangeAspect="1" noMove="1" noResize="1" noEditPoints="1" noAdjustHandles="1" noChangeArrowheads="1" noChangeShapeType="1" noTextEdit="1"/>
              </p:cNvSpPr>
              <p:nvPr/>
            </p:nvSpPr>
            <p:spPr>
              <a:xfrm>
                <a:off x="4103595" y="5369234"/>
                <a:ext cx="4558797" cy="523220"/>
              </a:xfrm>
              <a:prstGeom prst="rect">
                <a:avLst/>
              </a:prstGeom>
              <a:blipFill>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TextBox 15"/>
              <p:cNvSpPr txBox="1"/>
              <p:nvPr/>
            </p:nvSpPr>
            <p:spPr>
              <a:xfrm>
                <a:off x="4105940" y="5816151"/>
                <a:ext cx="4282484" cy="738664"/>
              </a:xfrm>
              <a:prstGeom prst="rect">
                <a:avLst/>
              </a:prstGeom>
              <a:noFill/>
            </p:spPr>
            <p:txBody>
              <a:bodyPr wrap="square" rtlCol="0">
                <a:spAutoFit/>
              </a:bodyPr>
              <a:lstStyle/>
              <a:p>
                <a:r>
                  <a:rPr lang="en-GB" sz="1400" b="0" dirty="0"/>
                  <a:t>While we could technically write </a:t>
                </a:r>
              </a:p>
              <a:p>
                <a14:m>
                  <m:oMath xmlns:m="http://schemas.openxmlformats.org/officeDocument/2006/math">
                    <m:d>
                      <m:dPr>
                        <m:begChr m:val="{"/>
                        <m:endChr m:val="}"/>
                        <m:ctrlPr>
                          <a:rPr lang="en-GB" sz="1400" b="0" i="1" smtClean="0">
                            <a:latin typeface="Cambria Math" panose="02040503050406030204" pitchFamily="18" charset="0"/>
                          </a:rPr>
                        </m:ctrlPr>
                      </m:dPr>
                      <m:e>
                        <m:r>
                          <a:rPr lang="en-GB" sz="1400" b="0" i="1" smtClean="0">
                            <a:latin typeface="Cambria Math" panose="02040503050406030204" pitchFamily="18" charset="0"/>
                          </a:rPr>
                          <m:t>𝑥</m:t>
                        </m:r>
                        <m:r>
                          <a:rPr lang="en-GB" sz="1400" b="0" i="1" smtClean="0">
                            <a:latin typeface="Cambria Math" panose="02040503050406030204" pitchFamily="18" charset="0"/>
                          </a:rPr>
                          <m:t>:</m:t>
                        </m:r>
                        <m:r>
                          <a:rPr lang="en-GB" sz="1400" b="0" i="1" smtClean="0">
                            <a:latin typeface="Cambria Math" panose="02040503050406030204" pitchFamily="18" charset="0"/>
                          </a:rPr>
                          <m:t>𝑥</m:t>
                        </m:r>
                        <m:r>
                          <a:rPr lang="en-GB" sz="1400" b="0" i="1" smtClean="0">
                            <a:latin typeface="Cambria Math" panose="02040503050406030204" pitchFamily="18" charset="0"/>
                          </a:rPr>
                          <m:t>≥5</m:t>
                        </m:r>
                      </m:e>
                    </m:d>
                    <m:r>
                      <a:rPr lang="en-GB" sz="1400" b="0" i="1" smtClean="0">
                        <a:latin typeface="Cambria Math" panose="02040503050406030204" pitchFamily="18" charset="0"/>
                      </a:rPr>
                      <m:t>∩{</m:t>
                    </m:r>
                    <m:r>
                      <a:rPr lang="en-GB" sz="1400" b="0" i="1" smtClean="0">
                        <a:latin typeface="Cambria Math" panose="02040503050406030204" pitchFamily="18" charset="0"/>
                      </a:rPr>
                      <m:t>𝑥</m:t>
                    </m:r>
                    <m:r>
                      <a:rPr lang="en-GB" sz="1400" b="0" i="1" smtClean="0">
                        <a:latin typeface="Cambria Math" panose="02040503050406030204" pitchFamily="18" charset="0"/>
                      </a:rPr>
                      <m:t>:</m:t>
                    </m:r>
                    <m:r>
                      <a:rPr lang="en-GB" sz="1400" b="0" i="1" smtClean="0">
                        <a:latin typeface="Cambria Math" panose="02040503050406030204" pitchFamily="18" charset="0"/>
                      </a:rPr>
                      <m:t>𝑥</m:t>
                    </m:r>
                    <m:r>
                      <a:rPr lang="en-GB" sz="1400" b="0" i="1" smtClean="0">
                        <a:latin typeface="Cambria Math" panose="02040503050406030204" pitchFamily="18" charset="0"/>
                      </a:rPr>
                      <m:t>≤7}</m:t>
                    </m:r>
                  </m:oMath>
                </a14:m>
                <a:r>
                  <a:rPr lang="en-GB" sz="1400" dirty="0"/>
                  <a:t>, we tend to write multiple required conditions within the same set.</a:t>
                </a:r>
              </a:p>
            </p:txBody>
          </p:sp>
        </mc:Choice>
        <mc:Fallback xmlns="">
          <p:sp>
            <p:nvSpPr>
              <p:cNvPr id="16" name="TextBox 15"/>
              <p:cNvSpPr txBox="1">
                <a:spLocks noRot="1" noChangeAspect="1" noMove="1" noResize="1" noEditPoints="1" noAdjustHandles="1" noChangeArrowheads="1" noChangeShapeType="1" noTextEdit="1"/>
              </p:cNvSpPr>
              <p:nvPr/>
            </p:nvSpPr>
            <p:spPr>
              <a:xfrm>
                <a:off x="4105940" y="5816151"/>
                <a:ext cx="4282484" cy="738664"/>
              </a:xfrm>
              <a:prstGeom prst="rect">
                <a:avLst/>
              </a:prstGeom>
              <a:blipFill>
                <a:blip r:embed="rId7"/>
                <a:stretch>
                  <a:fillRect l="-427" t="-1653" b="-8264"/>
                </a:stretch>
              </a:blipFill>
            </p:spPr>
            <p:txBody>
              <a:bodyPr/>
              <a:lstStyle/>
              <a:p>
                <a:r>
                  <a:rPr lang="en-GB">
                    <a:noFill/>
                  </a:rPr>
                  <a:t> </a:t>
                </a:r>
              </a:p>
            </p:txBody>
          </p:sp>
        </mc:Fallback>
      </mc:AlternateContent>
      <p:sp>
        <p:nvSpPr>
          <p:cNvPr id="17" name="Rectangle 16"/>
          <p:cNvSpPr/>
          <p:nvPr/>
        </p:nvSpPr>
        <p:spPr>
          <a:xfrm>
            <a:off x="4067904" y="1940588"/>
            <a:ext cx="3917147" cy="66438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8" name="Rectangle 17"/>
          <p:cNvSpPr/>
          <p:nvPr/>
        </p:nvSpPr>
        <p:spPr>
          <a:xfrm>
            <a:off x="4063109" y="2956698"/>
            <a:ext cx="3917147" cy="108367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19" name="Rectangle 18"/>
          <p:cNvSpPr/>
          <p:nvPr/>
        </p:nvSpPr>
        <p:spPr>
          <a:xfrm>
            <a:off x="4067904" y="4198182"/>
            <a:ext cx="3917147" cy="84165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
        <p:nvSpPr>
          <p:cNvPr id="20" name="Rectangle 19"/>
          <p:cNvSpPr/>
          <p:nvPr/>
        </p:nvSpPr>
        <p:spPr>
          <a:xfrm>
            <a:off x="4045651" y="5400653"/>
            <a:ext cx="4151063" cy="121799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fontAlgn="auto">
              <a:spcBef>
                <a:spcPts val="0"/>
              </a:spcBef>
              <a:spcAft>
                <a:spcPts val="0"/>
              </a:spcAft>
              <a:defRPr/>
            </a:pPr>
            <a:r>
              <a:rPr lang="en-GB" sz="2800" dirty="0"/>
              <a:t>?</a:t>
            </a:r>
          </a:p>
        </p:txBody>
      </p:sp>
    </p:spTree>
    <p:extLst>
      <p:ext uri="{BB962C8B-B14F-4D97-AF65-F5344CB8AC3E}">
        <p14:creationId xmlns:p14="http://schemas.microsoft.com/office/powerpoint/2010/main" val="21714841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7"/>
                                        </p:tgtEl>
                                      </p:cBhvr>
                                    </p:animEffect>
                                    <p:set>
                                      <p:cBhvr>
                                        <p:cTn id="7"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8"/>
                                        </p:tgtEl>
                                      </p:cBhvr>
                                    </p:animEffect>
                                    <p:set>
                                      <p:cBhvr>
                                        <p:cTn id="13"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9"/>
                                        </p:tgtEl>
                                      </p:cBhvr>
                                    </p:animEffect>
                                    <p:set>
                                      <p:cBhvr>
                                        <p:cTn id="1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0"/>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20"/>
                                        </p:tgtEl>
                                      </p:cBhvr>
                                    </p:animEffect>
                                    <p:set>
                                      <p:cBhvr>
                                        <p:cTn id="25"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7" grpId="0" animBg="1"/>
      <p:bldP spid="18" grpId="0" animBg="1"/>
      <p:bldP spid="19" grpId="0" animBg="1"/>
      <p:bldP spid="2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16676</TotalTime>
  <Words>8267</Words>
  <Application>Microsoft Macintosh PowerPoint</Application>
  <PresentationFormat>On-screen Show (4:3)</PresentationFormat>
  <Paragraphs>1041</Paragraphs>
  <Slides>76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76</vt:i4>
      </vt:variant>
    </vt:vector>
  </HeadingPairs>
  <TitlesOfParts>
    <vt:vector size="81" baseType="lpstr">
      <vt:lpstr>Arial</vt:lpstr>
      <vt:lpstr>Calibri</vt:lpstr>
      <vt:lpstr>Cambria Math</vt:lpstr>
      <vt:lpstr>Wingdings</vt:lpstr>
      <vt:lpstr>Office Theme</vt:lpstr>
      <vt:lpstr>A Level Maths:: Summer Preparation</vt:lpstr>
      <vt:lpstr>PowerPoint Presentation</vt:lpstr>
      <vt:lpstr>VIP GCSE Skills :: Rearranging formulae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VIP GCSE Skills :: Algebraic fractions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 Pure Chapter 1 :: Algebraic 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 Pure Chapter 2 :: Quadratics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 Pure Chapter 3 :: Equations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Frost J</dc:creator>
  <cp:lastModifiedBy>Mrs E J Davison</cp:lastModifiedBy>
  <cp:revision>664</cp:revision>
  <dcterms:created xsi:type="dcterms:W3CDTF">2013-02-28T07:36:55Z</dcterms:created>
  <dcterms:modified xsi:type="dcterms:W3CDTF">2022-06-08T13:50:57Z</dcterms:modified>
</cp:coreProperties>
</file>