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21"/>
  </p:notesMasterIdLst>
  <p:sldIdLst>
    <p:sldId id="264" r:id="rId5"/>
    <p:sldId id="257" r:id="rId6"/>
    <p:sldId id="265" r:id="rId7"/>
    <p:sldId id="258" r:id="rId8"/>
    <p:sldId id="266" r:id="rId9"/>
    <p:sldId id="277" r:id="rId10"/>
    <p:sldId id="278" r:id="rId11"/>
    <p:sldId id="275" r:id="rId12"/>
    <p:sldId id="260" r:id="rId13"/>
    <p:sldId id="259" r:id="rId14"/>
    <p:sldId id="263" r:id="rId15"/>
    <p:sldId id="284" r:id="rId16"/>
    <p:sldId id="281" r:id="rId17"/>
    <p:sldId id="268" r:id="rId18"/>
    <p:sldId id="273" r:id="rId19"/>
    <p:sldId id="285" r:id="rId20"/>
  </p:sldIdLst>
  <p:sldSz cx="9144000" cy="5143500" type="screen16x9"/>
  <p:notesSz cx="6797675" cy="9926638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46AE0A-C487-49BC-B0BB-A1ABFCC67531}" v="1" dt="2025-06-18T08:18:44.5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17" autoAdjust="0"/>
    <p:restoredTop sz="86925" autoAdjust="0"/>
  </p:normalViewPr>
  <p:slideViewPr>
    <p:cSldViewPr>
      <p:cViewPr varScale="1">
        <p:scale>
          <a:sx n="127" d="100"/>
          <a:sy n="127" d="100"/>
        </p:scale>
        <p:origin x="1296" y="11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10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90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1"/>
          </a:xfrm>
          <a:prstGeom prst="rect">
            <a:avLst/>
          </a:prstGeom>
        </p:spPr>
        <p:txBody>
          <a:bodyPr vert="horz" lIns="95560" tIns="47780" rIns="95560" bIns="47780" rtlCol="0"/>
          <a:lstStyle>
            <a:lvl1pPr algn="l">
              <a:defRPr sz="1300"/>
            </a:lvl1pPr>
            <a:extLst/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331"/>
          </a:xfrm>
          <a:prstGeom prst="rect">
            <a:avLst/>
          </a:prstGeom>
        </p:spPr>
        <p:txBody>
          <a:bodyPr vert="horz" lIns="95560" tIns="47780" rIns="95560" bIns="47780" rtlCol="0"/>
          <a:lstStyle>
            <a:lvl1pPr algn="r">
              <a:defRPr sz="1300"/>
            </a:lvl1pPr>
            <a:extLst/>
          </a:lstStyle>
          <a:p>
            <a:fld id="{A8ADFD5B-A66C-449C-B6E8-FB716D07777D}" type="datetimeFigureOut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2950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0" tIns="47780" rIns="95560" bIns="4778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60" tIns="47780" rIns="95560" bIns="477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8585"/>
            <a:ext cx="2945659" cy="496331"/>
          </a:xfrm>
          <a:prstGeom prst="rect">
            <a:avLst/>
          </a:prstGeom>
        </p:spPr>
        <p:txBody>
          <a:bodyPr vert="horz" lIns="95560" tIns="47780" rIns="95560" bIns="47780" rtlCol="0" anchor="b"/>
          <a:lstStyle>
            <a:lvl1pPr algn="l">
              <a:defRPr sz="1300"/>
            </a:lvl1pPr>
            <a:extLst/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1"/>
          </a:xfrm>
          <a:prstGeom prst="rect">
            <a:avLst/>
          </a:prstGeom>
        </p:spPr>
        <p:txBody>
          <a:bodyPr vert="horz" lIns="95560" tIns="47780" rIns="95560" bIns="47780" rtlCol="0" anchor="b"/>
          <a:lstStyle>
            <a:lvl1pPr algn="r">
              <a:defRPr sz="1300"/>
            </a:lvl1pPr>
            <a:extLst/>
          </a:lstStyle>
          <a:p>
            <a:fld id="{CA5D3BF3-D352-46FC-8343-31F56E6730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874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7015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37A8F5-E617-A992-E0D9-F814A791D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492802-09FD-B104-EACC-6EEA64F7B2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524F08-B96C-D04B-941F-56EC810EDD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7B68BE-DBC6-54AF-8E65-2ABAF4B3B1C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D3BF3-D352-46FC-8343-31F56E6730EA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5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478274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-9144" y="4539996"/>
            <a:ext cx="2249424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359152" y="4533138"/>
            <a:ext cx="6784848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4537528"/>
            <a:ext cx="6515100" cy="514350"/>
          </a:xfrm>
        </p:spPr>
        <p:txBody>
          <a:bodyPr anchor="ctr"/>
          <a:lstStyle>
            <a:lvl1pPr marL="0" indent="0" algn="l">
              <a:buNone/>
              <a:defRPr sz="28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4551524"/>
            <a:ext cx="2057400" cy="51435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047E157E-8DCB-4F70-A0AF-5EB586A91DD4}" type="datetime1">
              <a:rPr lang="en-US" smtClean="0">
                <a:solidFill>
                  <a:srgbClr val="FFFFFF"/>
                </a:solidFill>
              </a:rPr>
              <a:pPr algn="ctr"/>
              <a:t>6/18/2025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177404"/>
            <a:ext cx="5867400" cy="27384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171450"/>
            <a:ext cx="8382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F82E0A0-C266-4798-8C8F-B9F91E9DA37E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2" name="Rectangle 11"/>
          <p:cNvSpPr>
            <a:spLocks noGrp="1"/>
          </p:cNvSpPr>
          <p:nvPr>
            <p:ph type="title"/>
          </p:nvPr>
        </p:nvSpPr>
        <p:spPr>
          <a:xfrm>
            <a:off x="2362200" y="2343150"/>
            <a:ext cx="6477000" cy="2038350"/>
          </a:xfrm>
        </p:spPr>
        <p:txBody>
          <a:bodyPr rtlCol="0" anchor="b"/>
          <a:lstStyle>
            <a:lvl1pPr>
              <a:defRPr cap="all" baseline="0"/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609600" y="1352550"/>
            <a:ext cx="8153400" cy="3276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1254919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1143000"/>
            <a:ext cx="9144000" cy="85725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00150"/>
            <a:ext cx="1295400" cy="7429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371600" y="1200150"/>
            <a:ext cx="7772400" cy="7429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71600" y="1200150"/>
            <a:ext cx="7620000" cy="74295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  <a:extLst/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F9F07-3BC7-4570-B054-79111B0A380C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314450"/>
            <a:ext cx="1295400" cy="526257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lang="en-US" sz="2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09600" y="1352551"/>
            <a:ext cx="3886200" cy="32686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844901" y="1352549"/>
            <a:ext cx="3886200" cy="3268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606EA6-EFEA-4C30-9264-4F9291A5780D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18110"/>
            <a:ext cx="8153400" cy="100584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919818"/>
            <a:ext cx="3886200" cy="2628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919818"/>
            <a:ext cx="3886200" cy="2628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606EA6-EFEA-4C30-9264-4F9291A5780D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609600" y="1362287"/>
            <a:ext cx="3886200" cy="530352"/>
          </a:xfrm>
          <a:solidFill>
            <a:schemeClr val="accent2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4800600" y="1362287"/>
            <a:ext cx="3886200" cy="530352"/>
          </a:xfrm>
          <a:solidFill>
            <a:schemeClr val="accent4"/>
          </a:solidFill>
        </p:spPr>
        <p:txBody>
          <a:bodyPr rtlCol="0" anchor="ctr"/>
          <a:lstStyle>
            <a:lvl1pPr>
              <a:buFontTx/>
              <a:buNone/>
              <a:defRPr sz="2000" b="1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ADB5D-B7A0-47E3-AD2D-B1A6F8614213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68126-03FC-49C0-B9B8-2B561CCC3D90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4686300"/>
            <a:ext cx="533400" cy="2857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chemeClr val="tx2"/>
                </a:solidFill>
              </a:rPr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</p:spPr>
        <p:txBody>
          <a:bodyPr anchor="b"/>
          <a:lstStyle>
            <a:lvl1pPr algn="l">
              <a:buNone/>
              <a:defRPr sz="4200" b="0"/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8198-4617-485E-9585-4840B69DBBA6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F7CB7D-F184-43C7-B6FD-03D728E1BBFF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428750"/>
            <a:ext cx="1600200" cy="3124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362200" y="1428750"/>
            <a:ext cx="6400800" cy="3200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57668" y="0"/>
            <a:ext cx="7586332" cy="3419856"/>
          </a:xfrm>
          <a:solidFill>
            <a:schemeClr val="tx2">
              <a:shade val="50000"/>
            </a:schemeClr>
          </a:solidFill>
          <a:ln>
            <a:noFill/>
          </a:ln>
        </p:spPr>
        <p:txBody>
          <a:bodyPr/>
          <a:lstStyle>
            <a:lvl1pPr>
              <a:buNone/>
              <a:defRPr sz="3200"/>
            </a:lvl1pPr>
            <a:extLst/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4114800"/>
            <a:ext cx="7315200" cy="51435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-9144" y="3429000"/>
            <a:ext cx="9144000" cy="66522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-9144" y="3497580"/>
            <a:ext cx="1463040" cy="53492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45336" y="3490722"/>
            <a:ext cx="7589520" cy="53492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543300"/>
            <a:ext cx="7315200" cy="4572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47800" y="0"/>
            <a:ext cx="100584" cy="515035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4686300"/>
            <a:ext cx="2667000" cy="273844"/>
          </a:xfrm>
        </p:spPr>
        <p:txBody>
          <a:bodyPr rtlCol="0"/>
          <a:lstStyle/>
          <a:p>
            <a:fld id="{E4606EA6-EFEA-4C30-9264-4F9291A5780D}" type="datetime1">
              <a:rPr lang="en-US" smtClean="0"/>
              <a:pPr/>
              <a:t>6/18/2025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3500437"/>
            <a:ext cx="1447800" cy="497684"/>
          </a:xfrm>
        </p:spPr>
        <p:txBody>
          <a:bodyPr rtlCol="0"/>
          <a:lstStyle>
            <a:lvl1pPr>
              <a:defRPr sz="2800"/>
            </a:lvl1pPr>
            <a:extLst/>
          </a:lstStyle>
          <a:p>
            <a:pPr algn="ctr"/>
            <a:fld id="{8F82E0A0-C266-4798-8C8F-B9F91E9DA37E}" type="slidenum">
              <a:rPr lang="en-US" sz="28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4686155"/>
            <a:ext cx="4572000" cy="273844"/>
          </a:xfrm>
        </p:spPr>
        <p:txBody>
          <a:bodyPr rtlCol="0"/>
          <a:lstStyle/>
          <a:p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3DF2F-6F3C-4698-95FC-C994A971D3D5}" type="datetimeFigureOut">
              <a:rPr lang="en-GB" smtClean="0"/>
              <a:t>18/06/2025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A86A7-3F3E-4586-BFB6-28A267B5BC1F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13157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352550"/>
            <a:ext cx="8153400" cy="324231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4686300"/>
            <a:ext cx="2667000" cy="273844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  <a:extLst/>
          </a:lstStyle>
          <a:p>
            <a:fld id="{E4606EA6-EFEA-4C30-9264-4F9291A5780D}" type="datetime1">
              <a:rPr lang="en-US" smtClean="0"/>
              <a:pPr/>
              <a:t>6/18/2025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1" y="4686155"/>
            <a:ext cx="5421083" cy="273844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95170"/>
            <a:ext cx="9144000" cy="24003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129460"/>
            <a:ext cx="533400" cy="1714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129460"/>
            <a:ext cx="8553450" cy="17145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123507"/>
            <a:ext cx="533400" cy="18335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  <a:extLst/>
          </a:lstStyle>
          <a:p>
            <a:pPr algn="ctr"/>
            <a:fld id="{8F82E0A0-C266-4798-8C8F-B9F91E9DA37E}" type="slidenum">
              <a:rPr lang="en-US" sz="1400" b="1" smtClean="0">
                <a:solidFill>
                  <a:srgbClr val="FFFFFF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9" r:id="rId10"/>
  </p:sldLayoutIdLst>
  <p:txStyles>
    <p:titleStyle>
      <a:lvl1pPr algn="l" rtl="0" eaLnBrk="1" latinLnBrk="0" hangingPunct="1">
        <a:spcBef>
          <a:spcPct val="0"/>
        </a:spcBef>
        <a:buNone/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None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Open Evening and11+ Information – 2026 ENTRY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SPALDING GRAMMAR SCHOOL</a:t>
            </a:r>
          </a:p>
        </p:txBody>
      </p:sp>
      <p:pic>
        <p:nvPicPr>
          <p:cNvPr id="14" name="Picture Placeholder 13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6" b="1619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7593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412649" y="1443206"/>
            <a:ext cx="6318702" cy="32347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dirty="0"/>
              <a:t>Mrs M Anderson		Executive Headteacher </a:t>
            </a:r>
          </a:p>
          <a:p>
            <a:pPr marL="0" indent="0">
              <a:buNone/>
            </a:pPr>
            <a:r>
              <a:rPr lang="en-GB" sz="1400" dirty="0"/>
              <a:t>Mr S Evans			Head of Year 7</a:t>
            </a:r>
          </a:p>
          <a:p>
            <a:pPr marL="0" indent="0">
              <a:buNone/>
            </a:pPr>
            <a:r>
              <a:rPr lang="en-GB" sz="1400" dirty="0"/>
              <a:t>Mrs A Johnson		SENDCo</a:t>
            </a:r>
          </a:p>
          <a:p>
            <a:pPr marL="0" indent="0">
              <a:buNone/>
            </a:pPr>
            <a:r>
              <a:rPr lang="en-GB" sz="1400" dirty="0"/>
              <a:t>Mrs D Haslam		School Administrator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School Planned Admission Number (PAN)			150</a:t>
            </a:r>
          </a:p>
          <a:p>
            <a:pPr marL="0" indent="0">
              <a:buNone/>
            </a:pPr>
            <a:r>
              <a:rPr lang="en-GB" sz="1400" dirty="0"/>
              <a:t>11+ qualifying mark (total combined minimum)			220</a:t>
            </a:r>
          </a:p>
          <a:p>
            <a:pPr marL="0" indent="0">
              <a:buNone/>
            </a:pPr>
            <a:endParaRPr lang="en-GB" sz="1400" dirty="0"/>
          </a:p>
          <a:p>
            <a:pPr marL="0" indent="0" algn="just">
              <a:buNone/>
            </a:pPr>
            <a:r>
              <a:rPr lang="en-GB" sz="1400" dirty="0"/>
              <a:t>Spalding Grammar School operates its testing and admissions arrangements as part of the Lincolnshire Consortium of Grammar Schools (LCGS) and in conjunction with the Lincolnshire County Council co-ordinated admissions scheme.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162864" y="4677984"/>
            <a:ext cx="6160481" cy="37119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105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9C77F1-17A2-DCF7-977A-3C74683A7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Registration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3400" dirty="0">
                <a:cs typeface="Arial" pitchFamily="34" charset="0"/>
              </a:rPr>
              <a:t>Your child must be registered with us to sit the 11+ tests in September. </a:t>
            </a:r>
          </a:p>
          <a:p>
            <a:r>
              <a:rPr lang="en-GB" sz="3400" dirty="0">
                <a:cs typeface="Arial" pitchFamily="34" charset="0"/>
              </a:rPr>
              <a:t>He must sit both papers and, to be eligible to be offered a Grammar School place, achieve a score of </a:t>
            </a:r>
            <a:r>
              <a:rPr lang="en-GB" sz="3400" b="1" dirty="0">
                <a:cs typeface="Arial" pitchFamily="34" charset="0"/>
              </a:rPr>
              <a:t>220 or above</a:t>
            </a:r>
            <a:r>
              <a:rPr lang="en-GB" sz="3400" dirty="0">
                <a:cs typeface="Arial" pitchFamily="34" charset="0"/>
              </a:rPr>
              <a:t>. </a:t>
            </a:r>
          </a:p>
          <a:p>
            <a:r>
              <a:rPr lang="en-GB" sz="3400" dirty="0">
                <a:cs typeface="Arial" pitchFamily="34" charset="0"/>
              </a:rPr>
              <a:t>The same tests are taken across the whole of Lincolnshire.</a:t>
            </a:r>
          </a:p>
          <a:p>
            <a:r>
              <a:rPr lang="en-GB" sz="3400" dirty="0">
                <a:cs typeface="Arial" pitchFamily="34" charset="0"/>
              </a:rPr>
              <a:t>Please note – The test can only be taken </a:t>
            </a:r>
            <a:r>
              <a:rPr lang="en-GB" sz="3400" b="1" u="sng" dirty="0">
                <a:cs typeface="Arial" pitchFamily="34" charset="0"/>
              </a:rPr>
              <a:t>once</a:t>
            </a:r>
            <a:r>
              <a:rPr lang="en-GB" sz="3400" dirty="0">
                <a:cs typeface="Arial" pitchFamily="34" charset="0"/>
              </a:rPr>
              <a:t>.</a:t>
            </a:r>
          </a:p>
          <a:p>
            <a:r>
              <a:rPr lang="en-GB" sz="3400" dirty="0">
                <a:cs typeface="Arial" pitchFamily="34" charset="0"/>
              </a:rPr>
              <a:t>It is important that you inform us of any changes to personal information; address, telephone number, email during the admissions process.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8C7E5B-8D49-A065-DB33-7D48416DC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18110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68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385646" y="1419622"/>
            <a:ext cx="6372707" cy="320754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Two papers: 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en-GB" sz="1700" dirty="0">
                <a:cs typeface="Arial" pitchFamily="34" charset="0"/>
              </a:rPr>
              <a:t>Verbal Reasoning (VR) 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en-GB" sz="1700" dirty="0"/>
              <a:t>Non-Verbal</a:t>
            </a:r>
            <a:r>
              <a:rPr lang="en-GB" sz="1700" dirty="0">
                <a:cs typeface="Arial" pitchFamily="34" charset="0"/>
              </a:rPr>
              <a:t> Reasoning/Spatial Reasoning (NVR/SR)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Verbal Reasoning Test has 80 questions in 50 minutes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Non-Verbal Reasoning Test has 70 questions in 35 minutes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Each short test section (battery) has “warm up” questions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The total is therefore out of 150 (Raw Score)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The NVR/SR Familiarisation test is slightly longer (40mins)</a:t>
            </a:r>
          </a:p>
          <a:p>
            <a:pPr>
              <a:lnSpc>
                <a:spcPct val="80000"/>
              </a:lnSpc>
            </a:pPr>
            <a:r>
              <a:rPr lang="en-GB" sz="2000" dirty="0">
                <a:cs typeface="Arial" pitchFamily="34" charset="0"/>
              </a:rPr>
              <a:t>The Familiarisation Test is for familiarisation only – structure of the questions not the same as real tests.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955018"/>
          </a:xfrm>
        </p:spPr>
        <p:txBody>
          <a:bodyPr/>
          <a:lstStyle/>
          <a:p>
            <a:r>
              <a:rPr lang="en-GB" dirty="0"/>
              <a:t>The Structure of the Test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AD1922-8AF8-9AA3-155B-2A2640765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18110"/>
            <a:ext cx="961428" cy="955018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CB25022B-E5E0-B84F-B4F3-5DB40B4639D9}"/>
              </a:ext>
            </a:extLst>
          </p:cNvPr>
          <p:cNvSpPr txBox="1">
            <a:spLocks/>
          </p:cNvSpPr>
          <p:nvPr/>
        </p:nvSpPr>
        <p:spPr>
          <a:xfrm>
            <a:off x="609600" y="118110"/>
            <a:ext cx="8153400" cy="100584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746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869464"/>
          </a:xfrm>
        </p:spPr>
        <p:txBody>
          <a:bodyPr>
            <a:normAutofit/>
          </a:bodyPr>
          <a:lstStyle/>
          <a:p>
            <a:r>
              <a:rPr lang="en-GB" sz="3200" dirty="0"/>
              <a:t>11+ Dates 2025 (for Sept 2026 entry)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491630"/>
            <a:ext cx="8153400" cy="3276600"/>
          </a:xfrm>
        </p:spPr>
        <p:txBody>
          <a:bodyPr>
            <a:normAutofit/>
          </a:bodyPr>
          <a:lstStyle/>
          <a:p>
            <a:r>
              <a:rPr lang="en-GB" sz="2600" b="1" dirty="0">
                <a:cs typeface="Arial" pitchFamily="34" charset="0"/>
              </a:rPr>
              <a:t>Verbal Reasoning (VR)</a:t>
            </a:r>
          </a:p>
          <a:p>
            <a:pPr lvl="1"/>
            <a:r>
              <a:rPr lang="en-GB" sz="2500" dirty="0">
                <a:cs typeface="Arial" pitchFamily="34" charset="0"/>
              </a:rPr>
              <a:t>Friday, 12 September 2025 (OOC Schools)</a:t>
            </a:r>
            <a:endParaRPr lang="en-GB" sz="2600" b="1" dirty="0">
              <a:cs typeface="Arial" pitchFamily="34" charset="0"/>
            </a:endParaRPr>
          </a:p>
          <a:p>
            <a:pPr lvl="1"/>
            <a:r>
              <a:rPr lang="en-GB" dirty="0">
                <a:cs typeface="Arial" pitchFamily="34" charset="0"/>
              </a:rPr>
              <a:t>Saturday, 13 September 2025 (Lincs Schools)</a:t>
            </a:r>
          </a:p>
          <a:p>
            <a:r>
              <a:rPr lang="en-GB" sz="2600" b="1" dirty="0">
                <a:cs typeface="Arial" pitchFamily="34" charset="0"/>
              </a:rPr>
              <a:t>Non-Verbal Reasoning (NVR) </a:t>
            </a:r>
          </a:p>
          <a:p>
            <a:pPr lvl="1"/>
            <a:r>
              <a:rPr lang="en-GB" dirty="0">
                <a:cs typeface="Arial" pitchFamily="34" charset="0"/>
              </a:rPr>
              <a:t>Friday, 19 September 2025 (OOC Schools)</a:t>
            </a:r>
          </a:p>
          <a:p>
            <a:pPr lvl="1"/>
            <a:r>
              <a:rPr lang="en-GB" dirty="0">
                <a:cs typeface="Arial" pitchFamily="34" charset="0"/>
              </a:rPr>
              <a:t>Saturday, 20 September 2025 (Lincs Schools)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1263F7-7F3B-E103-FCAD-ADA1377A0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825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sz="2600" dirty="0">
                <a:cs typeface="Arial" pitchFamily="34" charset="0"/>
              </a:rPr>
              <a:t>If your child has additional needs these should have been flagged on the registration form so that we can contact your child’s primary school for further information.</a:t>
            </a:r>
          </a:p>
          <a:p>
            <a:r>
              <a:rPr lang="en-GB" sz="2600" dirty="0">
                <a:cs typeface="Arial" pitchFamily="34" charset="0"/>
              </a:rPr>
              <a:t>Any support your child needs should be his </a:t>
            </a:r>
            <a:r>
              <a:rPr lang="en-GB" sz="2600" b="1" dirty="0">
                <a:cs typeface="Arial" pitchFamily="34" charset="0"/>
              </a:rPr>
              <a:t>normal way of working</a:t>
            </a:r>
            <a:r>
              <a:rPr lang="en-GB" sz="2600" dirty="0">
                <a:cs typeface="Arial" pitchFamily="34" charset="0"/>
              </a:rPr>
              <a:t> in his primary school. </a:t>
            </a:r>
          </a:p>
          <a:p>
            <a:r>
              <a:rPr lang="en-GB" sz="2600" dirty="0">
                <a:cs typeface="Arial" pitchFamily="34" charset="0"/>
              </a:rPr>
              <a:t>The School adheres to the Joint Council for Qualifications principles for access arrangements.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777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Illness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GB" sz="2600" dirty="0">
                <a:cs typeface="Arial" pitchFamily="34" charset="0"/>
              </a:rPr>
              <a:t>If your child is unwell on either of the test days and you believe it will affect his performance, please do not bring him.</a:t>
            </a:r>
          </a:p>
          <a:p>
            <a:r>
              <a:rPr lang="en-GB" sz="2600" dirty="0">
                <a:cs typeface="Arial" pitchFamily="34" charset="0"/>
              </a:rPr>
              <a:t>Please email the School to let us know as soon as possible.  It may not be possible to contact the School by phone on the test days.</a:t>
            </a:r>
          </a:p>
          <a:p>
            <a:r>
              <a:rPr lang="en-GB" sz="2600" dirty="0">
                <a:cs typeface="Arial" pitchFamily="34" charset="0"/>
              </a:rPr>
              <a:t>Spalding Grammar School will offer a catch-up session for both tests around two weeks after the main tests.</a:t>
            </a:r>
            <a:endParaRPr lang="en-GB" sz="2600" b="1" u="sng" dirty="0">
              <a:cs typeface="Arial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638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Grid</a:t>
            </a:r>
          </a:p>
        </p:txBody>
      </p:sp>
      <p:pic>
        <p:nvPicPr>
          <p:cNvPr id="7" name="Picture 6" descr="11+ answer.pdf - Adobe Read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7" t="10794" r="25001" b="18049"/>
          <a:stretch/>
        </p:blipFill>
        <p:spPr>
          <a:xfrm>
            <a:off x="539552" y="1347614"/>
            <a:ext cx="6730853" cy="3676078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" t="61858" r="79610" b="21872"/>
          <a:stretch/>
        </p:blipFill>
        <p:spPr>
          <a:xfrm>
            <a:off x="5940152" y="1419622"/>
            <a:ext cx="3023180" cy="2366010"/>
          </a:xfrm>
          <a:ln w="57150">
            <a:solidFill>
              <a:srgbClr val="FFC000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987126-2BFC-1445-07BA-98D2DEB341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784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412649" y="1491630"/>
            <a:ext cx="6318701" cy="3332906"/>
          </a:xfrm>
        </p:spPr>
        <p:txBody>
          <a:bodyPr>
            <a:noAutofit/>
          </a:bodyPr>
          <a:lstStyle/>
          <a:p>
            <a:pPr algn="just"/>
            <a:r>
              <a:rPr lang="en-GB" sz="2000" dirty="0"/>
              <a:t>GL Assessment mark and standardise all answer sheets for the LCGS</a:t>
            </a:r>
          </a:p>
          <a:p>
            <a:pPr algn="just"/>
            <a:r>
              <a:rPr lang="en-GB" sz="2000" dirty="0"/>
              <a:t>Raw Score out of 150 is “standardised” nationally on benchmarking set by the National Foundation for Educational Research (NFER).</a:t>
            </a:r>
          </a:p>
          <a:p>
            <a:pPr algn="just"/>
            <a:r>
              <a:rPr lang="en-GB" sz="2000" dirty="0"/>
              <a:t>Standardisation takes into account the actual age of the child at the time that the test was taken.</a:t>
            </a:r>
          </a:p>
          <a:p>
            <a:pPr algn="just"/>
            <a:r>
              <a:rPr lang="en-GB" sz="2000" dirty="0"/>
              <a:t>A child aged 10 years and 1 month (August baby) therefore is not disadvantaged by age compared with a September child of 11 years at the time of the test.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Standardisation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85E90A-9041-76BF-2647-A85B7E5E1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06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403648" y="1491630"/>
            <a:ext cx="6480719" cy="3096344"/>
          </a:xfrm>
        </p:spPr>
        <p:txBody>
          <a:bodyPr>
            <a:normAutofit fontScale="47500" lnSpcReduction="20000"/>
          </a:bodyPr>
          <a:lstStyle/>
          <a:p>
            <a:r>
              <a:rPr lang="en-GB" sz="3800" dirty="0"/>
              <a:t>As with most things over-coaching/over-training is not advised.</a:t>
            </a:r>
          </a:p>
          <a:p>
            <a:r>
              <a:rPr lang="en-GB" sz="3800" dirty="0"/>
              <a:t>The tests are meant to be an indicator of natural intelligence.</a:t>
            </a:r>
          </a:p>
          <a:p>
            <a:r>
              <a:rPr lang="en-GB" sz="3800" dirty="0"/>
              <a:t>How will a coached child cope in a highly academically demanding environment for 7 years?</a:t>
            </a:r>
          </a:p>
          <a:p>
            <a:r>
              <a:rPr lang="en-GB" sz="3800" dirty="0"/>
              <a:t>Familiarisation – particularly timings.</a:t>
            </a:r>
          </a:p>
          <a:p>
            <a:r>
              <a:rPr lang="en-GB" sz="3800" dirty="0"/>
              <a:t>More than a couple is of little proven benefit.</a:t>
            </a:r>
          </a:p>
          <a:p>
            <a:r>
              <a:rPr lang="en-GB" sz="3800" dirty="0"/>
              <a:t>Familiarisation papers  have been sent to our local feeder Primary Schools for them to administer at their discretion.</a:t>
            </a:r>
          </a:p>
          <a:p>
            <a:r>
              <a:rPr lang="en-GB" sz="3800" dirty="0"/>
              <a:t>Out of county students have been invited to sit the practice papers at SGS Thursday 10 July.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F1F438E-A917-693D-879B-498895566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320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385646" y="1491630"/>
            <a:ext cx="6426714" cy="324036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4200" b="1" dirty="0"/>
              <a:t>Notification of Results:</a:t>
            </a:r>
          </a:p>
          <a:p>
            <a:pPr marL="0" indent="0">
              <a:buNone/>
            </a:pPr>
            <a:r>
              <a:rPr lang="en-GB" sz="4200" dirty="0"/>
              <a:t>In the October following the tests, parents will receive a letter informing them if the qualifying mark of 220 has been achieved or not.</a:t>
            </a:r>
          </a:p>
          <a:p>
            <a:pPr marL="0" indent="0">
              <a:buNone/>
            </a:pPr>
            <a:r>
              <a:rPr lang="en-GB" sz="4200" b="1" dirty="0"/>
              <a:t>Parental Preference Form:</a:t>
            </a:r>
          </a:p>
          <a:p>
            <a:pPr marL="0" indent="0">
              <a:buNone/>
            </a:pPr>
            <a:r>
              <a:rPr lang="en-GB" sz="4200" dirty="0"/>
              <a:t>Lincolnshire County Council co-ordinate the parental preference forms in which parents rank their three preferred schools in order. Schools are not informed of the ranking position.</a:t>
            </a:r>
          </a:p>
          <a:p>
            <a:pPr marL="0" indent="0">
              <a:buNone/>
            </a:pPr>
            <a:r>
              <a:rPr lang="en-GB" sz="4200" b="1" dirty="0"/>
              <a:t>Offer Day:</a:t>
            </a:r>
          </a:p>
          <a:p>
            <a:pPr marL="0" indent="0">
              <a:buNone/>
            </a:pPr>
            <a:r>
              <a:rPr lang="en-GB" sz="4200" dirty="0"/>
              <a:t>National Offer Day is 2</a:t>
            </a:r>
            <a:r>
              <a:rPr lang="en-GB" sz="4200" baseline="30000" dirty="0"/>
              <a:t>nd</a:t>
            </a:r>
            <a:r>
              <a:rPr lang="en-GB" sz="4200" dirty="0"/>
              <a:t> March.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9600" y="118110"/>
            <a:ext cx="8153400" cy="869464"/>
          </a:xfrm>
        </p:spPr>
        <p:txBody>
          <a:bodyPr>
            <a:normAutofit/>
          </a:bodyPr>
          <a:lstStyle/>
          <a:p>
            <a:r>
              <a:rPr lang="en-GB" sz="3600" dirty="0"/>
              <a:t>Notification of Results &amp; Offer Day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B29B41-0EF8-1D2C-34BD-A15388184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80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09600" y="1635646"/>
            <a:ext cx="8153400" cy="3242310"/>
          </a:xfrm>
        </p:spPr>
        <p:txBody>
          <a:bodyPr>
            <a:normAutofit/>
          </a:bodyPr>
          <a:lstStyle/>
          <a:p>
            <a:r>
              <a:rPr lang="en-GB" dirty="0"/>
              <a:t>Our PAN is 150 which is organised as five classes of 30.</a:t>
            </a:r>
          </a:p>
          <a:p>
            <a:pPr marL="0" indent="0">
              <a:buNone/>
            </a:pPr>
            <a:r>
              <a:rPr lang="en-GB" dirty="0"/>
              <a:t>Oversubscription criteria:</a:t>
            </a:r>
          </a:p>
          <a:p>
            <a:pPr marL="342900" indent="-342900">
              <a:buAutoNum type="arabicPeriod"/>
            </a:pPr>
            <a:r>
              <a:rPr lang="en-GB" dirty="0"/>
              <a:t>Children in care.</a:t>
            </a:r>
          </a:p>
          <a:p>
            <a:pPr marL="342900" indent="-342900">
              <a:buAutoNum type="arabicPeriod"/>
            </a:pPr>
            <a:r>
              <a:rPr lang="en-GB" dirty="0"/>
              <a:t>Distance.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SGS Oversubscription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EFBEC1-29DF-9EB2-36C7-7A5986B19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373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Appeals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If your child has not reached the qualifying score, you have the right to appeal, after 1 March 2026 when offers have been made. Information will be sent in the results notification letter.</a:t>
            </a:r>
          </a:p>
          <a:p>
            <a:r>
              <a:rPr lang="en-GB" dirty="0"/>
              <a:t>Appeals are usually heard virtually, during May/June. </a:t>
            </a:r>
          </a:p>
          <a:p>
            <a:r>
              <a:rPr lang="en-GB" dirty="0"/>
              <a:t>Spalding Grammar School must appear on your appeal application form.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DD80EB-0641-65FD-0B3F-7A83F66D1B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345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12648" y="1707654"/>
            <a:ext cx="8153400" cy="2887206"/>
          </a:xfrm>
        </p:spPr>
        <p:txBody>
          <a:bodyPr/>
          <a:lstStyle/>
          <a:p>
            <a:r>
              <a:rPr lang="en-GB" dirty="0"/>
              <a:t>Local Authority Admissions Team and Website.</a:t>
            </a:r>
          </a:p>
          <a:p>
            <a:r>
              <a:rPr lang="en-GB" dirty="0"/>
              <a:t>Primary School.</a:t>
            </a:r>
          </a:p>
          <a:p>
            <a:r>
              <a:rPr lang="en-GB" dirty="0"/>
              <a:t>Q and A in the Main Hall after this presentation.</a:t>
            </a:r>
          </a:p>
          <a:p>
            <a:r>
              <a:rPr lang="en-GB" dirty="0"/>
              <a:t>LCGS website.</a:t>
            </a:r>
          </a:p>
          <a:p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Guidance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F3499D-1C80-D01A-9C67-2BCD69564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98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Lincolnshire Consortium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18460" t="13944" r="19681" b="13315"/>
          <a:stretch/>
        </p:blipFill>
        <p:spPr bwMode="auto">
          <a:xfrm>
            <a:off x="1736685" y="1050068"/>
            <a:ext cx="5670630" cy="40839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647CD77-D350-30F6-FAD5-EE535865FB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88325"/>
            <a:ext cx="961428" cy="95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018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A3428-BA94-71F8-EE71-2A7F6EE43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36E9758-879B-DE0B-146B-3D2C70099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4705" y="3507854"/>
            <a:ext cx="7315200" cy="457200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3EA7CC64-D60D-0348-102E-3F325DEA842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96" b="1619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3785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idescreen Presentation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5000"/>
                <a:satMod val="150000"/>
              </a:schemeClr>
            </a:gs>
            <a:gs pos="35000">
              <a:schemeClr val="phClr">
                <a:shade val="60000"/>
                <a:satMod val="150000"/>
              </a:schemeClr>
            </a:gs>
            <a:gs pos="100000">
              <a:schemeClr val="phClr">
                <a:tint val="97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A71A73F59E55649B507B296456E57FD" ma:contentTypeVersion="9" ma:contentTypeDescription="Create a new document." ma:contentTypeScope="" ma:versionID="b26734478c6794af6955c177c73f809c">
  <xsd:schema xmlns:xsd="http://www.w3.org/2001/XMLSchema" xmlns:xs="http://www.w3.org/2001/XMLSchema" xmlns:p="http://schemas.microsoft.com/office/2006/metadata/properties" xmlns:ns3="825deb6a-7d3a-4141-b739-9a343457f55b" targetNamespace="http://schemas.microsoft.com/office/2006/metadata/properties" ma:root="true" ma:fieldsID="60bd9d54884629086927b6eb2a946e94" ns3:_="">
    <xsd:import namespace="825deb6a-7d3a-4141-b739-9a343457f55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5deb6a-7d3a-4141-b739-9a343457f55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0288711-1646-4698-A1B1-90C7E378F48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4C1FD1A-A5EA-4870-9B55-AAFE75C143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5deb6a-7d3a-4141-b739-9a343457f5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64B64EE-60F3-4E09-A674-68B95856DE0B}">
  <ds:schemaRefs>
    <ds:schemaRef ds:uri="http://schemas.microsoft.com/office/2006/metadata/properties"/>
    <ds:schemaRef ds:uri="http://purl.org/dc/elements/1.1/"/>
    <ds:schemaRef ds:uri="http://www.w3.org/XML/1998/namespace"/>
    <ds:schemaRef ds:uri="825deb6a-7d3a-4141-b739-9a343457f5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WidescreenPresentation</Template>
  <TotalTime>0</TotalTime>
  <Words>853</Words>
  <Application>Microsoft Office PowerPoint</Application>
  <PresentationFormat>On-screen Show (16:9)</PresentationFormat>
  <Paragraphs>83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Tw Cen MT</vt:lpstr>
      <vt:lpstr>Wingdings</vt:lpstr>
      <vt:lpstr>Wingdings 2</vt:lpstr>
      <vt:lpstr>Widescreen Presentation</vt:lpstr>
      <vt:lpstr>SPALDING GRAMMAR SCHOOL</vt:lpstr>
      <vt:lpstr>Welcome</vt:lpstr>
      <vt:lpstr>Registration</vt:lpstr>
      <vt:lpstr>The Structure of the Test</vt:lpstr>
      <vt:lpstr>11+ Dates 2025 (for Sept 2026 entry)</vt:lpstr>
      <vt:lpstr>Additional Needs</vt:lpstr>
      <vt:lpstr>Illness</vt:lpstr>
      <vt:lpstr>Answer Grid</vt:lpstr>
      <vt:lpstr>Standardisation</vt:lpstr>
      <vt:lpstr>Preparation</vt:lpstr>
      <vt:lpstr>Notification of Results &amp; Offer Day</vt:lpstr>
      <vt:lpstr>SGS Oversubscription</vt:lpstr>
      <vt:lpstr>Appeals process</vt:lpstr>
      <vt:lpstr>Further Guidance</vt:lpstr>
      <vt:lpstr>Lincolnshire Consortium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2015-06-29T11:11:54Z</dcterms:created>
  <dcterms:modified xsi:type="dcterms:W3CDTF">2025-06-18T14:06:53Z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  <property fmtid="{D5CDD505-2E9C-101B-9397-08002B2CF9AE}" pid="4" name="ContentTypeId">
    <vt:lpwstr>0x0101002A71A73F59E55649B507B296456E57FD</vt:lpwstr>
  </property>
</Properties>
</file>